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60" r:id="rId4"/>
    <p:sldId id="275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6" r:id="rId18"/>
    <p:sldId id="274" r:id="rId19"/>
    <p:sldId id="277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4660"/>
  </p:normalViewPr>
  <p:slideViewPr>
    <p:cSldViewPr>
      <p:cViewPr varScale="1">
        <p:scale>
          <a:sx n="111" d="100"/>
          <a:sy n="111" d="100"/>
        </p:scale>
        <p:origin x="12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736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3C821-9969-44D6-ADED-F89B61877F2B}" type="datetimeFigureOut">
              <a:rPr lang="en-US" smtClean="0"/>
              <a:pPr/>
              <a:t>7/7/2023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1443E-6297-49B4-8B4C-001E183102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725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4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7" Type="http://schemas.openxmlformats.org/officeDocument/2006/relationships/image" Target="../media/image50.wmf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49.wmf"/><Relationship Id="rId4" Type="http://schemas.openxmlformats.org/officeDocument/2006/relationships/oleObject" Target="../embeddings/oleObject4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6.wmf"/><Relationship Id="rId18" Type="http://schemas.openxmlformats.org/officeDocument/2006/relationships/oleObject" Target="../embeddings/oleObject58.bin"/><Relationship Id="rId3" Type="http://schemas.openxmlformats.org/officeDocument/2006/relationships/image" Target="../media/image51.wmf"/><Relationship Id="rId21" Type="http://schemas.openxmlformats.org/officeDocument/2006/relationships/image" Target="../media/image60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58.wmf"/><Relationship Id="rId25" Type="http://schemas.openxmlformats.org/officeDocument/2006/relationships/image" Target="../media/image62.wmf"/><Relationship Id="rId2" Type="http://schemas.openxmlformats.org/officeDocument/2006/relationships/oleObject" Target="../embeddings/oleObject50.bin"/><Relationship Id="rId16" Type="http://schemas.openxmlformats.org/officeDocument/2006/relationships/oleObject" Target="../embeddings/oleObject57.bin"/><Relationship Id="rId20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5.wmf"/><Relationship Id="rId24" Type="http://schemas.openxmlformats.org/officeDocument/2006/relationships/oleObject" Target="../embeddings/oleObject61.bin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23" Type="http://schemas.openxmlformats.org/officeDocument/2006/relationships/image" Target="../media/image61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59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6.bin"/><Relationship Id="rId22" Type="http://schemas.openxmlformats.org/officeDocument/2006/relationships/oleObject" Target="../embeddings/oleObject6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3" Type="http://schemas.openxmlformats.org/officeDocument/2006/relationships/image" Target="../media/image63.wmf"/><Relationship Id="rId7" Type="http://schemas.openxmlformats.org/officeDocument/2006/relationships/image" Target="../media/image65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7.wmf"/><Relationship Id="rId5" Type="http://schemas.openxmlformats.org/officeDocument/2006/relationships/image" Target="../media/image64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4.wmf"/><Relationship Id="rId4" Type="http://schemas.openxmlformats.org/officeDocument/2006/relationships/oleObject" Target="../embeddings/oleObject7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3" Type="http://schemas.openxmlformats.org/officeDocument/2006/relationships/image" Target="../media/image75.wmf"/><Relationship Id="rId7" Type="http://schemas.openxmlformats.org/officeDocument/2006/relationships/image" Target="../media/image77.wmf"/><Relationship Id="rId2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7.bin"/><Relationship Id="rId5" Type="http://schemas.openxmlformats.org/officeDocument/2006/relationships/image" Target="../media/image76.wmf"/><Relationship Id="rId4" Type="http://schemas.openxmlformats.org/officeDocument/2006/relationships/oleObject" Target="../embeddings/oleObject76.bin"/><Relationship Id="rId9" Type="http://schemas.openxmlformats.org/officeDocument/2006/relationships/image" Target="../media/image7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1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4.wmf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1.bin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A.1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Review of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Application: Multiplying and Dividing Fractions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spcBef>
                <a:spcPts val="2400"/>
              </a:spcBef>
              <a:buFont typeface="Courier New" pitchFamily="49" charset="0"/>
              <a:buNone/>
              <a:defRPr/>
            </a:pPr>
            <a:r>
              <a:rPr lang="en-US" dirty="0"/>
              <a:t>A delivery truck is carrying </a:t>
            </a:r>
            <a:r>
              <a:rPr lang="en-US" dirty="0">
                <a:solidFill>
                  <a:srgbClr val="0000FF"/>
                </a:solidFill>
              </a:rPr>
              <a:t>36</a:t>
            </a:r>
            <a:r>
              <a:rPr lang="en-US" dirty="0"/>
              <a:t> boxes of a certain size. This   is       of the truck’s capacity for this size box.</a:t>
            </a:r>
          </a:p>
          <a:p>
            <a:pPr marL="514350" indent="-514350">
              <a:spcBef>
                <a:spcPts val="1800"/>
              </a:spcBef>
              <a:buAutoNum type="alphaLcPeriod"/>
              <a:tabLst>
                <a:tab pos="463550" algn="l"/>
              </a:tabLst>
              <a:defRPr/>
            </a:pPr>
            <a:r>
              <a:rPr lang="en-US" dirty="0"/>
              <a:t>Is the maximum carrying capacity for this truck more or less than 36 of these boxes?</a:t>
            </a:r>
          </a:p>
          <a:p>
            <a:pPr marL="514350" indent="-514350">
              <a:lnSpc>
                <a:spcPct val="160000"/>
              </a:lnSpc>
              <a:spcBef>
                <a:spcPts val="1800"/>
              </a:spcBef>
              <a:buAutoNum type="alphaLcPeriod"/>
              <a:tabLst>
                <a:tab pos="463550" algn="l"/>
              </a:tabLst>
              <a:defRPr/>
            </a:pPr>
            <a:r>
              <a:rPr lang="en-US" dirty="0"/>
              <a:t>If you were to multiply     times 36, would the product be more or less than 36?</a:t>
            </a:r>
          </a:p>
          <a:p>
            <a:pPr marL="514350" indent="-514350">
              <a:spcBef>
                <a:spcPts val="1800"/>
              </a:spcBef>
              <a:buAutoNum type="alphaLcPeriod"/>
              <a:tabLst>
                <a:tab pos="463550" algn="l"/>
              </a:tabLst>
              <a:defRPr/>
            </a:pPr>
            <a:r>
              <a:rPr lang="en-US" dirty="0"/>
              <a:t>What is the maximum carrying capacity of the truck for this size box?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  <a:defRPr/>
            </a:pPr>
            <a:endParaRPr lang="en-US" dirty="0"/>
          </a:p>
        </p:txBody>
      </p:sp>
      <p:graphicFrame>
        <p:nvGraphicFramePr>
          <p:cNvPr id="819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1252777"/>
              </p:ext>
            </p:extLst>
          </p:nvPr>
        </p:nvGraphicFramePr>
        <p:xfrm>
          <a:off x="4114800" y="35052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838080" progId="Equation.DSMT4">
                  <p:embed/>
                </p:oleObj>
              </mc:Choice>
              <mc:Fallback>
                <p:oleObj name="Equation" r:id="rId2" imgW="2793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5052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5407563"/>
              </p:ext>
            </p:extLst>
          </p:nvPr>
        </p:nvGraphicFramePr>
        <p:xfrm>
          <a:off x="863600" y="17526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60" imgH="838080" progId="Equation.DSMT4">
                  <p:embed/>
                </p:oleObj>
              </mc:Choice>
              <mc:Fallback>
                <p:oleObj name="Equation" r:id="rId4" imgW="27936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17526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Multiplying and Dividing Fractions (cont.)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buFont typeface="Courier New" pitchFamily="49" charset="0"/>
              <a:buNone/>
              <a:defRPr/>
            </a:pPr>
            <a:r>
              <a:rPr lang="en-US" b="1" dirty="0"/>
              <a:t>Solution </a:t>
            </a:r>
          </a:p>
          <a:p>
            <a:pPr marL="514350" indent="-514350">
              <a:spcBef>
                <a:spcPts val="1200"/>
              </a:spcBef>
              <a:buAutoNum type="alphaLcPeriod"/>
              <a:defRPr/>
            </a:pPr>
            <a:r>
              <a:rPr lang="en-US" dirty="0"/>
              <a:t>The maximum carrying capacity for this truck is more than 36 of these boxes because     is less than 1, where 1 represents the maximum carrying capacity of the truck.</a:t>
            </a:r>
          </a:p>
          <a:p>
            <a:pPr marL="514350" indent="-514350">
              <a:spcBef>
                <a:spcPts val="1200"/>
              </a:spcBef>
              <a:buAutoNum type="alphaLcPeriod"/>
              <a:defRPr/>
            </a:pPr>
            <a:r>
              <a:rPr lang="en-US" dirty="0"/>
              <a:t>The product would be less than 36.</a:t>
            </a:r>
          </a:p>
          <a:p>
            <a:pPr marL="514350" indent="-514350">
              <a:spcBef>
                <a:spcPts val="1200"/>
              </a:spcBef>
              <a:buAutoNum type="alphaLcPeriod"/>
              <a:defRPr/>
            </a:pPr>
            <a:r>
              <a:rPr lang="en-US" dirty="0"/>
              <a:t>To find the maximum carrying capacity of the truck, divide.</a:t>
            </a:r>
          </a:p>
        </p:txBody>
      </p:sp>
      <p:graphicFrame>
        <p:nvGraphicFramePr>
          <p:cNvPr id="92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023830"/>
              </p:ext>
            </p:extLst>
          </p:nvPr>
        </p:nvGraphicFramePr>
        <p:xfrm>
          <a:off x="6538857" y="2223247"/>
          <a:ext cx="237664" cy="7129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838080" progId="Equation.DSMT4">
                  <p:embed/>
                </p:oleObj>
              </mc:Choice>
              <mc:Fallback>
                <p:oleObj name="Equation" r:id="rId2" imgW="2793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8857" y="2223247"/>
                        <a:ext cx="237664" cy="7129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Multiplying and Dividing Fractions (cont.)</a:t>
            </a:r>
          </a:p>
        </p:txBody>
      </p:sp>
      <p:sp>
        <p:nvSpPr>
          <p:cNvPr id="1024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dirty="0"/>
          </a:p>
          <a:p>
            <a:pPr marL="1588" indent="-1588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endParaRPr lang="en-US" dirty="0"/>
          </a:p>
          <a:p>
            <a:pPr marL="1588" indent="-1588">
              <a:tabLst>
                <a:tab pos="463550" algn="l"/>
              </a:tabLst>
            </a:pPr>
            <a:r>
              <a:rPr lang="en-US" dirty="0"/>
              <a:t>The maximum carrying capacity of the truck is 48 boxes of this size.</a:t>
            </a:r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750112"/>
              </p:ext>
            </p:extLst>
          </p:nvPr>
        </p:nvGraphicFramePr>
        <p:xfrm>
          <a:off x="1519238" y="1443831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39600" imgH="838080" progId="Equation.DSMT4">
                  <p:embed/>
                </p:oleObj>
              </mc:Choice>
              <mc:Fallback>
                <p:oleObj name="Equation" r:id="rId2" imgW="9396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9238" y="1443831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4811942"/>
              </p:ext>
            </p:extLst>
          </p:nvPr>
        </p:nvGraphicFramePr>
        <p:xfrm>
          <a:off x="2544763" y="1443831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838080" progId="Equation.DSMT4">
                  <p:embed/>
                </p:oleObj>
              </mc:Choice>
              <mc:Fallback>
                <p:oleObj name="Equation" r:id="rId4" imgW="11174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4763" y="1443831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184950"/>
              </p:ext>
            </p:extLst>
          </p:nvPr>
        </p:nvGraphicFramePr>
        <p:xfrm>
          <a:off x="3748088" y="1443831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71600" imgH="838080" progId="Equation.DSMT4">
                  <p:embed/>
                </p:oleObj>
              </mc:Choice>
              <mc:Fallback>
                <p:oleObj name="Equation" r:id="rId6" imgW="13716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8088" y="1443831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905526"/>
              </p:ext>
            </p:extLst>
          </p:nvPr>
        </p:nvGraphicFramePr>
        <p:xfrm>
          <a:off x="5205413" y="1443831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600" imgH="838080" progId="Equation.DSMT4">
                  <p:embed/>
                </p:oleObj>
              </mc:Choice>
              <mc:Fallback>
                <p:oleObj name="Equation" r:id="rId8" imgW="7236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5413" y="1443831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0963133"/>
              </p:ext>
            </p:extLst>
          </p:nvPr>
        </p:nvGraphicFramePr>
        <p:xfrm>
          <a:off x="6059488" y="1716088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47640" imgH="291960" progId="Equation.DSMT4">
                  <p:embed/>
                </p:oleObj>
              </mc:Choice>
              <mc:Fallback>
                <p:oleObj name="Equation" r:id="rId10" imgW="647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9488" y="1716088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 flipH="1" flipV="1">
            <a:off x="3995738" y="1526381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4427538" y="1983581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Procedure: Adding or Subtracting Fractions with the</a:t>
            </a:r>
            <a:br>
              <a:rPr lang="en-US" dirty="0"/>
            </a:br>
            <a:r>
              <a:rPr lang="en-US" dirty="0"/>
              <a:t>Same Denominator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ts val="200"/>
              </a:spcBef>
              <a:tabLst>
                <a:tab pos="463550" algn="l"/>
                <a:tab pos="4340225" algn="l"/>
              </a:tabLst>
              <a:defRPr/>
            </a:pPr>
            <a:endParaRPr lang="en-US" b="1" dirty="0">
              <a:solidFill>
                <a:srgbClr val="000000"/>
              </a:solidFill>
            </a:endParaRPr>
          </a:p>
          <a:p>
            <a:pPr>
              <a:spcBef>
                <a:spcPts val="200"/>
              </a:spcBef>
              <a:tabLst>
                <a:tab pos="463550" algn="l"/>
                <a:tab pos="4340225" algn="l"/>
              </a:tabLst>
              <a:defRPr/>
            </a:pPr>
            <a:endParaRPr lang="en-US" b="1" dirty="0">
              <a:solidFill>
                <a:srgbClr val="000000"/>
              </a:solidFill>
            </a:endParaRPr>
          </a:p>
          <a:p>
            <a:pPr marL="514350" indent="-514350">
              <a:spcBef>
                <a:spcPts val="200"/>
              </a:spcBef>
              <a:buAutoNum type="arabicPeriod"/>
              <a:tabLst>
                <a:tab pos="463550" algn="l"/>
                <a:tab pos="4340225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Add (or subtract) the numerators.</a:t>
            </a:r>
          </a:p>
          <a:p>
            <a:pPr marL="514350" indent="-514350">
              <a:spcBef>
                <a:spcPts val="200"/>
              </a:spcBef>
              <a:buAutoNum type="arabicPeriod"/>
              <a:tabLst>
                <a:tab pos="463550" algn="l"/>
                <a:tab pos="4340225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Keep the common denominator.</a:t>
            </a:r>
          </a:p>
          <a:p>
            <a:pPr marL="514350" indent="-514350">
              <a:spcBef>
                <a:spcPts val="200"/>
              </a:spcBef>
              <a:buAutoNum type="arabicPeriod"/>
              <a:tabLst>
                <a:tab pos="463550" algn="l"/>
                <a:tab pos="4340225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Reduce, if possible.</a:t>
            </a:r>
          </a:p>
          <a:p>
            <a:pPr>
              <a:spcBef>
                <a:spcPts val="200"/>
              </a:spcBef>
              <a:tabLst>
                <a:tab pos="463550" algn="l"/>
                <a:tab pos="4340225" algn="l"/>
              </a:tabLst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200"/>
              </a:spcBef>
              <a:tabLst>
                <a:tab pos="463550" algn="l"/>
                <a:tab pos="4340225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	                                  or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559601"/>
              </p:ext>
            </p:extLst>
          </p:nvPr>
        </p:nvGraphicFramePr>
        <p:xfrm>
          <a:off x="1223962" y="3894138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838080" progId="Equation.DSMT4">
                  <p:embed/>
                </p:oleObj>
              </mc:Choice>
              <mc:Fallback>
                <p:oleObj name="Equation" r:id="rId2" imgW="193032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3962" y="3894138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334737"/>
              </p:ext>
            </p:extLst>
          </p:nvPr>
        </p:nvGraphicFramePr>
        <p:xfrm>
          <a:off x="4670612" y="3886200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30320" imgH="838080" progId="Equation.DSMT4">
                  <p:embed/>
                </p:oleObj>
              </mc:Choice>
              <mc:Fallback>
                <p:oleObj name="Equation" r:id="rId4" imgW="193032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612" y="3886200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AD7B7202-CE79-B417-BB7C-E164E85BFA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437917"/>
              </p:ext>
            </p:extLst>
          </p:nvPr>
        </p:nvGraphicFramePr>
        <p:xfrm>
          <a:off x="550265" y="1613031"/>
          <a:ext cx="5346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46360" imgH="393480" progId="Equation.DSMT4">
                  <p:embed/>
                </p:oleObj>
              </mc:Choice>
              <mc:Fallback>
                <p:oleObj name="Equation" r:id="rId6" imgW="5346360" imgH="393480" progId="Equation.DSMT4">
                  <p:embed/>
                  <p:pic>
                    <p:nvPicPr>
                      <p:cNvPr id="2" name="Object 5">
                        <a:extLst>
                          <a:ext uri="{FF2B5EF4-FFF2-40B4-BE49-F238E27FC236}">
                            <a16:creationId xmlns:a16="http://schemas.microsoft.com/office/drawing/2014/main" id="{71D2A497-71C1-DC6A-7310-1B1BC0286B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265" y="1613031"/>
                        <a:ext cx="5346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</p:spPr>
        <p:txBody>
          <a:bodyPr>
            <a:spAutoFit/>
          </a:bodyPr>
          <a:lstStyle/>
          <a:p>
            <a:pPr indent="4763">
              <a:tabLst>
                <a:tab pos="463550" algn="l"/>
              </a:tabLst>
            </a:pPr>
            <a:r>
              <a:rPr lang="en-US" dirty="0"/>
              <a:t>Add or subtract, then reduce if possible.</a:t>
            </a:r>
          </a:p>
          <a:p>
            <a:pPr marL="514350" indent="-514350">
              <a:buAutoNum type="alphaLcPeriod"/>
              <a:tabLst>
                <a:tab pos="463550" algn="l"/>
              </a:tabLst>
            </a:pPr>
            <a:r>
              <a:rPr lang="en-US" dirty="0"/>
              <a:t> 			b.</a:t>
            </a:r>
          </a:p>
          <a:p>
            <a:pPr marL="514350" indent="-514350">
              <a:buAutoNum type="alphaLcPeriod"/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r>
              <a:rPr lang="en-US" dirty="0"/>
              <a:t>Solution</a:t>
            </a:r>
            <a:endParaRPr lang="en-US" b="1" dirty="0"/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 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endParaRPr lang="en-US" b="1" dirty="0"/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endParaRPr lang="en-US" b="1" dirty="0"/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  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endParaRPr lang="en-US" b="1" dirty="0"/>
          </a:p>
        </p:txBody>
      </p:sp>
      <p:sp>
        <p:nvSpPr>
          <p:cNvPr id="1229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Adding or Subtracting Fractions with the Same Denominator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2820576"/>
              </p:ext>
            </p:extLst>
          </p:nvPr>
        </p:nvGraphicFramePr>
        <p:xfrm>
          <a:off x="1277938" y="173355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840" imgH="838080" progId="Equation.DSMT4">
                  <p:embed/>
                </p:oleObj>
              </mc:Choice>
              <mc:Fallback>
                <p:oleObj name="Equation" r:id="rId2" imgW="110484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7938" y="173355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244758"/>
              </p:ext>
            </p:extLst>
          </p:nvPr>
        </p:nvGraphicFramePr>
        <p:xfrm>
          <a:off x="3937000" y="173355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838080" progId="Equation.DSMT4">
                  <p:embed/>
                </p:oleObj>
              </mc:Choice>
              <mc:Fallback>
                <p:oleObj name="Equation" r:id="rId4" imgW="93960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173355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359018"/>
              </p:ext>
            </p:extLst>
          </p:nvPr>
        </p:nvGraphicFramePr>
        <p:xfrm>
          <a:off x="1188159" y="4739640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838080" progId="Equation.DSMT4">
                  <p:embed/>
                </p:oleObj>
              </mc:Choice>
              <mc:Fallback>
                <p:oleObj name="Equation" r:id="rId6" imgW="9651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8159" y="4739640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078759"/>
              </p:ext>
            </p:extLst>
          </p:nvPr>
        </p:nvGraphicFramePr>
        <p:xfrm>
          <a:off x="2264484" y="473964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80800" imgH="838080" progId="Equation.DSMT4">
                  <p:embed/>
                </p:oleObj>
              </mc:Choice>
              <mc:Fallback>
                <p:oleObj name="Equation" r:id="rId8" imgW="11808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4484" y="473964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695034"/>
              </p:ext>
            </p:extLst>
          </p:nvPr>
        </p:nvGraphicFramePr>
        <p:xfrm>
          <a:off x="3556709" y="473964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33160" imgH="838080" progId="Equation.DSMT4">
                  <p:embed/>
                </p:oleObj>
              </mc:Choice>
              <mc:Fallback>
                <p:oleObj name="Equation" r:id="rId10" imgW="5331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709" y="473964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094720"/>
              </p:ext>
            </p:extLst>
          </p:nvPr>
        </p:nvGraphicFramePr>
        <p:xfrm>
          <a:off x="4201234" y="473964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76240" imgH="838080" progId="Equation.DSMT4">
                  <p:embed/>
                </p:oleObj>
              </mc:Choice>
              <mc:Fallback>
                <p:oleObj name="Equation" r:id="rId12" imgW="8762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1234" y="473964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463925"/>
              </p:ext>
            </p:extLst>
          </p:nvPr>
        </p:nvGraphicFramePr>
        <p:xfrm>
          <a:off x="5188659" y="473964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760" imgH="838080" progId="Equation.DSMT4">
                  <p:embed/>
                </p:oleObj>
              </mc:Choice>
              <mc:Fallback>
                <p:oleObj name="Equation" r:id="rId14" imgW="54576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8659" y="473964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5400000" flipH="1" flipV="1">
            <a:off x="4439359" y="478409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4439359" y="530479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56F3192-9CB7-78B2-6BF9-8E35AD2D39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218360"/>
              </p:ext>
            </p:extLst>
          </p:nvPr>
        </p:nvGraphicFramePr>
        <p:xfrm>
          <a:off x="1146884" y="3315624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17440" imgH="838080" progId="Equation.DSMT4">
                  <p:embed/>
                </p:oleObj>
              </mc:Choice>
              <mc:Fallback>
                <p:oleObj name="Equation" r:id="rId16" imgW="1117440" imgH="838080" progId="Equation.DSMT4">
                  <p:embed/>
                  <p:pic>
                    <p:nvPicPr>
                      <p:cNvPr id="122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884" y="3315624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090217B2-7663-2DE2-5F8D-2C1F3EC951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977945"/>
              </p:ext>
            </p:extLst>
          </p:nvPr>
        </p:nvGraphicFramePr>
        <p:xfrm>
          <a:off x="2366084" y="3315624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15920" imgH="838080" progId="Equation.DSMT4">
                  <p:embed/>
                </p:oleObj>
              </mc:Choice>
              <mc:Fallback>
                <p:oleObj name="Equation" r:id="rId18" imgW="1015920" imgH="838080" progId="Equation.DSMT4">
                  <p:embed/>
                  <p:pic>
                    <p:nvPicPr>
                      <p:cNvPr id="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6084" y="3315624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>
            <a:extLst>
              <a:ext uri="{FF2B5EF4-FFF2-40B4-BE49-F238E27FC236}">
                <a16:creationId xmlns:a16="http://schemas.microsoft.com/office/drawing/2014/main" id="{DA912637-3C64-A78E-687D-A76609C1C0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804827"/>
              </p:ext>
            </p:extLst>
          </p:nvPr>
        </p:nvGraphicFramePr>
        <p:xfrm>
          <a:off x="3509084" y="3315624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98400" imgH="838080" progId="Equation.DSMT4">
                  <p:embed/>
                </p:oleObj>
              </mc:Choice>
              <mc:Fallback>
                <p:oleObj name="Equation" r:id="rId20" imgW="698400" imgH="838080" progId="Equation.DSMT4">
                  <p:embed/>
                  <p:pic>
                    <p:nvPicPr>
                      <p:cNvPr id="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084" y="3315624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>
            <a:extLst>
              <a:ext uri="{FF2B5EF4-FFF2-40B4-BE49-F238E27FC236}">
                <a16:creationId xmlns:a16="http://schemas.microsoft.com/office/drawing/2014/main" id="{59F29F2B-08C7-FA48-1D56-40DDDFC9F6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1860505"/>
              </p:ext>
            </p:extLst>
          </p:nvPr>
        </p:nvGraphicFramePr>
        <p:xfrm>
          <a:off x="5312484" y="3315624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20560" imgH="838080" progId="Equation.DSMT4">
                  <p:embed/>
                </p:oleObj>
              </mc:Choice>
              <mc:Fallback>
                <p:oleObj name="Equation" r:id="rId22" imgW="520560" imgH="838080" progId="Equation.DSMT4">
                  <p:embed/>
                  <p:pic>
                    <p:nvPicPr>
                      <p:cNvPr id="122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2484" y="3315624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10BB146-EA9C-27AF-ADAC-F8007DE9E979}"/>
              </a:ext>
            </a:extLst>
          </p:cNvPr>
          <p:cNvCxnSpPr/>
          <p:nvPr/>
        </p:nvCxnSpPr>
        <p:spPr>
          <a:xfrm rot="5400000" flipH="1" flipV="1">
            <a:off x="4575884" y="3360868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A3910FF-6C5D-9355-B740-9B89751CB911}"/>
              </a:ext>
            </a:extLst>
          </p:cNvPr>
          <p:cNvCxnSpPr/>
          <p:nvPr/>
        </p:nvCxnSpPr>
        <p:spPr>
          <a:xfrm rot="5400000" flipH="1" flipV="1">
            <a:off x="4906084" y="3843468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A0529567-BD97-6F5E-F95B-7350561E0A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578661"/>
              </p:ext>
            </p:extLst>
          </p:nvPr>
        </p:nvGraphicFramePr>
        <p:xfrm>
          <a:off x="4356100" y="3304867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50680" imgH="838080" progId="Equation.DSMT4">
                  <p:embed/>
                </p:oleObj>
              </mc:Choice>
              <mc:Fallback>
                <p:oleObj name="Equation" r:id="rId24" imgW="850680" imgH="838080" progId="Equation.DSMT4">
                  <p:embed/>
                  <p:pic>
                    <p:nvPicPr>
                      <p:cNvPr id="122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3304867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Adding or Subtracting Fractions with</a:t>
            </a:r>
            <a:br>
              <a:rPr lang="en-US" dirty="0"/>
            </a:br>
            <a:r>
              <a:rPr lang="en-US" dirty="0"/>
              <a:t>Different Denominators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7015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indent="4763">
              <a:spcBef>
                <a:spcPts val="1200"/>
              </a:spcBef>
              <a:tabLst>
                <a:tab pos="463550" algn="l"/>
              </a:tabLst>
              <a:defRPr/>
            </a:pPr>
            <a:endParaRPr lang="en-US" b="1" dirty="0">
              <a:solidFill>
                <a:srgbClr val="000000"/>
              </a:solidFill>
            </a:endParaRPr>
          </a:p>
          <a:p>
            <a:pPr indent="4763"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1.	Find the least common denominator (LCD).</a:t>
            </a:r>
          </a:p>
          <a:p>
            <a:pPr indent="4763"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2.	Change each fraction into an equivalent fraction 	with that denominator.</a:t>
            </a:r>
          </a:p>
          <a:p>
            <a:pPr indent="4763"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3.	Add (or subtract) the new fractions.</a:t>
            </a:r>
          </a:p>
          <a:p>
            <a:pPr indent="4763">
              <a:spcBef>
                <a:spcPts val="1800"/>
              </a:spcBef>
              <a:tabLst>
                <a:tab pos="46355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4.	Reduce, if possible.</a:t>
            </a:r>
            <a:endParaRPr lang="en-US" dirty="0"/>
          </a:p>
        </p:txBody>
      </p:sp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7476077E-87F6-FEF5-5A2D-355BFF5324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378535"/>
              </p:ext>
            </p:extLst>
          </p:nvPr>
        </p:nvGraphicFramePr>
        <p:xfrm>
          <a:off x="593295" y="1451666"/>
          <a:ext cx="5346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46360" imgH="393480" progId="Equation.DSMT4">
                  <p:embed/>
                </p:oleObj>
              </mc:Choice>
              <mc:Fallback>
                <p:oleObj name="Equation" r:id="rId2" imgW="5346360" imgH="393480" progId="Equation.DSMT4">
                  <p:embed/>
                  <p:pic>
                    <p:nvPicPr>
                      <p:cNvPr id="2" name="Object 5">
                        <a:extLst>
                          <a:ext uri="{FF2B5EF4-FFF2-40B4-BE49-F238E27FC236}">
                            <a16:creationId xmlns:a16="http://schemas.microsoft.com/office/drawing/2014/main" id="{AD7B7202-CE79-B417-BB7C-E164E85BFA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295" y="1451666"/>
                        <a:ext cx="5346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6: Adding or Subtracting Fractions with Different Denominators</a:t>
            </a:r>
          </a:p>
        </p:txBody>
      </p:sp>
      <p:sp>
        <p:nvSpPr>
          <p:cNvPr id="1331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</p:spPr>
        <p:txBody>
          <a:bodyPr>
            <a:spAutoFit/>
          </a:bodyPr>
          <a:lstStyle/>
          <a:p>
            <a:pPr indent="4763">
              <a:tabLst>
                <a:tab pos="463550" algn="l"/>
              </a:tabLst>
            </a:pPr>
            <a:r>
              <a:rPr lang="en-US" dirty="0"/>
              <a:t>Add or subtract, then reduce if possible.</a:t>
            </a:r>
          </a:p>
          <a:p>
            <a:pPr indent="4763">
              <a:tabLst>
                <a:tab pos="463550" algn="l"/>
              </a:tabLst>
            </a:pPr>
            <a:r>
              <a:rPr lang="en-US" b="1" dirty="0"/>
              <a:t>a. 				b. </a:t>
            </a:r>
          </a:p>
          <a:p>
            <a:pPr indent="4763">
              <a:tabLst>
                <a:tab pos="463550" algn="l"/>
              </a:tabLst>
            </a:pPr>
            <a:endParaRPr lang="en-US" b="1" dirty="0"/>
          </a:p>
          <a:p>
            <a:pPr indent="4763">
              <a:tabLst>
                <a:tab pos="463550" algn="l"/>
              </a:tabLst>
            </a:pPr>
            <a:r>
              <a:rPr lang="en-US" b="1" dirty="0"/>
              <a:t>Solution </a:t>
            </a:r>
          </a:p>
          <a:p>
            <a:pPr marL="514350" indent="-514350">
              <a:buAutoNum type="alphaLcPeriod"/>
              <a:tabLst>
                <a:tab pos="463550" algn="l"/>
              </a:tabLst>
            </a:pPr>
            <a:r>
              <a:rPr lang="en-US" dirty="0"/>
              <a:t>Following the steps outlined in the procedure box, we can add and reduce as follows.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Step 1: </a:t>
            </a:r>
            <a:r>
              <a:rPr lang="en-US" dirty="0"/>
              <a:t>Find the LCD.</a:t>
            </a:r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</p:txBody>
      </p:sp>
      <p:graphicFrame>
        <p:nvGraphicFramePr>
          <p:cNvPr id="133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375575"/>
              </p:ext>
            </p:extLst>
          </p:nvPr>
        </p:nvGraphicFramePr>
        <p:xfrm>
          <a:off x="1335396" y="179951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77760" imgH="838080" progId="Equation.DSMT4">
                  <p:embed/>
                </p:oleObj>
              </mc:Choice>
              <mc:Fallback>
                <p:oleObj name="Equation" r:id="rId2" imgW="9777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5396" y="179951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659387"/>
              </p:ext>
            </p:extLst>
          </p:nvPr>
        </p:nvGraphicFramePr>
        <p:xfrm>
          <a:off x="1073150" y="4800600"/>
          <a:ext cx="16891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88760" imgH="1015920" progId="Equation.DSMT4">
                  <p:embed/>
                </p:oleObj>
              </mc:Choice>
              <mc:Fallback>
                <p:oleObj name="Equation" r:id="rId4" imgW="1688760" imgH="10159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150" y="4800600"/>
                        <a:ext cx="16891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7356031"/>
              </p:ext>
            </p:extLst>
          </p:nvPr>
        </p:nvGraphicFramePr>
        <p:xfrm>
          <a:off x="2900400" y="5181600"/>
          <a:ext cx="2197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97080" imgH="228600" progId="Equation.DSMT4">
                  <p:embed/>
                </p:oleObj>
              </mc:Choice>
              <mc:Fallback>
                <p:oleObj name="Equation" r:id="rId6" imgW="219708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400" y="5181600"/>
                        <a:ext cx="2197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B6FD929-0319-0FCA-1B9A-B7E24746B0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0944703"/>
              </p:ext>
            </p:extLst>
          </p:nvPr>
        </p:nvGraphicFramePr>
        <p:xfrm>
          <a:off x="4025900" y="1799510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600" imgH="838080" progId="Equation.DSMT4">
                  <p:embed/>
                </p:oleObj>
              </mc:Choice>
              <mc:Fallback>
                <p:oleObj name="Equation" r:id="rId8" imgW="1155600" imgH="838080" progId="Equation.DSMT4">
                  <p:embed/>
                  <p:pic>
                    <p:nvPicPr>
                      <p:cNvPr id="1433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1799510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9A63E86B-2352-80FD-B8F9-90884FD27B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464309"/>
              </p:ext>
            </p:extLst>
          </p:nvPr>
        </p:nvGraphicFramePr>
        <p:xfrm>
          <a:off x="5180013" y="5105400"/>
          <a:ext cx="2578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77960" imgH="914400" progId="Equation.DSMT4">
                  <p:embed/>
                </p:oleObj>
              </mc:Choice>
              <mc:Fallback>
                <p:oleObj name="Equation" r:id="rId10" imgW="2577960" imgH="914400" progId="Equation.DSMT4">
                  <p:embed/>
                  <p:pic>
                    <p:nvPicPr>
                      <p:cNvPr id="1331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0013" y="5105400"/>
                        <a:ext cx="2578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6: Adding or Subtracting Fractions with Different Denominators (cont.)</a:t>
            </a:r>
          </a:p>
        </p:txBody>
      </p:sp>
      <p:sp>
        <p:nvSpPr>
          <p:cNvPr id="1331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/>
              <a:t>Step 2: </a:t>
            </a:r>
            <a:r>
              <a:rPr lang="en-US" dirty="0"/>
              <a:t>Find fractions equivalent to     and        with denominator 24. </a:t>
            </a:r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r>
              <a:rPr lang="en-US" b="1" dirty="0"/>
              <a:t>Step 3: </a:t>
            </a:r>
            <a:r>
              <a:rPr lang="en-US" dirty="0"/>
              <a:t>Add.</a:t>
            </a: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</p:txBody>
      </p:sp>
      <p:graphicFrame>
        <p:nvGraphicFramePr>
          <p:cNvPr id="133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60092"/>
              </p:ext>
            </p:extLst>
          </p:nvPr>
        </p:nvGraphicFramePr>
        <p:xfrm>
          <a:off x="684213" y="2332038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838080" progId="Equation.DSMT4">
                  <p:embed/>
                </p:oleObj>
              </mc:Choice>
              <mc:Fallback>
                <p:oleObj name="Equation" r:id="rId2" imgW="1930320" imgH="838080" progId="Equation.DSMT4">
                  <p:embed/>
                  <p:pic>
                    <p:nvPicPr>
                      <p:cNvPr id="133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332038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014282"/>
              </p:ext>
            </p:extLst>
          </p:nvPr>
        </p:nvGraphicFramePr>
        <p:xfrm>
          <a:off x="684213" y="3322675"/>
          <a:ext cx="2247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47840" imgH="825480" progId="Equation.DSMT4">
                  <p:embed/>
                </p:oleObj>
              </mc:Choice>
              <mc:Fallback>
                <p:oleObj name="Equation" r:id="rId4" imgW="2247840" imgH="825480" progId="Equation.DSMT4">
                  <p:embed/>
                  <p:pic>
                    <p:nvPicPr>
                      <p:cNvPr id="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322675"/>
                        <a:ext cx="2247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7BCFB35-D265-EA24-4605-A681E67446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704249"/>
              </p:ext>
            </p:extLst>
          </p:nvPr>
        </p:nvGraphicFramePr>
        <p:xfrm>
          <a:off x="5652845" y="1133475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400" imgH="838080" progId="Equation.DSMT4">
                  <p:embed/>
                </p:oleObj>
              </mc:Choice>
              <mc:Fallback>
                <p:oleObj name="Equation" r:id="rId6" imgW="266400" imgH="838080" progId="Equation.DSMT4">
                  <p:embed/>
                  <p:pic>
                    <p:nvPicPr>
                      <p:cNvPr id="133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845" y="1133475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FFF943C-EEDB-7F44-ACE9-00E02598DF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763910"/>
              </p:ext>
            </p:extLst>
          </p:nvPr>
        </p:nvGraphicFramePr>
        <p:xfrm>
          <a:off x="6639804" y="1155700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9040" imgH="825480" progId="Equation.DSMT4">
                  <p:embed/>
                </p:oleObj>
              </mc:Choice>
              <mc:Fallback>
                <p:oleObj name="Equation" r:id="rId8" imgW="419040" imgH="825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7BCFB35-D265-EA24-4605-A681E67446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9804" y="1155700"/>
                        <a:ext cx="419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C57A7164-C2CD-932B-FD44-6D06E4B4D7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263346"/>
              </p:ext>
            </p:extLst>
          </p:nvPr>
        </p:nvGraphicFramePr>
        <p:xfrm>
          <a:off x="533400" y="4917555"/>
          <a:ext cx="4495801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95680" imgH="838080" progId="Equation.DSMT4">
                  <p:embed/>
                </p:oleObj>
              </mc:Choice>
              <mc:Fallback>
                <p:oleObj name="Equation" r:id="rId10" imgW="4495680" imgH="838080" progId="Equation.DSMT4">
                  <p:embed/>
                  <p:pic>
                    <p:nvPicPr>
                      <p:cNvPr id="133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917555"/>
                        <a:ext cx="4495801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9568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6: Adding or Subtracting Fractions with Different Denominators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16648"/>
          </a:xfrm>
        </p:spPr>
        <p:txBody>
          <a:bodyPr>
            <a:spAutoFit/>
          </a:bodyPr>
          <a:lstStyle/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/>
              <a:t>Step 4: </a:t>
            </a:r>
            <a:r>
              <a:rPr lang="en-US" dirty="0"/>
              <a:t>Reduce, if possible.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dirty="0"/>
          </a:p>
          <a:p>
            <a:pPr indent="4763">
              <a:tabLst>
                <a:tab pos="463550" algn="l"/>
              </a:tabLst>
              <a:defRPr/>
            </a:pPr>
            <a:endParaRPr lang="en-US" dirty="0"/>
          </a:p>
          <a:p>
            <a:pPr indent="4763">
              <a:lnSpc>
                <a:spcPct val="150000"/>
              </a:lnSpc>
              <a:tabLst>
                <a:tab pos="463550" algn="l"/>
              </a:tabLst>
              <a:defRPr/>
            </a:pPr>
            <a:r>
              <a:rPr lang="en-US" dirty="0"/>
              <a:t>The fraction        is in lowest terms because 41 and 24 only have 1 as a common factor.</a:t>
            </a:r>
          </a:p>
          <a:p>
            <a:pPr indent="4763">
              <a:lnSpc>
                <a:spcPct val="150000"/>
              </a:lnSpc>
              <a:tabLst>
                <a:tab pos="463550" algn="l"/>
              </a:tabLst>
              <a:defRPr/>
            </a:pPr>
            <a:endParaRPr lang="en-US" dirty="0"/>
          </a:p>
          <a:p>
            <a:pPr indent="4763">
              <a:tabLst>
                <a:tab pos="463550" algn="l"/>
              </a:tabLst>
              <a:defRPr/>
            </a:pPr>
            <a:r>
              <a:rPr lang="en-US" b="1" dirty="0"/>
              <a:t>b. </a:t>
            </a:r>
            <a:r>
              <a:rPr lang="en-US" dirty="0"/>
              <a:t>Following the steps outlined in the procedure box, we can subtract and reduce as follows.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AE7C7CD-A011-C895-E439-CCEE6FAC50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8689554"/>
              </p:ext>
            </p:extLst>
          </p:nvPr>
        </p:nvGraphicFramePr>
        <p:xfrm>
          <a:off x="1441450" y="1814513"/>
          <a:ext cx="267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79480" imgH="838080" progId="Equation.DSMT4">
                  <p:embed/>
                </p:oleObj>
              </mc:Choice>
              <mc:Fallback>
                <p:oleObj name="Equation" r:id="rId2" imgW="2679480" imgH="83808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C57A7164-C2CD-932B-FD44-6D06E4B4D7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1814513"/>
                        <a:ext cx="267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9ECFEB2-21DB-4EB3-F3EA-DAD61E9FF5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268442"/>
              </p:ext>
            </p:extLst>
          </p:nvPr>
        </p:nvGraphicFramePr>
        <p:xfrm>
          <a:off x="2357947" y="28194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0" imgH="825480" progId="Equation.DSMT4">
                  <p:embed/>
                </p:oleObj>
              </mc:Choice>
              <mc:Fallback>
                <p:oleObj name="Equation" r:id="rId4" imgW="444240" imgH="825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AE7C7CD-A011-C895-E439-CCEE6FAC50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947" y="2819400"/>
                        <a:ext cx="444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6: Adding or Subtracting Fractions with Different Denominators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</p:spPr>
        <p:txBody>
          <a:bodyPr>
            <a:spAutoFit/>
          </a:bodyPr>
          <a:lstStyle/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/>
              <a:t>Step 1: </a:t>
            </a:r>
            <a:r>
              <a:rPr lang="en-US" dirty="0"/>
              <a:t>Find the LCD.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dirty="0"/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dirty="0"/>
          </a:p>
          <a:p>
            <a:pPr indent="4763">
              <a:tabLst>
                <a:tab pos="463550" algn="l"/>
              </a:tabLst>
              <a:defRPr/>
            </a:pPr>
            <a:endParaRPr lang="en-US" dirty="0"/>
          </a:p>
          <a:p>
            <a:pPr indent="4763">
              <a:tabLst>
                <a:tab pos="463550" algn="l"/>
              </a:tabLst>
              <a:defRPr/>
            </a:pPr>
            <a:r>
              <a:rPr lang="en-US" b="1" dirty="0"/>
              <a:t>Step 2: </a:t>
            </a:r>
            <a:r>
              <a:rPr lang="en-US" dirty="0"/>
              <a:t>Steps 2, 3, and 4 can be written in one step.</a:t>
            </a:r>
          </a:p>
          <a:p>
            <a:pPr indent="4763">
              <a:tabLst>
                <a:tab pos="463550" algn="l"/>
              </a:tabLst>
              <a:defRPr/>
            </a:pPr>
            <a:endParaRPr lang="en-US" dirty="0"/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84B88951-A4D3-84C1-BD5A-54A07D2BE5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2532649"/>
              </p:ext>
            </p:extLst>
          </p:nvPr>
        </p:nvGraphicFramePr>
        <p:xfrm>
          <a:off x="795847" y="1957907"/>
          <a:ext cx="1562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2040" imgH="1028520" progId="Equation.DSMT4">
                  <p:embed/>
                </p:oleObj>
              </mc:Choice>
              <mc:Fallback>
                <p:oleObj name="Equation" r:id="rId2" imgW="1562040" imgH="1028520" progId="Equation.DSMT4">
                  <p:embed/>
                  <p:pic>
                    <p:nvPicPr>
                      <p:cNvPr id="143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847" y="1957907"/>
                        <a:ext cx="15621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07A15897-956A-B986-2EC6-CEC2388735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087044"/>
              </p:ext>
            </p:extLst>
          </p:nvPr>
        </p:nvGraphicFramePr>
        <p:xfrm>
          <a:off x="2478741" y="2311569"/>
          <a:ext cx="2159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8920" imgH="228600" progId="Equation.DSMT4">
                  <p:embed/>
                </p:oleObj>
              </mc:Choice>
              <mc:Fallback>
                <p:oleObj name="Equation" r:id="rId4" imgW="2158920" imgH="228600" progId="Equation.DSMT4">
                  <p:embed/>
                  <p:pic>
                    <p:nvPicPr>
                      <p:cNvPr id="1434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741" y="2311569"/>
                        <a:ext cx="21590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1CDB7D45-CC60-088A-A3F0-A0E479AE75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828241"/>
              </p:ext>
            </p:extLst>
          </p:nvPr>
        </p:nvGraphicFramePr>
        <p:xfrm>
          <a:off x="4873625" y="2244725"/>
          <a:ext cx="2438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38280" imgH="914400" progId="Equation.DSMT4">
                  <p:embed/>
                </p:oleObj>
              </mc:Choice>
              <mc:Fallback>
                <p:oleObj name="Equation" r:id="rId6" imgW="2438280" imgH="914400" progId="Equation.DSMT4">
                  <p:embed/>
                  <p:pic>
                    <p:nvPicPr>
                      <p:cNvPr id="5" name="Object 5">
                        <a:extLst>
                          <a:ext uri="{FF2B5EF4-FFF2-40B4-BE49-F238E27FC236}">
                            <a16:creationId xmlns:a16="http://schemas.microsoft.com/office/drawing/2014/main" id="{9A63E86B-2352-80FD-B8F9-90884FD27B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3625" y="2244725"/>
                        <a:ext cx="2438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D5C0F359-57CD-2413-9B83-5AC144C871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068229"/>
              </p:ext>
            </p:extLst>
          </p:nvPr>
        </p:nvGraphicFramePr>
        <p:xfrm>
          <a:off x="476250" y="4056063"/>
          <a:ext cx="819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191440" imgH="838080" progId="Equation.DSMT4">
                  <p:embed/>
                </p:oleObj>
              </mc:Choice>
              <mc:Fallback>
                <p:oleObj name="Equation" r:id="rId8" imgW="8191440" imgH="83808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C57A7164-C2CD-932B-FD44-6D06E4B4D7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4056063"/>
                        <a:ext cx="819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267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Multiplying Fractions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4763"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1.	Multiply the numerators. </a:t>
            </a:r>
          </a:p>
          <a:p>
            <a:pPr marL="0" indent="4763"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spcBef>
                <a:spcPts val="0"/>
              </a:spcBef>
              <a:buFont typeface="Courier New" pitchFamily="49" charset="0"/>
              <a:buAutoNum type="arabicPeriod" startAt="2"/>
              <a:tabLst>
                <a:tab pos="46355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Multiply the denominators.</a:t>
            </a:r>
          </a:p>
          <a:p>
            <a:pPr marL="514350" indent="-514350">
              <a:spcBef>
                <a:spcPts val="0"/>
              </a:spcBef>
              <a:buFont typeface="Courier New" pitchFamily="49" charset="0"/>
              <a:buAutoNum type="arabicPeriod" startAt="2"/>
              <a:tabLst>
                <a:tab pos="463550" algn="l"/>
              </a:tabLst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tabLst>
                <a:tab pos="46355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In general,</a:t>
            </a:r>
          </a:p>
          <a:p>
            <a:pPr>
              <a:spcBef>
                <a:spcPts val="0"/>
              </a:spcBef>
              <a:tabLst>
                <a:tab pos="463550" algn="l"/>
              </a:tabLst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tabLst>
                <a:tab pos="463550" algn="l"/>
              </a:tabLst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tabLst>
                <a:tab pos="46355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where     and 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953948"/>
              </p:ext>
            </p:extLst>
          </p:nvPr>
        </p:nvGraphicFramePr>
        <p:xfrm>
          <a:off x="3048000" y="320040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7680" imgH="838080" progId="Equation.DSMT4">
                  <p:embed/>
                </p:oleObj>
              </mc:Choice>
              <mc:Fallback>
                <p:oleObj name="Equation" r:id="rId2" imgW="17776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00400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5FA1AB78-841A-8E6A-F0AD-EF7352DC7F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311653"/>
              </p:ext>
            </p:extLst>
          </p:nvPr>
        </p:nvGraphicFramePr>
        <p:xfrm>
          <a:off x="1447800" y="4419600"/>
          <a:ext cx="190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304560" progId="Equation.DSMT4">
                  <p:embed/>
                </p:oleObj>
              </mc:Choice>
              <mc:Fallback>
                <p:oleObj name="Equation" r:id="rId4" imgW="1904760" imgH="304560" progId="Equation.DSMT4">
                  <p:embed/>
                  <p:pic>
                    <p:nvPicPr>
                      <p:cNvPr id="512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419600"/>
                        <a:ext cx="190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Multiplying Fractions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1588" indent="-1588">
              <a:defRPr/>
            </a:pPr>
            <a:r>
              <a:rPr lang="en-US" dirty="0"/>
              <a:t>					</a:t>
            </a:r>
            <a:r>
              <a:rPr lang="en-US" b="1" dirty="0"/>
              <a:t>b. </a:t>
            </a:r>
            <a:r>
              <a:rPr lang="en-US" dirty="0"/>
              <a:t>Find</a:t>
            </a:r>
          </a:p>
          <a:p>
            <a:pPr marL="1588" indent="-1588">
              <a:buFont typeface="Courier New" pitchFamily="49" charset="0"/>
              <a:buNone/>
              <a:defRPr/>
            </a:pPr>
            <a:endParaRPr lang="en-US" dirty="0"/>
          </a:p>
          <a:p>
            <a:pPr marL="1588" indent="-1588">
              <a:buFont typeface="Courier New" pitchFamily="49" charset="0"/>
              <a:buNone/>
              <a:defRPr/>
            </a:pPr>
            <a:r>
              <a:rPr lang="en-US" b="1" dirty="0"/>
              <a:t>Solution</a:t>
            </a:r>
          </a:p>
          <a:p>
            <a:pPr marL="1588" indent="-1588">
              <a:buFont typeface="Courier New" pitchFamily="49" charset="0"/>
              <a:buNone/>
              <a:defRPr/>
            </a:pPr>
            <a:r>
              <a:rPr lang="en-US" b="1" dirty="0"/>
              <a:t>a. </a:t>
            </a:r>
          </a:p>
          <a:p>
            <a:pPr marL="1588" indent="-1588">
              <a:buFont typeface="Courier New" pitchFamily="49" charset="0"/>
              <a:buNone/>
              <a:defRPr/>
            </a:pPr>
            <a:endParaRPr lang="en-US" b="1" dirty="0"/>
          </a:p>
          <a:p>
            <a:pPr indent="4763">
              <a:spcBef>
                <a:spcPts val="1800"/>
              </a:spcBef>
              <a:defRPr/>
            </a:pPr>
            <a:r>
              <a:rPr lang="en-US" b="1" dirty="0"/>
              <a:t>b.</a:t>
            </a:r>
            <a:r>
              <a:rPr lang="en-US" dirty="0"/>
              <a:t> Remember, to find a fraction </a:t>
            </a:r>
            <a:r>
              <a:rPr lang="en-US" b="1" dirty="0"/>
              <a:t>of</a:t>
            </a:r>
            <a:r>
              <a:rPr lang="en-US" dirty="0"/>
              <a:t> a number means to     multiply the number by the fraction.</a:t>
            </a:r>
          </a:p>
          <a:p>
            <a:pPr marL="1588" indent="-1588">
              <a:buFont typeface="Courier New" pitchFamily="49" charset="0"/>
              <a:buNone/>
              <a:defRPr/>
            </a:pPr>
            <a:endParaRPr lang="en-US" dirty="0"/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524135"/>
              </p:ext>
            </p:extLst>
          </p:nvPr>
        </p:nvGraphicFramePr>
        <p:xfrm>
          <a:off x="508000" y="1149462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89040" imgH="838080" progId="Equation.DSMT4">
                  <p:embed/>
                </p:oleObj>
              </mc:Choice>
              <mc:Fallback>
                <p:oleObj name="Equation" r:id="rId2" imgW="248904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149462"/>
                        <a:ext cx="248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306647"/>
              </p:ext>
            </p:extLst>
          </p:nvPr>
        </p:nvGraphicFramePr>
        <p:xfrm>
          <a:off x="1104900" y="2844913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680" imgH="838080" progId="Equation.DSMT4">
                  <p:embed/>
                </p:oleObj>
              </mc:Choice>
              <mc:Fallback>
                <p:oleObj name="Equation" r:id="rId4" imgW="63468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844913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4138700"/>
              </p:ext>
            </p:extLst>
          </p:nvPr>
        </p:nvGraphicFramePr>
        <p:xfrm>
          <a:off x="5334000" y="1154766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17440" imgH="838080" progId="Equation.DSMT4">
                  <p:embed/>
                </p:oleObj>
              </mc:Choice>
              <mc:Fallback>
                <p:oleObj name="Equation" r:id="rId6" imgW="111744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154766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0218577"/>
              </p:ext>
            </p:extLst>
          </p:nvPr>
        </p:nvGraphicFramePr>
        <p:xfrm>
          <a:off x="1104900" y="4923416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838080" progId="Equation.DSMT4">
                  <p:embed/>
                </p:oleObj>
              </mc:Choice>
              <mc:Fallback>
                <p:oleObj name="Equation" r:id="rId8" imgW="64764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4923416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062859"/>
              </p:ext>
            </p:extLst>
          </p:nvPr>
        </p:nvGraphicFramePr>
        <p:xfrm>
          <a:off x="1828800" y="2848088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50680" imgH="838080" progId="Equation.DSMT4">
                  <p:embed/>
                </p:oleObj>
              </mc:Choice>
              <mc:Fallback>
                <p:oleObj name="Equation" r:id="rId10" imgW="8506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848088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4506716"/>
              </p:ext>
            </p:extLst>
          </p:nvPr>
        </p:nvGraphicFramePr>
        <p:xfrm>
          <a:off x="2781300" y="2860788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8400" imgH="838080" progId="Equation.DSMT4">
                  <p:embed/>
                </p:oleObj>
              </mc:Choice>
              <mc:Fallback>
                <p:oleObj name="Equation" r:id="rId12" imgW="6984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2860788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476212"/>
              </p:ext>
            </p:extLst>
          </p:nvPr>
        </p:nvGraphicFramePr>
        <p:xfrm>
          <a:off x="1866900" y="4923416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80" imgH="838080" progId="Equation.DSMT4">
                  <p:embed/>
                </p:oleObj>
              </mc:Choice>
              <mc:Fallback>
                <p:oleObj name="Equation" r:id="rId14" imgW="8632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4923416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448807"/>
              </p:ext>
            </p:extLst>
          </p:nvPr>
        </p:nvGraphicFramePr>
        <p:xfrm>
          <a:off x="2781300" y="4923416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400" imgH="838080" progId="Equation.DSMT4">
                  <p:embed/>
                </p:oleObj>
              </mc:Choice>
              <mc:Fallback>
                <p:oleObj name="Equation" r:id="rId16" imgW="6984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4923416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Reducing a Fraction to Lowest Terms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5717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Courier New" pitchFamily="49" charset="0"/>
              <a:buAutoNum type="arabicPeriod"/>
              <a:tabLst>
                <a:tab pos="46355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Factor the numerator and denominator into prime factors.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Courier New" pitchFamily="49" charset="0"/>
              <a:buAutoNum type="arabicPeriod"/>
              <a:tabLst>
                <a:tab pos="46355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Use the fact that            for any real number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and “divide out” all common factors. </a:t>
            </a:r>
          </a:p>
          <a:p>
            <a:pPr marL="0" indent="4763">
              <a:lnSpc>
                <a:spcPct val="150000"/>
              </a:lnSpc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Reduced fractions may be improper fractions.</a:t>
            </a:r>
          </a:p>
        </p:txBody>
      </p:sp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9D6D066D-9E7A-C3BE-B0B7-3E434C01B0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911257"/>
              </p:ext>
            </p:extLst>
          </p:nvPr>
        </p:nvGraphicFramePr>
        <p:xfrm>
          <a:off x="3557794" y="2549935"/>
          <a:ext cx="762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825480" progId="Equation.DSMT4">
                  <p:embed/>
                </p:oleObj>
              </mc:Choice>
              <mc:Fallback>
                <p:oleObj name="Equation" r:id="rId2" imgW="761760" imgH="825480" progId="Equation.DSMT4">
                  <p:embed/>
                  <p:pic>
                    <p:nvPicPr>
                      <p:cNvPr id="10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7794" y="2549935"/>
                        <a:ext cx="762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7411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Multiplying and Reducing Fractions</a:t>
            </a:r>
          </a:p>
        </p:txBody>
      </p:sp>
      <p:sp>
        <p:nvSpPr>
          <p:cNvPr id="307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</p:spPr>
        <p:txBody>
          <a:bodyPr>
            <a:spAutoFit/>
          </a:bodyPr>
          <a:lstStyle/>
          <a:p>
            <a:r>
              <a:rPr lang="en-US" dirty="0"/>
              <a:t>Multiply, then reduce if possible.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b="1" dirty="0"/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b="1" dirty="0"/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b="1" dirty="0"/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b="1" dirty="0"/>
              <a:t>Solution</a:t>
            </a:r>
          </a:p>
          <a:p>
            <a:pPr>
              <a:spcBef>
                <a:spcPts val="0"/>
              </a:spcBef>
            </a:pPr>
            <a:r>
              <a:rPr lang="en-US" b="1" dirty="0"/>
              <a:t>a.</a:t>
            </a:r>
            <a:r>
              <a:rPr lang="en-US" dirty="0"/>
              <a:t> By using prime factors for the numerators and denominators, we can be sure of finding all common factors in the numerators and denominators.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678889"/>
              </p:ext>
            </p:extLst>
          </p:nvPr>
        </p:nvGraphicFramePr>
        <p:xfrm>
          <a:off x="501127" y="1809912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85720" imgH="838080" progId="Equation.DSMT4">
                  <p:embed/>
                </p:oleObj>
              </mc:Choice>
              <mc:Fallback>
                <p:oleObj name="Equation" r:id="rId2" imgW="148572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27" y="1809912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9761873"/>
              </p:ext>
            </p:extLst>
          </p:nvPr>
        </p:nvGraphicFramePr>
        <p:xfrm>
          <a:off x="793376" y="4916857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360" imgH="838080" progId="Equation.DSMT4">
                  <p:embed/>
                </p:oleObj>
              </mc:Choice>
              <mc:Fallback>
                <p:oleObj name="Equation" r:id="rId4" imgW="9903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376" y="4916857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378271"/>
              </p:ext>
            </p:extLst>
          </p:nvPr>
        </p:nvGraphicFramePr>
        <p:xfrm>
          <a:off x="1828800" y="4916857"/>
          <a:ext cx="184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41400" imgH="838080" progId="Equation.DSMT4">
                  <p:embed/>
                </p:oleObj>
              </mc:Choice>
              <mc:Fallback>
                <p:oleObj name="Equation" r:id="rId6" imgW="1841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916857"/>
                        <a:ext cx="184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511369"/>
              </p:ext>
            </p:extLst>
          </p:nvPr>
        </p:nvGraphicFramePr>
        <p:xfrm>
          <a:off x="3791753" y="4916857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33160" imgH="838080" progId="Equation.DSMT4">
                  <p:embed/>
                </p:oleObj>
              </mc:Choice>
              <mc:Fallback>
                <p:oleObj name="Equation" r:id="rId8" imgW="533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1753" y="4916857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0585CE88-1C52-A1D4-886E-3B5973D1FB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0798254"/>
              </p:ext>
            </p:extLst>
          </p:nvPr>
        </p:nvGraphicFramePr>
        <p:xfrm>
          <a:off x="2881388" y="1796527"/>
          <a:ext cx="182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8800" imgH="838080" progId="Equation.DSMT4">
                  <p:embed/>
                </p:oleObj>
              </mc:Choice>
              <mc:Fallback>
                <p:oleObj name="Equation" r:id="rId10" imgW="1828800" imgH="838080" progId="Equation.DSMT4">
                  <p:embed/>
                  <p:pic>
                    <p:nvPicPr>
                      <p:cNvPr id="40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388" y="1796527"/>
                        <a:ext cx="182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D5E7F46-68EF-71D7-FD18-A6EB0DFD8955}"/>
              </a:ext>
            </a:extLst>
          </p:cNvPr>
          <p:cNvCxnSpPr>
            <a:cxnSpLocks/>
          </p:cNvCxnSpPr>
          <p:nvPr/>
        </p:nvCxnSpPr>
        <p:spPr>
          <a:xfrm flipH="1">
            <a:off x="2057400" y="4916857"/>
            <a:ext cx="304800" cy="34094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67CDDEA-463A-9250-0208-5A3D92B47D1D}"/>
              </a:ext>
            </a:extLst>
          </p:cNvPr>
          <p:cNvCxnSpPr>
            <a:cxnSpLocks/>
          </p:cNvCxnSpPr>
          <p:nvPr/>
        </p:nvCxnSpPr>
        <p:spPr>
          <a:xfrm flipH="1">
            <a:off x="2362200" y="4960052"/>
            <a:ext cx="304800" cy="34094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7FEAFF5-7AC4-28C5-A9E5-998C5689B981}"/>
              </a:ext>
            </a:extLst>
          </p:cNvPr>
          <p:cNvCxnSpPr>
            <a:cxnSpLocks/>
          </p:cNvCxnSpPr>
          <p:nvPr/>
        </p:nvCxnSpPr>
        <p:spPr>
          <a:xfrm flipH="1">
            <a:off x="2667000" y="4971138"/>
            <a:ext cx="304800" cy="34094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5185A38-D436-F64A-513F-F354C42E9FE2}"/>
              </a:ext>
            </a:extLst>
          </p:cNvPr>
          <p:cNvCxnSpPr>
            <a:cxnSpLocks/>
          </p:cNvCxnSpPr>
          <p:nvPr/>
        </p:nvCxnSpPr>
        <p:spPr>
          <a:xfrm flipH="1">
            <a:off x="3352800" y="4915818"/>
            <a:ext cx="304800" cy="34094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B9EDCA-3190-EE6F-913B-17E752895533}"/>
              </a:ext>
            </a:extLst>
          </p:cNvPr>
          <p:cNvCxnSpPr>
            <a:cxnSpLocks/>
          </p:cNvCxnSpPr>
          <p:nvPr/>
        </p:nvCxnSpPr>
        <p:spPr>
          <a:xfrm flipH="1">
            <a:off x="2057400" y="5401989"/>
            <a:ext cx="304800" cy="34094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E21B21-E356-1391-120F-DA0973E13E1B}"/>
              </a:ext>
            </a:extLst>
          </p:cNvPr>
          <p:cNvCxnSpPr>
            <a:cxnSpLocks/>
          </p:cNvCxnSpPr>
          <p:nvPr/>
        </p:nvCxnSpPr>
        <p:spPr>
          <a:xfrm flipH="1">
            <a:off x="2362200" y="5445184"/>
            <a:ext cx="304800" cy="34094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8E67EBE-D562-E6BF-E15A-68D451197538}"/>
              </a:ext>
            </a:extLst>
          </p:cNvPr>
          <p:cNvCxnSpPr>
            <a:cxnSpLocks/>
          </p:cNvCxnSpPr>
          <p:nvPr/>
        </p:nvCxnSpPr>
        <p:spPr>
          <a:xfrm flipH="1">
            <a:off x="2667000" y="5456270"/>
            <a:ext cx="304800" cy="34094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6CA30D2-9944-04A7-DDAF-40CB5788B8E8}"/>
              </a:ext>
            </a:extLst>
          </p:cNvPr>
          <p:cNvCxnSpPr>
            <a:cxnSpLocks/>
          </p:cNvCxnSpPr>
          <p:nvPr/>
        </p:nvCxnSpPr>
        <p:spPr>
          <a:xfrm flipH="1">
            <a:off x="3016250" y="5445183"/>
            <a:ext cx="304800" cy="34094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Multiplying and Reducing Fractions (cont.)</a:t>
            </a:r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/>
        </p:nvGraphicFramePr>
        <p:xfrm>
          <a:off x="525463" y="1280160"/>
          <a:ext cx="182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838080" progId="Equation.DSMT4">
                  <p:embed/>
                </p:oleObj>
              </mc:Choice>
              <mc:Fallback>
                <p:oleObj name="Equation" r:id="rId2" imgW="18288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3" y="1280160"/>
                        <a:ext cx="182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8750971"/>
              </p:ext>
            </p:extLst>
          </p:nvPr>
        </p:nvGraphicFramePr>
        <p:xfrm>
          <a:off x="873760" y="363452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838080" progId="Equation.DSMT4">
                  <p:embed/>
                </p:oleObj>
              </mc:Choice>
              <mc:Fallback>
                <p:oleObj name="Equation" r:id="rId4" imgW="134604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760" y="363452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635000" y="2420917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>
              <a:spcBef>
                <a:spcPts val="672"/>
              </a:spcBef>
              <a:buFont typeface="Courier New" pitchFamily="49" charset="0"/>
              <a:buNone/>
              <a:defRPr/>
            </a:pPr>
            <a:r>
              <a:rPr lang="en-US" sz="2800" dirty="0"/>
              <a:t>We may also use common factors that are not prime factors. The answer will be the same.</a:t>
            </a:r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124500"/>
              </p:ext>
            </p:extLst>
          </p:nvPr>
        </p:nvGraphicFramePr>
        <p:xfrm>
          <a:off x="2481263" y="1289050"/>
          <a:ext cx="229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98600" imgH="838080" progId="Equation.DSMT4">
                  <p:embed/>
                </p:oleObj>
              </mc:Choice>
              <mc:Fallback>
                <p:oleObj name="Equation" r:id="rId6" imgW="2298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1263" y="1289050"/>
                        <a:ext cx="229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27138"/>
              </p:ext>
            </p:extLst>
          </p:nvPr>
        </p:nvGraphicFramePr>
        <p:xfrm>
          <a:off x="4825702" y="1259243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45760" imgH="838080" progId="Equation.DSMT4">
                  <p:embed/>
                </p:oleObj>
              </mc:Choice>
              <mc:Fallback>
                <p:oleObj name="Equation" r:id="rId8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5702" y="1259243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946164"/>
              </p:ext>
            </p:extLst>
          </p:nvPr>
        </p:nvGraphicFramePr>
        <p:xfrm>
          <a:off x="5435302" y="1538643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5000" imgH="279360" progId="Equation.DSMT4">
                  <p:embed/>
                </p:oleObj>
              </mc:Choice>
              <mc:Fallback>
                <p:oleObj name="Equation" r:id="rId10" imgW="4950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302" y="1538643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303599"/>
              </p:ext>
            </p:extLst>
          </p:nvPr>
        </p:nvGraphicFramePr>
        <p:xfrm>
          <a:off x="2296160" y="360912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66600" imgH="838080" progId="Equation.DSMT4">
                  <p:embed/>
                </p:oleObj>
              </mc:Choice>
              <mc:Fallback>
                <p:oleObj name="Equation" r:id="rId12" imgW="1866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6160" y="3609120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083456"/>
              </p:ext>
            </p:extLst>
          </p:nvPr>
        </p:nvGraphicFramePr>
        <p:xfrm>
          <a:off x="4264660" y="360912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760" imgH="838080" progId="Equation.DSMT4">
                  <p:embed/>
                </p:oleObj>
              </mc:Choice>
              <mc:Fallback>
                <p:oleObj name="Equation" r:id="rId14" imgW="5457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4660" y="360912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918715"/>
              </p:ext>
            </p:extLst>
          </p:nvPr>
        </p:nvGraphicFramePr>
        <p:xfrm>
          <a:off x="4924425" y="3900488"/>
          <a:ext cx="482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82400" imgH="279360" progId="Equation.DSMT4">
                  <p:embed/>
                </p:oleObj>
              </mc:Choice>
              <mc:Fallback>
                <p:oleObj name="Equation" r:id="rId16" imgW="4824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425" y="3900488"/>
                        <a:ext cx="482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flipV="1">
            <a:off x="2824022" y="135128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149208" y="1349593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502360" y="1349593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350260" y="1835659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3664944" y="180752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4047013" y="182137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600960" y="364722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007360" y="363452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426460" y="363452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2778760" y="416792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159760" y="416792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3616960" y="412982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AC83658-23D0-1E27-470F-4D2FDA8B843E}"/>
              </a:ext>
            </a:extLst>
          </p:cNvPr>
          <p:cNvCxnSpPr/>
          <p:nvPr/>
        </p:nvCxnSpPr>
        <p:spPr>
          <a:xfrm flipV="1">
            <a:off x="3817153" y="1285564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7E348F2-4958-F2A6-6164-C4077592EBAF}"/>
              </a:ext>
            </a:extLst>
          </p:cNvPr>
          <p:cNvCxnSpPr/>
          <p:nvPr/>
        </p:nvCxnSpPr>
        <p:spPr>
          <a:xfrm flipV="1">
            <a:off x="2998152" y="1856621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Dividing Fractions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ts val="672"/>
              </a:spcBef>
              <a:defRPr/>
            </a:pPr>
            <a:r>
              <a:rPr lang="en-US" dirty="0">
                <a:solidFill>
                  <a:srgbClr val="000000"/>
                </a:solidFill>
              </a:rPr>
              <a:t>To divide by any nonzero number, multiply by its reciprocal. In general,</a:t>
            </a:r>
          </a:p>
          <a:p>
            <a:pPr>
              <a:spcBef>
                <a:spcPts val="672"/>
              </a:spcBef>
            </a:pPr>
            <a:endParaRPr lang="en-US" dirty="0"/>
          </a:p>
        </p:txBody>
      </p:sp>
      <p:graphicFrame>
        <p:nvGraphicFramePr>
          <p:cNvPr id="512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079110"/>
              </p:ext>
            </p:extLst>
          </p:nvPr>
        </p:nvGraphicFramePr>
        <p:xfrm>
          <a:off x="2971800" y="2354580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480" imgH="838080" progId="Equation.DSMT4">
                  <p:embed/>
                </p:oleObj>
              </mc:Choice>
              <mc:Fallback>
                <p:oleObj name="Equation" r:id="rId2" imgW="196848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354580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71D2A497-71C1-DC6A-7310-1B1BC0286B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36937"/>
              </p:ext>
            </p:extLst>
          </p:nvPr>
        </p:nvGraphicFramePr>
        <p:xfrm>
          <a:off x="609600" y="3665221"/>
          <a:ext cx="322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25600" imgH="393480" progId="Equation.DSMT4">
                  <p:embed/>
                </p:oleObj>
              </mc:Choice>
              <mc:Fallback>
                <p:oleObj name="Equation" r:id="rId4" imgW="3225600" imgH="393480" progId="Equation.DSMT4">
                  <p:embed/>
                  <p:pic>
                    <p:nvPicPr>
                      <p:cNvPr id="512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665221"/>
                        <a:ext cx="322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Dividing and Reducing Fractions</a:t>
            </a:r>
          </a:p>
        </p:txBody>
      </p:sp>
      <p:sp>
        <p:nvSpPr>
          <p:cNvPr id="615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/>
              <a:t>Divide, then reduce if possible.</a:t>
            </a:r>
          </a:p>
          <a:p>
            <a:pPr marL="0" indent="0">
              <a:buFont typeface="Courier New" pitchFamily="49" charset="0"/>
              <a:buNone/>
            </a:pPr>
            <a:endParaRPr lang="en-US" dirty="0"/>
          </a:p>
          <a:p>
            <a:pPr marL="0" indent="0">
              <a:buFont typeface="Courier New" pitchFamily="49" charset="0"/>
              <a:buNone/>
            </a:pPr>
            <a:endParaRPr lang="en-US" dirty="0"/>
          </a:p>
          <a:p>
            <a:pPr marL="0" indent="0">
              <a:buFont typeface="Courier New" pitchFamily="49" charset="0"/>
              <a:buNone/>
            </a:pPr>
            <a:r>
              <a:rPr lang="en-US" b="1" dirty="0"/>
              <a:t>Solution 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/>
              <a:t>a. The reciprocal of 6 is      so we multiply by </a:t>
            </a: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r>
              <a:rPr lang="en-US" dirty="0"/>
              <a:t>      </a:t>
            </a:r>
          </a:p>
          <a:p>
            <a:pPr marL="0" indent="0">
              <a:buFont typeface="Courier New" pitchFamily="49" charset="0"/>
              <a:buNone/>
            </a:pPr>
            <a:endParaRPr lang="en-US" b="1" dirty="0"/>
          </a:p>
          <a:p>
            <a:pPr marL="0" indent="0">
              <a:buFont typeface="Courier New" pitchFamily="49" charset="0"/>
              <a:buNone/>
            </a:pPr>
            <a:endParaRPr lang="en-US" b="1" dirty="0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530352" y="182880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838080" progId="Equation.DSMT4">
                  <p:embed/>
                </p:oleObj>
              </mc:Choice>
              <mc:Fallback>
                <p:oleObj name="Equation" r:id="rId2" imgW="124452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828800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789180"/>
              </p:ext>
            </p:extLst>
          </p:nvPr>
        </p:nvGraphicFramePr>
        <p:xfrm>
          <a:off x="3895725" y="3187700"/>
          <a:ext cx="38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838080" progId="Equation.DSMT4">
                  <p:embed/>
                </p:oleObj>
              </mc:Choice>
              <mc:Fallback>
                <p:oleObj name="Equation" r:id="rId4" imgW="38088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5725" y="3187700"/>
                        <a:ext cx="38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445587"/>
              </p:ext>
            </p:extLst>
          </p:nvPr>
        </p:nvGraphicFramePr>
        <p:xfrm>
          <a:off x="914400" y="4104174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9160" imgH="838080" progId="Equation.DSMT4">
                  <p:embed/>
                </p:oleObj>
              </mc:Choice>
              <mc:Fallback>
                <p:oleObj name="Equation" r:id="rId6" imgW="74916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104174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71430"/>
              </p:ext>
            </p:extLst>
          </p:nvPr>
        </p:nvGraphicFramePr>
        <p:xfrm>
          <a:off x="1733550" y="4091474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838080" progId="Equation.DSMT4">
                  <p:embed/>
                </p:oleObj>
              </mc:Choice>
              <mc:Fallback>
                <p:oleObj name="Equation" r:id="rId8" imgW="927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4091474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754229"/>
              </p:ext>
            </p:extLst>
          </p:nvPr>
        </p:nvGraphicFramePr>
        <p:xfrm>
          <a:off x="2774950" y="4091474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00" imgH="838080" progId="Equation.DSMT4">
                  <p:embed/>
                </p:oleObj>
              </mc:Choice>
              <mc:Fallback>
                <p:oleObj name="Equation" r:id="rId10" imgW="711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0" y="4091474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9FE24D99-FFE4-087A-DA34-5A1F5F89DB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5397105"/>
              </p:ext>
            </p:extLst>
          </p:nvPr>
        </p:nvGraphicFramePr>
        <p:xfrm>
          <a:off x="3040126" y="18288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60160" imgH="838080" progId="Equation.DSMT4">
                  <p:embed/>
                </p:oleObj>
              </mc:Choice>
              <mc:Fallback>
                <p:oleObj name="Equation" r:id="rId12" imgW="1460160" imgH="838080" progId="Equation.DSMT4">
                  <p:embed/>
                  <p:pic>
                    <p:nvPicPr>
                      <p:cNvPr id="717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0126" y="1828800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C908E57C-6569-B747-7BFB-5B4A32FD95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6898"/>
              </p:ext>
            </p:extLst>
          </p:nvPr>
        </p:nvGraphicFramePr>
        <p:xfrm>
          <a:off x="6948488" y="3157538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55320" imgH="838080" progId="Equation.DSMT4">
                  <p:embed/>
                </p:oleObj>
              </mc:Choice>
              <mc:Fallback>
                <p:oleObj name="Equation" r:id="rId14" imgW="355320" imgH="838080" progId="Equation.DSMT4">
                  <p:embed/>
                  <p:pic>
                    <p:nvPicPr>
                      <p:cNvPr id="61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3157538"/>
                        <a:ext cx="35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Dividing and Reducing Fractions (cont.)</a:t>
            </a:r>
          </a:p>
        </p:txBody>
      </p:sp>
      <p:sp>
        <p:nvSpPr>
          <p:cNvPr id="71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r>
              <a:rPr lang="en-US" b="1" dirty="0"/>
              <a:t>b. </a:t>
            </a:r>
            <a:r>
              <a:rPr lang="en-US" dirty="0"/>
              <a:t>The reciprocal of                   so we multiply by       and         </a:t>
            </a: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r>
              <a:rPr lang="en-US" dirty="0"/>
              <a:t>    reduce by factoring. </a:t>
            </a:r>
          </a:p>
        </p:txBody>
      </p:sp>
      <p:graphicFrame>
        <p:nvGraphicFramePr>
          <p:cNvPr id="717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073195"/>
              </p:ext>
            </p:extLst>
          </p:nvPr>
        </p:nvGraphicFramePr>
        <p:xfrm>
          <a:off x="3429000" y="130217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4200" imgH="838080" progId="Equation.DSMT4">
                  <p:embed/>
                </p:oleObj>
              </mc:Choice>
              <mc:Fallback>
                <p:oleObj name="Equation" r:id="rId2" imgW="138420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302170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355594"/>
              </p:ext>
            </p:extLst>
          </p:nvPr>
        </p:nvGraphicFramePr>
        <p:xfrm>
          <a:off x="1024467" y="27432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77760" imgH="838080" progId="Equation.DSMT4">
                  <p:embed/>
                </p:oleObj>
              </mc:Choice>
              <mc:Fallback>
                <p:oleObj name="Equation" r:id="rId4" imgW="97776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467" y="27432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060657"/>
              </p:ext>
            </p:extLst>
          </p:nvPr>
        </p:nvGraphicFramePr>
        <p:xfrm>
          <a:off x="2133600" y="27432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838080" progId="Equation.DSMT4">
                  <p:embed/>
                </p:oleObj>
              </mc:Choice>
              <mc:Fallback>
                <p:oleObj name="Equation" r:id="rId6" imgW="1091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7432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1539565"/>
              </p:ext>
            </p:extLst>
          </p:nvPr>
        </p:nvGraphicFramePr>
        <p:xfrm>
          <a:off x="3357033" y="2743200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3760" imgH="838080" progId="Equation.DSMT4">
                  <p:embed/>
                </p:oleObj>
              </mc:Choice>
              <mc:Fallback>
                <p:oleObj name="Equation" r:id="rId8" imgW="1193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033" y="2743200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9576668"/>
              </p:ext>
            </p:extLst>
          </p:nvPr>
        </p:nvGraphicFramePr>
        <p:xfrm>
          <a:off x="4682067" y="27432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20560" imgH="838080" progId="Equation.DSMT4">
                  <p:embed/>
                </p:oleObj>
              </mc:Choice>
              <mc:Fallback>
                <p:oleObj name="Equation" r:id="rId10" imgW="520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2067" y="274320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3552715" y="2792104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4211219" y="2792104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566363" y="3303896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224867" y="3331192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90E72FB9-2D99-8B15-4AE7-D37777D4C3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111533"/>
              </p:ext>
            </p:extLst>
          </p:nvPr>
        </p:nvGraphicFramePr>
        <p:xfrm>
          <a:off x="7467600" y="1294981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31640" imgH="838080" progId="Equation.DSMT4">
                  <p:embed/>
                </p:oleObj>
              </mc:Choice>
              <mc:Fallback>
                <p:oleObj name="Equation" r:id="rId12" imgW="431640" imgH="838080" progId="Equation.DSMT4">
                  <p:embed/>
                  <p:pic>
                    <p:nvPicPr>
                      <p:cNvPr id="6" name="Object 8">
                        <a:extLst>
                          <a:ext uri="{FF2B5EF4-FFF2-40B4-BE49-F238E27FC236}">
                            <a16:creationId xmlns:a16="http://schemas.microsoft.com/office/drawing/2014/main" id="{C908E57C-6569-B747-7BFB-5B4A32FD95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1294981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720</Words>
  <Application>Microsoft Office PowerPoint</Application>
  <PresentationFormat>On-screen Show (4:3)</PresentationFormat>
  <Paragraphs>107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Courier New</vt:lpstr>
      <vt:lpstr>Calibri</vt:lpstr>
      <vt:lpstr>Office Theme</vt:lpstr>
      <vt:lpstr>Equation</vt:lpstr>
      <vt:lpstr>MathType 6.0 Equation</vt:lpstr>
      <vt:lpstr>Section A.1</vt:lpstr>
      <vt:lpstr>Procedure: Multiplying Fractions</vt:lpstr>
      <vt:lpstr>Example 1: Multiplying Fractions</vt:lpstr>
      <vt:lpstr>Procedure: Reducing a Fraction to Lowest Terms</vt:lpstr>
      <vt:lpstr>Example 2: Multiplying and Reducing Fractions</vt:lpstr>
      <vt:lpstr>Example 2: Multiplying and Reducing Fractions (cont.)</vt:lpstr>
      <vt:lpstr>Procedure: Dividing Fractions</vt:lpstr>
      <vt:lpstr>Example 3: Dividing and Reducing Fractions</vt:lpstr>
      <vt:lpstr>Example 3: Dividing and Reducing Fractions (cont.)</vt:lpstr>
      <vt:lpstr>Example 4: Application: Multiplying and Dividing Fractions</vt:lpstr>
      <vt:lpstr>Example 4: Application: Multiplying and Dividing Fractions (cont.)</vt:lpstr>
      <vt:lpstr>Example 4: Application: Multiplying and Dividing Fractions (cont.)</vt:lpstr>
      <vt:lpstr>Procedure: Adding or Subtracting Fractions with the Same Denominator</vt:lpstr>
      <vt:lpstr>Example 5: Adding or Subtracting Fractions with the Same Denominator</vt:lpstr>
      <vt:lpstr>Procedure: Adding or Subtracting Fractions with Different Denominators</vt:lpstr>
      <vt:lpstr>Example 6: Adding or Subtracting Fractions with Different Denominators</vt:lpstr>
      <vt:lpstr>Example 6: Adding or Subtracting Fractions with Different Denominators (cont.)</vt:lpstr>
      <vt:lpstr>Example 6: Adding or Subtracting Fractions with Different Denominators (cont.)</vt:lpstr>
      <vt:lpstr>Example 6: Adding or Subtracting Fractions with Different Denominators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63</cp:revision>
  <dcterms:created xsi:type="dcterms:W3CDTF">2013-04-26T14:43:13Z</dcterms:created>
  <dcterms:modified xsi:type="dcterms:W3CDTF">2023-07-07T20:42:24Z</dcterms:modified>
</cp:coreProperties>
</file>