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70" r:id="rId5"/>
    <p:sldId id="260" r:id="rId6"/>
    <p:sldId id="261" r:id="rId7"/>
    <p:sldId id="263" r:id="rId8"/>
    <p:sldId id="265" r:id="rId9"/>
    <p:sldId id="267" r:id="rId10"/>
    <p:sldId id="271" r:id="rId11"/>
    <p:sldId id="272" r:id="rId12"/>
    <p:sldId id="269" r:id="rId13"/>
    <p:sldId id="273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Cambria Math" panose="02040503050406030204" pitchFamily="18" charset="0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4" d="100"/>
          <a:sy n="114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Combinations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A</a:t>
            </a:r>
            <a:r>
              <a:rPr dirty="0"/>
              <a:t>.</a:t>
            </a:r>
            <a:r>
              <a:rPr lang="en-US" dirty="0"/>
              <a:t>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In a straight bet, the order does matter. That means the number selection 5‑4‑3‑2‑1 will not be a winner if the numbers are drawn in the order 1‑2‑3‑4‑5. This is a permutation with </a:t>
            </a:r>
            <a:r>
              <a:rPr lang="en-US" sz="2800" i="1" dirty="0"/>
              <a:t>n</a:t>
            </a:r>
            <a:r>
              <a:rPr lang="en-US" sz="2800" dirty="0"/>
              <a:t> = 10 and </a:t>
            </a:r>
            <a:r>
              <a:rPr lang="en-US" sz="2800" i="1" dirty="0"/>
              <a:t>r</a:t>
            </a:r>
            <a:r>
              <a:rPr lang="en-US" sz="2800" dirty="0"/>
              <a:t> = 5.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So, there are </a:t>
            </a:r>
            <a:r>
              <a:rPr lang="en-US" dirty="0">
                <a:solidFill>
                  <a:srgbClr val="FF0000"/>
                </a:solidFill>
              </a:rPr>
              <a:t>30,240</a:t>
            </a:r>
            <a:r>
              <a:rPr lang="en-US" dirty="0"/>
              <a:t> different ways that a player can select 5 numbers for a straight bet.</a:t>
            </a:r>
            <a:endParaRPr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1BAAC5-2920-2595-9A80-F4656DD0F5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910841"/>
              </p:ext>
            </p:extLst>
          </p:nvPr>
        </p:nvGraphicFramePr>
        <p:xfrm>
          <a:off x="6146800" y="3327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36960" progId="Equation.DSMT4">
                  <p:embed/>
                </p:oleObj>
              </mc:Choice>
              <mc:Fallback>
                <p:oleObj name="Equation" r:id="rId2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49C8509-A16F-2AF1-1076-0602E9339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707046"/>
              </p:ext>
            </p:extLst>
          </p:nvPr>
        </p:nvGraphicFramePr>
        <p:xfrm>
          <a:off x="1016000" y="3460630"/>
          <a:ext cx="513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130720" imgH="838080" progId="Equation.DSMT4">
                  <p:embed/>
                </p:oleObj>
              </mc:Choice>
              <mc:Fallback>
                <p:oleObj name="Equation" r:id="rId4" imgW="513072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C45323-2ADF-9AFF-9488-E67572F22D4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6000" y="3460630"/>
                        <a:ext cx="5130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67183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In a boxed bet, the order in which the numbers are drawn does not matter. This means that the number selection 5‑4‑3‑2‑1 will be a winner if the numbers are drawn in any order. This is a combination with </a:t>
            </a:r>
            <a:r>
              <a:rPr lang="en-US" sz="2800" i="1" dirty="0"/>
              <a:t>n</a:t>
            </a:r>
            <a:r>
              <a:rPr lang="en-US" sz="2800" dirty="0"/>
              <a:t> = 10 and </a:t>
            </a:r>
            <a:r>
              <a:rPr lang="en-US" sz="2800" i="1" dirty="0"/>
              <a:t>r</a:t>
            </a:r>
            <a:r>
              <a:rPr lang="en-US" sz="2800" dirty="0"/>
              <a:t> = 5.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So, there are </a:t>
            </a:r>
            <a:r>
              <a:rPr lang="en-US" dirty="0">
                <a:solidFill>
                  <a:srgbClr val="FF0000"/>
                </a:solidFill>
              </a:rPr>
              <a:t>252</a:t>
            </a:r>
            <a:r>
              <a:rPr lang="en-US" dirty="0"/>
              <a:t> different ways that a player can select 5 numbers for a boxed bet.</a:t>
            </a:r>
            <a:endParaRPr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F1BAAC5-2920-2595-9A80-F4656DD0F5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46800" y="33274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336960" progId="Equation.DSMT4">
                  <p:embed/>
                </p:oleObj>
              </mc:Choice>
              <mc:Fallback>
                <p:oleObj name="Equation" r:id="rId2" imgW="914400" imgH="3369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F1BAAC5-2920-2595-9A80-F4656DD0F5F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C49C8509-A16F-2AF1-1076-0602E93391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574982"/>
              </p:ext>
            </p:extLst>
          </p:nvPr>
        </p:nvGraphicFramePr>
        <p:xfrm>
          <a:off x="1066800" y="3336026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25800" imgH="838080" progId="Equation.DSMT4">
                  <p:embed/>
                </p:oleObj>
              </mc:Choice>
              <mc:Fallback>
                <p:oleObj name="Equation" r:id="rId4" imgW="4825800" imgH="8380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C49C8509-A16F-2AF1-1076-0602E93391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3336026"/>
                        <a:ext cx="482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524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A Senate committee of </a:t>
            </a:r>
            <a:r>
              <a:rPr lang="en-US" sz="2800" i="0" dirty="0">
                <a:latin typeface="+mj-lt"/>
              </a:rPr>
              <a:t>6</a:t>
            </a:r>
            <a:r>
              <a:rPr sz="2800" dirty="0"/>
              <a:t> members must be chosen with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 Democrats and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 Republicans. The senators eligible to be on this committee are </a:t>
            </a:r>
            <a:r>
              <a:rPr lang="en-US" sz="2800" i="0" dirty="0">
                <a:latin typeface="+mj-lt"/>
              </a:rPr>
              <a:t>10</a:t>
            </a:r>
            <a:r>
              <a:rPr sz="2800" dirty="0"/>
              <a:t> Democrats and </a:t>
            </a:r>
            <a:r>
              <a:rPr lang="en-US" sz="2800" i="0" dirty="0">
                <a:latin typeface="+mj-lt"/>
              </a:rPr>
              <a:t>8</a:t>
            </a:r>
            <a:r>
              <a:rPr sz="2800" dirty="0"/>
              <a:t> Republicans. How many possible ways can such a commit</a:t>
            </a:r>
            <a:r>
              <a:rPr lang="en-US" sz="2800" dirty="0"/>
              <a:t>t</a:t>
            </a:r>
            <a:r>
              <a:rPr sz="2800" dirty="0"/>
              <a:t>ee be formed?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First we need to determine the number of possible ways Democrats can be chosen and the number of possible ways the Republicans can be chosen.</a:t>
            </a:r>
            <a:endParaRPr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Calculating Combinations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Possible groups of 3 Democrats:</a:t>
            </a:r>
          </a:p>
          <a:p>
            <a:endParaRPr lang="en-US" sz="2400" dirty="0"/>
          </a:p>
          <a:p>
            <a:r>
              <a:rPr lang="en-US" sz="2400" dirty="0"/>
              <a:t>Possible groups of 3 Republicans:</a:t>
            </a:r>
          </a:p>
          <a:p>
            <a:endParaRPr lang="en-US" sz="2400" dirty="0"/>
          </a:p>
          <a:p>
            <a:r>
              <a:rPr lang="en-US" sz="2400" dirty="0"/>
              <a:t>Now we can find the total possible ways the Senate committee can be formed using the fundamental counting principle.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There are </a:t>
            </a:r>
            <a:r>
              <a:rPr lang="en-US" sz="2400" dirty="0">
                <a:solidFill>
                  <a:srgbClr val="FF0000"/>
                </a:solidFill>
              </a:rPr>
              <a:t>6720</a:t>
            </a:r>
            <a:r>
              <a:rPr lang="en-US" sz="2400" dirty="0"/>
              <a:t> possible ways that this Senate committee can be formed.</a:t>
            </a:r>
            <a:endParaRPr sz="24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B74435-D005-79DF-5A8C-0F085C4A72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262963"/>
              </p:ext>
            </p:extLst>
          </p:nvPr>
        </p:nvGraphicFramePr>
        <p:xfrm>
          <a:off x="4495800" y="1384300"/>
          <a:ext cx="3657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57600" imgH="736560" progId="Equation.DSMT4">
                  <p:embed/>
                </p:oleObj>
              </mc:Choice>
              <mc:Fallback>
                <p:oleObj name="Equation" r:id="rId2" imgW="36576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95800" y="1384300"/>
                        <a:ext cx="36576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8085AB27-429D-66EE-CF68-88EB2FF966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348595"/>
              </p:ext>
            </p:extLst>
          </p:nvPr>
        </p:nvGraphicFramePr>
        <p:xfrm>
          <a:off x="4648200" y="2257006"/>
          <a:ext cx="3289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88960" imgH="736560" progId="Equation.DSMT4">
                  <p:embed/>
                </p:oleObj>
              </mc:Choice>
              <mc:Fallback>
                <p:oleObj name="Equation" r:id="rId4" imgW="3288960" imgH="73656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D5B74435-D005-79DF-5A8C-0F085C4A725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8200" y="2257006"/>
                        <a:ext cx="32893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3E5F2C0-AFA1-1BD8-A3A7-21C7D1B617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758420"/>
              </p:ext>
            </p:extLst>
          </p:nvPr>
        </p:nvGraphicFramePr>
        <p:xfrm>
          <a:off x="533400" y="4267200"/>
          <a:ext cx="313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36680" imgH="380880" progId="Equation.DSMT4">
                  <p:embed/>
                </p:oleObj>
              </mc:Choice>
              <mc:Fallback>
                <p:oleObj name="Equation" r:id="rId6" imgW="31366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33400" y="4267200"/>
                        <a:ext cx="31369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349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Combination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1384995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combination</a:t>
            </a:r>
            <a:r>
              <a:rPr sz="2800" dirty="0"/>
              <a:t> is a collection of some (or all) of the elements of a set without regard to the order of the elements.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sz="2800" dirty="0"/>
              <a:t>Determine whether each situation is a combination or a permutation. Explain why.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At a restaurant, you can choose any three different toppings to go on your burger out of </a:t>
            </a:r>
            <a:r>
              <a:rPr lang="en-US" sz="2800" i="0" dirty="0">
                <a:latin typeface="+mj-lt"/>
              </a:rPr>
              <a:t>15</a:t>
            </a:r>
            <a:r>
              <a:rPr sz="2800" dirty="0"/>
              <a:t> options. How many different burgers can you create?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A company is holding a mac and cheese cook</a:t>
            </a:r>
            <a:r>
              <a:rPr lang="en-US" sz="2800" dirty="0"/>
              <a:t>-</a:t>
            </a:r>
            <a:r>
              <a:rPr sz="2800" dirty="0"/>
              <a:t>off where employees will vote on the best tasting dish. The company will award a golden noodle, a silver noodle, and a bronze noodle to the top three winners. How many possible outcomes are there for the winners?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A student government needs to select a five person committee. Twelve members of the student government are interested in being on this committee. How many different committees can be created?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Differentiating between Combinations and Permutations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/>
              <a:t>Solution</a:t>
            </a:r>
            <a:endParaRPr sz="2800" b="1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lang="en-US" sz="2800" dirty="0"/>
              <a:t>On a burger, the order of toppings doesn’t change the type of burger you have. Whether the cheese goes on top of or beneath the tomato is a personal preference. Therefore, this is a combination problem.</a:t>
            </a:r>
            <a:r>
              <a:rPr dirty="0"/>
              <a:t>​</a:t>
            </a:r>
            <a:endParaRPr lang="en-US" dirty="0"/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Since there are three different prizes, the order in which the top winners are selected matters. Therefore, this is a permutation problem.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For committees, the order in which people are selected does not matter since everyone has an equal position in the committee. Therefore, this is a combination problem.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725543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sz="3200" dirty="0"/>
                  <a:t>Formula: </a:t>
                </a:r>
                <a:r>
                  <a:rPr sz="3200" dirty="0"/>
                  <a:t>Number of Combinations of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Elements Taken</a:t>
                </a:r>
                <a:r>
                  <a:rPr sz="2800" dirty="0"/>
                  <a:t>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sz="2800" dirty="0"/>
                  <a:t> </a:t>
                </a:r>
                <a:r>
                  <a:rPr sz="3200" dirty="0"/>
                  <a:t>at a Time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t="-16000" b="-19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The symbol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e>
                    </m:sPre>
                  </m:oMath>
                </a14:m>
                <a:r>
                  <a:rPr lang="en-US" sz="2800" dirty="0"/>
                  <a:t> denotes the number of combinations of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elements taken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at a time.</a:t>
                </a:r>
              </a:p>
              <a:p>
                <a:pPr algn="ctr">
                  <a:defRPr sz="28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</m:e>
                      </m:sPre>
                      <m:r>
                        <a:rPr lang="ar-AE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r>
                            <a:rPr lang="ar-AE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  <m:d>
                            <m:dPr>
                              <m:ctrlPr>
                                <a:rPr lang="ar-AE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ar-AE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ar-AE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082078"/>
                <a:ext cx="8229600" cy="1821653"/>
              </a:xfrm>
              <a:blipFill>
                <a:blip r:embed="rId3"/>
                <a:stretch>
                  <a:fillRect l="-1328" t="-26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In how many ways can a hand of </a:t>
            </a:r>
            <a:r>
              <a:rPr lang="en-US" sz="2800" i="0" dirty="0">
                <a:latin typeface="+mj-lt"/>
              </a:rPr>
              <a:t>5</a:t>
            </a:r>
            <a:r>
              <a:rPr sz="2800" dirty="0"/>
              <a:t> cards be dealt from a deck of </a:t>
            </a:r>
            <a:r>
              <a:rPr lang="en-US" sz="2800" i="0" dirty="0">
                <a:latin typeface="+mj-lt"/>
              </a:rPr>
              <a:t>52</a:t>
            </a:r>
            <a:r>
              <a:rPr sz="2800" dirty="0"/>
              <a:t> playing cards?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Since the order of cards in a hand doesn’t matter, this is a combinations problem. We have </a:t>
            </a:r>
            <a:r>
              <a:rPr lang="en-US" sz="2800" i="1" dirty="0"/>
              <a:t>n</a:t>
            </a:r>
            <a:r>
              <a:rPr lang="en-US" sz="2800" dirty="0"/>
              <a:t> = 52 and </a:t>
            </a:r>
            <a:r>
              <a:rPr lang="en-US" sz="2800" i="1" dirty="0"/>
              <a:t>r</a:t>
            </a:r>
            <a:r>
              <a:rPr lang="en-US" sz="2800" dirty="0"/>
              <a:t> = 5. Substitute these values into the formula and simplify.</a:t>
            </a:r>
          </a:p>
          <a:p>
            <a:endParaRPr lang="en-US" sz="2800" dirty="0"/>
          </a:p>
          <a:p>
            <a:endParaRPr lang="en-US" dirty="0"/>
          </a:p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2,598,960</a:t>
            </a:r>
            <a:r>
              <a:rPr lang="en-US" sz="2800" dirty="0"/>
              <a:t> possible hands of 5 cards.</a:t>
            </a:r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FD56604-E1FD-591E-3094-C669BEDC14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356806"/>
              </p:ext>
            </p:extLst>
          </p:nvPr>
        </p:nvGraphicFramePr>
        <p:xfrm>
          <a:off x="533400" y="3953774"/>
          <a:ext cx="688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83200" imgH="838080" progId="Equation.DSMT4">
                  <p:embed/>
                </p:oleObj>
              </mc:Choice>
              <mc:Fallback>
                <p:oleObj name="Equation" r:id="rId2" imgW="68832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3953774"/>
                        <a:ext cx="6883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sz="2800" dirty="0"/>
              <a:t>A committee of </a:t>
            </a:r>
            <a:r>
              <a:rPr lang="en-US" sz="2800" i="0" dirty="0">
                <a:latin typeface="+mj-lt"/>
              </a:rPr>
              <a:t>6</a:t>
            </a:r>
            <a:r>
              <a:rPr sz="2800" dirty="0"/>
              <a:t> people is to be chosen from a group of </a:t>
            </a:r>
            <a:r>
              <a:rPr lang="en-US" sz="2800" i="0" dirty="0">
                <a:latin typeface="+mj-lt"/>
              </a:rPr>
              <a:t>40</a:t>
            </a:r>
            <a:r>
              <a:rPr sz="2800" dirty="0"/>
              <a:t> members. How many different committees can be selected?</a:t>
            </a:r>
            <a:endParaRPr lang="en-US" sz="2800" dirty="0"/>
          </a:p>
          <a:p>
            <a:r>
              <a:rPr lang="en-US" b="1" dirty="0"/>
              <a:t>Solution</a:t>
            </a:r>
          </a:p>
          <a:p>
            <a:r>
              <a:rPr lang="en-US" sz="2800" dirty="0"/>
              <a:t>Since there are no specific roles in the committee, the order in which people are chosen does not matter. So this is a combinations problem with </a:t>
            </a:r>
            <a:r>
              <a:rPr lang="en-US" sz="2800" i="1" dirty="0"/>
              <a:t>n</a:t>
            </a:r>
            <a:r>
              <a:rPr lang="en-US" sz="2800" dirty="0"/>
              <a:t> = 40 and </a:t>
            </a:r>
            <a:r>
              <a:rPr lang="en-US" sz="2800" i="1" dirty="0"/>
              <a:t>r</a:t>
            </a:r>
            <a:r>
              <a:rPr lang="en-US" sz="2800" dirty="0"/>
              <a:t> = 6.</a:t>
            </a:r>
          </a:p>
          <a:p>
            <a:endParaRPr lang="en-US" sz="2800" dirty="0"/>
          </a:p>
          <a:p>
            <a:endParaRPr lang="en-US" dirty="0"/>
          </a:p>
          <a:p>
            <a:r>
              <a:rPr lang="en-US" sz="2800" dirty="0"/>
              <a:t>Therefore, there are </a:t>
            </a:r>
            <a:r>
              <a:rPr lang="en-US" sz="2800" dirty="0">
                <a:solidFill>
                  <a:srgbClr val="FF0000"/>
                </a:solidFill>
              </a:rPr>
              <a:t>3,838,380</a:t>
            </a:r>
            <a:r>
              <a:rPr lang="en-US" sz="2800" dirty="0"/>
              <a:t> different committees that can be selected.</a:t>
            </a:r>
          </a:p>
          <a:p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A4A696DB-3BAA-C164-1572-58234BBBE62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970857"/>
              </p:ext>
            </p:extLst>
          </p:nvPr>
        </p:nvGraphicFramePr>
        <p:xfrm>
          <a:off x="609600" y="3962400"/>
          <a:ext cx="739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91160" imgH="838080" progId="Equation.DSMT4">
                  <p:embed/>
                </p:oleObj>
              </mc:Choice>
              <mc:Fallback>
                <p:oleObj name="Equation" r:id="rId2" imgW="739116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09600" y="3962400"/>
                        <a:ext cx="73914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</a:t>
            </a:r>
            <a:r>
              <a:rPr lang="en-US" dirty="0"/>
              <a:t>Application: </a:t>
            </a:r>
            <a:r>
              <a:rPr dirty="0"/>
              <a:t>Calculating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pPr>
              <a:defRPr sz="2800"/>
            </a:pPr>
            <a:r>
              <a:rPr sz="2800" dirty="0"/>
              <a:t>A restaurant runs a deal where you can get a large </a:t>
            </a:r>
            <a:br>
              <a:rPr lang="en-US" dirty="0"/>
            </a:br>
            <a:r>
              <a:rPr lang="en-US" sz="2800" i="0" dirty="0">
                <a:latin typeface="+mj-lt"/>
              </a:rPr>
              <a:t>3</a:t>
            </a:r>
            <a:r>
              <a:rPr sz="2800" dirty="0"/>
              <a:t>-topping pizza for </a:t>
            </a:r>
            <a:r>
              <a:rPr lang="en-US" i="0" dirty="0">
                <a:latin typeface="+mj-lt"/>
              </a:rPr>
              <a:t>$14</a:t>
            </a:r>
            <a:r>
              <a:rPr sz="2800" dirty="0"/>
              <a:t>. If there are 16 different toppings, how many different </a:t>
            </a:r>
            <a:r>
              <a:rPr lang="en-US" sz="2800" i="0" dirty="0">
                <a:latin typeface="+mj-lt"/>
              </a:rPr>
              <a:t>3</a:t>
            </a:r>
            <a:r>
              <a:rPr sz="2800" dirty="0"/>
              <a:t>-topping pizzas can you choose from?</a:t>
            </a:r>
            <a:endParaRPr lang="en-US" sz="2800" dirty="0"/>
          </a:p>
          <a:p>
            <a:pPr>
              <a:defRPr sz="2800"/>
            </a:pPr>
            <a:r>
              <a:rPr lang="en-US" b="1" dirty="0"/>
              <a:t>Solution</a:t>
            </a:r>
          </a:p>
          <a:p>
            <a:pPr>
              <a:defRPr sz="2800"/>
            </a:pPr>
            <a:r>
              <a:rPr lang="en-US" sz="2800" dirty="0"/>
              <a:t>Since the order that the toppings are placed on the pizza does not matter, this is a combinations problem with </a:t>
            </a:r>
            <a:r>
              <a:rPr lang="en-US" sz="2800" i="1" dirty="0"/>
              <a:t>n</a:t>
            </a:r>
            <a:r>
              <a:rPr lang="en-US" sz="2800" dirty="0"/>
              <a:t> = 16 and </a:t>
            </a:r>
            <a:r>
              <a:rPr lang="en-US" sz="2800" i="1" dirty="0"/>
              <a:t>r</a:t>
            </a:r>
            <a:r>
              <a:rPr lang="en-US" sz="2800" dirty="0"/>
              <a:t> = 3.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0"/>
                </a:solidFill>
              </a:rPr>
              <a:t>560</a:t>
            </a:r>
            <a:r>
              <a:rPr lang="en-US" sz="2800" dirty="0"/>
              <a:t> different 3-topping pizzas you can order.</a:t>
            </a:r>
            <a:endParaRPr sz="2800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5C45323-2ADF-9AFF-9488-E67572F22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5012596"/>
              </p:ext>
            </p:extLst>
          </p:nvPr>
        </p:nvGraphicFramePr>
        <p:xfrm>
          <a:off x="533400" y="4038600"/>
          <a:ext cx="482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5800" imgH="838080" progId="Equation.DSMT4">
                  <p:embed/>
                </p:oleObj>
              </mc:Choice>
              <mc:Fallback>
                <p:oleObj name="Equation" r:id="rId2" imgW="4825800" imgH="8380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A4A696DB-3BAA-C164-1572-58234BBBE6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3400" y="4038600"/>
                        <a:ext cx="48260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Calculating Permutations and Combinations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 a Pick </a:t>
            </a:r>
            <a:r>
              <a:rPr lang="en-US" i="0" dirty="0">
                <a:latin typeface="+mj-lt"/>
              </a:rPr>
              <a:t>5</a:t>
            </a:r>
            <a:r>
              <a:rPr lang="en-US" sz="2800" dirty="0"/>
              <a:t> lottery, the player chooses </a:t>
            </a:r>
            <a:r>
              <a:rPr lang="en-US" sz="2800" i="0" dirty="0">
                <a:latin typeface="+mj-lt"/>
              </a:rPr>
              <a:t>5</a:t>
            </a:r>
            <a:r>
              <a:rPr lang="en-US" sz="2800" dirty="0"/>
              <a:t> numbers from the digits </a:t>
            </a:r>
            <a:r>
              <a:rPr lang="en-US" sz="2800" b="0" i="0" dirty="0">
                <a:latin typeface="+mj-lt"/>
              </a:rPr>
              <a:t>0, 1, 2, 3, 4, 5, 6, 7, 8 </a:t>
            </a:r>
            <a:r>
              <a:rPr lang="en-US" sz="2800" i="0" dirty="0">
                <a:latin typeface="+mj-lt"/>
              </a:rPr>
              <a:t>and </a:t>
            </a:r>
            <a:r>
              <a:rPr lang="en-US" sz="2800" b="0" i="0" dirty="0">
                <a:latin typeface="+mj-lt"/>
              </a:rPr>
              <a:t>9</a:t>
            </a:r>
            <a:r>
              <a:rPr lang="en-US" sz="2800" dirty="0"/>
              <a:t>. Determine how many different selections can be made for each situation.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​</a:t>
            </a:r>
            <a:r>
              <a:rPr lang="en-US" sz="2800" dirty="0"/>
              <a:t>If the player places a straight bet, the player wins if the numbers he selected are drawn in the exact order.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​</a:t>
            </a:r>
            <a:r>
              <a:rPr lang="en-US" sz="2800" dirty="0"/>
              <a:t>If the player places a boxed bet, the player wins if the numbers he selected are drawn in any order.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938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Cambria Math</vt:lpstr>
      <vt:lpstr>Calibri</vt:lpstr>
      <vt:lpstr>Arial</vt:lpstr>
      <vt:lpstr>Courier New</vt:lpstr>
      <vt:lpstr>Office Theme</vt:lpstr>
      <vt:lpstr>Equation</vt:lpstr>
      <vt:lpstr>Section A.3</vt:lpstr>
      <vt:lpstr>Definition: Combination</vt:lpstr>
      <vt:lpstr>Example 1: Differentiating between Combinations and Permutations</vt:lpstr>
      <vt:lpstr>Example 1: Differentiating between Combinations and Permutations (cont.)</vt:lpstr>
      <vt:lpstr>Formula: Number of Combinations of n Elements Taken r at a Time</vt:lpstr>
      <vt:lpstr>Example 2: Calculating Combinations</vt:lpstr>
      <vt:lpstr>Example 3: Application: Calculating Combinations</vt:lpstr>
      <vt:lpstr>Example 4: Application: Calculating Combinations</vt:lpstr>
      <vt:lpstr>Example 5: Calculating Permutations and Combinations</vt:lpstr>
      <vt:lpstr>Example 5: Calculating Permutations and Combinations (cont.)</vt:lpstr>
      <vt:lpstr>Example 5: Calculating Permutations and Combinations (cont.)</vt:lpstr>
      <vt:lpstr>Example 6: Calculating Combinations</vt:lpstr>
      <vt:lpstr>Example 6: Calculating Combinations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137</cp:revision>
  <dcterms:created xsi:type="dcterms:W3CDTF">2013-04-26T14:43:13Z</dcterms:created>
  <dcterms:modified xsi:type="dcterms:W3CDTF">2023-07-25T14:53:34Z</dcterms:modified>
</cp:coreProperties>
</file>