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0" r:id="rId3"/>
    <p:sldId id="301" r:id="rId4"/>
    <p:sldId id="296" r:id="rId5"/>
    <p:sldId id="302" r:id="rId6"/>
    <p:sldId id="303" r:id="rId7"/>
    <p:sldId id="304" r:id="rId8"/>
    <p:sldId id="305" r:id="rId9"/>
    <p:sldId id="306" r:id="rId10"/>
    <p:sldId id="307" r:id="rId11"/>
    <p:sldId id="297" r:id="rId12"/>
    <p:sldId id="298" r:id="rId13"/>
    <p:sldId id="299" r:id="rId14"/>
    <p:sldId id="281" r:id="rId15"/>
    <p:sldId id="308" r:id="rId16"/>
    <p:sldId id="283" r:id="rId17"/>
    <p:sldId id="309" r:id="rId18"/>
    <p:sldId id="284" r:id="rId19"/>
    <p:sldId id="310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10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861A2-8206-44D9-8F35-0C5E3E9EC79A}" type="datetimeFigureOut">
              <a:rPr lang="en-US" smtClean="0"/>
              <a:pPr/>
              <a:t>7/19/2023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A38A6-4F5B-4C3B-9F36-7B2D4DA4E4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66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83099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3.png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8.wmf"/><Relationship Id="rId7" Type="http://schemas.openxmlformats.org/officeDocument/2006/relationships/oleObject" Target="../embeddings/oleObject15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11" Type="http://schemas.openxmlformats.org/officeDocument/2006/relationships/image" Target="../media/image23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9.png"/><Relationship Id="rId9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7.png"/><Relationship Id="rId7" Type="http://schemas.openxmlformats.org/officeDocument/2006/relationships/image" Target="../media/image29.wm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8.wmf"/><Relationship Id="rId4" Type="http://schemas.openxmlformats.org/officeDocument/2006/relationships/oleObject" Target="../embeddings/oleObject2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Sets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Symbols ∈ and ∉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Fill in the blank with the symbol ∈ or ∉ to make a true statement.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34 ____ </a:t>
            </a:r>
            <a:r>
              <a:rPr lang="en-US" i="1" dirty="0"/>
              <a:t>F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2 ____ </a:t>
            </a:r>
            <a:r>
              <a:rPr lang="en-US" i="1" dirty="0"/>
              <a:t>F</a:t>
            </a:r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34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∉</a:t>
            </a:r>
            <a:r>
              <a:rPr lang="en-US" i="1" dirty="0">
                <a:solidFill>
                  <a:srgbClr val="FF0000"/>
                </a:solidFill>
              </a:rPr>
              <a:t> F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∈</a:t>
            </a:r>
            <a:r>
              <a:rPr lang="en-US" i="1" dirty="0">
                <a:solidFill>
                  <a:srgbClr val="FF0000"/>
                </a:solidFill>
              </a:rPr>
              <a:t> F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6B30929-5550-4096-AFAF-899B15D4ED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875162"/>
              </p:ext>
            </p:extLst>
          </p:nvPr>
        </p:nvGraphicFramePr>
        <p:xfrm>
          <a:off x="457200" y="2133600"/>
          <a:ext cx="3232150" cy="6156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253800" progId="Equation.DSMT4">
                  <p:embed/>
                </p:oleObj>
              </mc:Choice>
              <mc:Fallback>
                <p:oleObj name="Equation" r:id="rId2" imgW="13334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7200" y="2133600"/>
                        <a:ext cx="3232150" cy="6156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759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Set-Builder Notation and Graphs to Indicate Sets of Real Numbers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468991"/>
              </p:ext>
            </p:extLst>
          </p:nvPr>
        </p:nvGraphicFramePr>
        <p:xfrm>
          <a:off x="457200" y="1279523"/>
          <a:ext cx="8229600" cy="45406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172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Set-Builder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Word Description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852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less than or equal to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852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greater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1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599972"/>
              </p:ext>
            </p:extLst>
          </p:nvPr>
        </p:nvGraphicFramePr>
        <p:xfrm>
          <a:off x="825500" y="2775282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469800" progId="Equation.DSMT4">
                  <p:embed/>
                </p:oleObj>
              </mc:Choice>
              <mc:Fallback>
                <p:oleObj name="Equation" r:id="rId2" imgW="11300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2775282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537820"/>
              </p:ext>
            </p:extLst>
          </p:nvPr>
        </p:nvGraphicFramePr>
        <p:xfrm>
          <a:off x="838200" y="4694182"/>
          <a:ext cx="1104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482400" progId="Equation.DSMT4">
                  <p:embed/>
                </p:oleObj>
              </mc:Choice>
              <mc:Fallback>
                <p:oleObj name="Equation" r:id="rId4" imgW="11048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694182"/>
                        <a:ext cx="1104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38843DE-CF4A-BB87-E3C9-348C4806CE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0" y="2681986"/>
            <a:ext cx="2743200" cy="6564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33F6F7-F7FB-E524-E57B-E990856326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664" y="4572000"/>
            <a:ext cx="2821872" cy="72696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Set-Builder Notation and Graphs to Indicate Sets of Real Numbers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819617"/>
              </p:ext>
            </p:extLst>
          </p:nvPr>
        </p:nvGraphicFramePr>
        <p:xfrm>
          <a:off x="457200" y="1279522"/>
          <a:ext cx="8229600" cy="3200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058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Set-Builder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Word Description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440">
                <a:tc>
                  <a:txBody>
                    <a:bodyPr/>
                    <a:lstStyle/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Note: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This is also known as the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union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denoted ∪,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 two sets of 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numbers.)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less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greater than or equal to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888748"/>
              </p:ext>
            </p:extLst>
          </p:nvPr>
        </p:nvGraphicFramePr>
        <p:xfrm>
          <a:off x="774700" y="22669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482400" progId="Equation.DSMT4">
                  <p:embed/>
                </p:oleObj>
              </mc:Choice>
              <mc:Fallback>
                <p:oleObj name="Equation" r:id="rId2" imgW="20826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2669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8AC800C-059C-F9FC-3271-865AA5108F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2752344"/>
            <a:ext cx="2666600" cy="75394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Set-Builder Notation and Graphs to Indicate Sets of Real Numbers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392223"/>
              </p:ext>
            </p:extLst>
          </p:nvPr>
        </p:nvGraphicFramePr>
        <p:xfrm>
          <a:off x="457200" y="1279523"/>
          <a:ext cx="8229600" cy="4206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9172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Set-Builder Notation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Word Description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Graph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760">
                <a:tc>
                  <a:txBody>
                    <a:bodyPr/>
                    <a:lstStyle/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Note: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This is also known as the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intersection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denoted ∩,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of two sets of 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numbers.)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set of all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such that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greater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less than </a:t>
                      </a:r>
                      <a:r>
                        <a:rPr lang="en-US" sz="24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4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4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308672"/>
              </p:ext>
            </p:extLst>
          </p:nvPr>
        </p:nvGraphicFramePr>
        <p:xfrm>
          <a:off x="698500" y="2284413"/>
          <a:ext cx="2273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1168200" progId="Equation.DSMT4">
                  <p:embed/>
                </p:oleObj>
              </mc:Choice>
              <mc:Fallback>
                <p:oleObj name="Equation" r:id="rId2" imgW="2273040" imgH="116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2284413"/>
                        <a:ext cx="22733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0B97B81-B82E-C16B-FF59-BA67C368B5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0" y="3352800"/>
            <a:ext cx="2769772" cy="76188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Sets on a Number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tabLst>
                <a:tab pos="463550" algn="l"/>
              </a:tabLst>
              <a:defRPr/>
            </a:pPr>
            <a:r>
              <a:rPr lang="en-US" dirty="0"/>
              <a:t>Graph the given sets on a number line.</a:t>
            </a:r>
          </a:p>
          <a:p>
            <a:pPr indent="4763">
              <a:tabLst>
                <a:tab pos="463550" algn="l"/>
              </a:tabLst>
              <a:defRPr/>
            </a:pPr>
            <a:r>
              <a:rPr lang="en-US" dirty="0"/>
              <a:t>a.					b.</a:t>
            </a:r>
          </a:p>
          <a:p>
            <a:pPr indent="4763">
              <a:tabLst>
                <a:tab pos="463550" algn="l"/>
              </a:tabLst>
              <a:defRPr/>
            </a:pPr>
            <a:endParaRPr lang="en-US" b="1" dirty="0"/>
          </a:p>
          <a:p>
            <a:pPr indent="4763">
              <a:tabLst>
                <a:tab pos="463550" algn="l"/>
              </a:tabLst>
              <a:defRPr/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endParaRPr lang="en-US" dirty="0"/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endParaRPr lang="en-US" dirty="0"/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   </a:t>
            </a:r>
            <a:r>
              <a:rPr lang="en-US" b="1" dirty="0"/>
              <a:t> </a:t>
            </a:r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615486"/>
              </p:ext>
            </p:extLst>
          </p:nvPr>
        </p:nvGraphicFramePr>
        <p:xfrm>
          <a:off x="984250" y="1790700"/>
          <a:ext cx="2032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482400" progId="Equation.DSMT4">
                  <p:embed/>
                </p:oleObj>
              </mc:Choice>
              <mc:Fallback>
                <p:oleObj name="Equation" r:id="rId2" imgW="20318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1790700"/>
                        <a:ext cx="2032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0" name="Picture 4" descr="11_EX3A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799" y="3254379"/>
            <a:ext cx="3048002" cy="97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507974"/>
              </p:ext>
            </p:extLst>
          </p:nvPr>
        </p:nvGraphicFramePr>
        <p:xfrm>
          <a:off x="4249801" y="3392488"/>
          <a:ext cx="445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57520" imgH="660240" progId="Equation.DSMT4">
                  <p:embed/>
                </p:oleObj>
              </mc:Choice>
              <mc:Fallback>
                <p:oleObj name="Equation" r:id="rId5" imgW="4457520" imgH="660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801" y="3392488"/>
                        <a:ext cx="4457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519380"/>
              </p:ext>
            </p:extLst>
          </p:nvPr>
        </p:nvGraphicFramePr>
        <p:xfrm>
          <a:off x="4602163" y="1784350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46040" imgH="482400" progId="Equation.DSMT4">
                  <p:embed/>
                </p:oleObj>
              </mc:Choice>
              <mc:Fallback>
                <p:oleObj name="Equation" r:id="rId7" imgW="13460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1784350"/>
                        <a:ext cx="1346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1" name="Picture 7" descr="11_EX3B.pn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13080" y="4724400"/>
            <a:ext cx="3048002" cy="806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349540"/>
              </p:ext>
            </p:extLst>
          </p:nvPr>
        </p:nvGraphicFramePr>
        <p:xfrm>
          <a:off x="4261676" y="4854576"/>
          <a:ext cx="369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400" imgH="647640" progId="Equation.DSMT4">
                  <p:embed/>
                </p:oleObj>
              </mc:Choice>
              <mc:Fallback>
                <p:oleObj name="Equation" r:id="rId10" imgW="3695400" imgH="647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1676" y="4854576"/>
                        <a:ext cx="3695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763">
              <a:tabLst>
                <a:tab pos="463550" algn="l"/>
              </a:tabLst>
              <a:defRPr/>
            </a:pPr>
            <a:r>
              <a:rPr lang="en-US" dirty="0"/>
              <a:t>Graph the given sets on a number line.</a:t>
            </a:r>
          </a:p>
          <a:p>
            <a:pPr indent="4763">
              <a:tabLst>
                <a:tab pos="463550" algn="l"/>
              </a:tabLst>
              <a:defRPr/>
            </a:pPr>
            <a:r>
              <a:rPr lang="en-US" dirty="0"/>
              <a:t>a.					b.</a:t>
            </a:r>
          </a:p>
          <a:p>
            <a:pPr indent="4763">
              <a:tabLst>
                <a:tab pos="463550" algn="l"/>
              </a:tabLst>
              <a:defRPr/>
            </a:pPr>
            <a:endParaRPr lang="en-US" b="1" dirty="0"/>
          </a:p>
          <a:p>
            <a:pPr indent="4763">
              <a:tabLst>
                <a:tab pos="463550" algn="l"/>
              </a:tabLst>
              <a:defRPr/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  <a:defRPr/>
            </a:pPr>
            <a:r>
              <a:rPr lang="en-US" dirty="0"/>
              <a:t>Note the use of the word </a:t>
            </a:r>
            <a:r>
              <a:rPr lang="en-US" i="1" dirty="0"/>
              <a:t>and</a:t>
            </a:r>
            <a:r>
              <a:rPr lang="en-US" dirty="0"/>
              <a:t> to indicate an intersection ∩. The word </a:t>
            </a:r>
            <a:r>
              <a:rPr lang="en-US" i="1" dirty="0"/>
              <a:t>and</a:t>
            </a:r>
            <a:r>
              <a:rPr lang="en-US" dirty="0"/>
              <a:t> implies that the values of </a:t>
            </a:r>
            <a:r>
              <a:rPr lang="en-US" i="1" dirty="0"/>
              <a:t>x</a:t>
            </a:r>
            <a:r>
              <a:rPr lang="en-US" dirty="0"/>
              <a:t> that satisfy the set must satisfy both inequalities. The two inequalities </a:t>
            </a:r>
            <a:r>
              <a:rPr lang="en-US" i="1" dirty="0"/>
              <a:t>x</a:t>
            </a:r>
            <a:r>
              <a:rPr lang="en-US" dirty="0"/>
              <a:t> ≤ 2 and </a:t>
            </a:r>
            <a:r>
              <a:rPr lang="en-US" i="1" dirty="0"/>
              <a:t>x</a:t>
            </a:r>
            <a:r>
              <a:rPr lang="en-US" dirty="0"/>
              <a:t> ≥ 0 are graphed as follows.</a:t>
            </a:r>
            <a:r>
              <a:rPr lang="en-US" b="1" dirty="0"/>
              <a:t> </a:t>
            </a:r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  <a:p>
            <a:pPr marL="514350" indent="-514350">
              <a:buFont typeface="Courier New" pitchFamily="49" charset="0"/>
              <a:buNone/>
              <a:tabLst>
                <a:tab pos="463550" algn="l"/>
              </a:tabLst>
              <a:defRPr/>
            </a:pPr>
            <a:endParaRPr lang="en-US" b="1" dirty="0"/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43DE33B4-2155-07FF-1153-69DD285DA7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789385"/>
              </p:ext>
            </p:extLst>
          </p:nvPr>
        </p:nvGraphicFramePr>
        <p:xfrm>
          <a:off x="914400" y="1835150"/>
          <a:ext cx="273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240" imgH="482400" progId="Equation.DSMT4">
                  <p:embed/>
                </p:oleObj>
              </mc:Choice>
              <mc:Fallback>
                <p:oleObj name="Equation" r:id="rId2" imgW="2730240" imgH="48240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35150"/>
                        <a:ext cx="2730500" cy="482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C8D8DCEB-1B2E-9106-754C-3B531D6907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118421"/>
              </p:ext>
            </p:extLst>
          </p:nvPr>
        </p:nvGraphicFramePr>
        <p:xfrm>
          <a:off x="4648200" y="182880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27200" imgH="482400" progId="Equation.DSMT4">
                  <p:embed/>
                </p:oleObj>
              </mc:Choice>
              <mc:Fallback>
                <p:oleObj name="Equation" r:id="rId4" imgW="2527200" imgH="4824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82880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659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 (cont.)</a:t>
            </a:r>
          </a:p>
        </p:txBody>
      </p:sp>
      <p:sp>
        <p:nvSpPr>
          <p:cNvPr id="15366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588" indent="-1588">
              <a:buFont typeface="Courier New" pitchFamily="49" charset="0"/>
              <a:buNone/>
            </a:pPr>
            <a:endParaRPr lang="en-US" b="1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/>
            <a:endParaRPr lang="en-US" dirty="0"/>
          </a:p>
          <a:p>
            <a:pPr marL="1588" indent="-1588"/>
            <a:r>
              <a:rPr lang="en-US" dirty="0"/>
              <a:t>The set   			     describes the points that these two graphs have in common, which consists of the overlap between the two graphs. This overlap results in the following graph.</a:t>
            </a:r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</p:txBody>
      </p:sp>
      <p:pic>
        <p:nvPicPr>
          <p:cNvPr id="15367" name="Picture 4" descr="11_EX3C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157283"/>
            <a:ext cx="36576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5" descr="11_EX3C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77443" y="2391414"/>
            <a:ext cx="3770313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971545"/>
              </p:ext>
            </p:extLst>
          </p:nvPr>
        </p:nvGraphicFramePr>
        <p:xfrm>
          <a:off x="1524000" y="147624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79360" progId="Equation.DSMT4">
                  <p:embed/>
                </p:oleObj>
              </mc:Choice>
              <mc:Fallback>
                <p:oleObj name="Equation" r:id="rId4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47624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022031"/>
              </p:ext>
            </p:extLst>
          </p:nvPr>
        </p:nvGraphicFramePr>
        <p:xfrm>
          <a:off x="1524000" y="246888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91960" progId="Equation.DSMT4">
                  <p:embed/>
                </p:oleObj>
              </mc:Choice>
              <mc:Fallback>
                <p:oleObj name="Equation" r:id="rId6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6888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5269B6D-B039-7815-E696-57353FF62E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715580"/>
              </p:ext>
            </p:extLst>
          </p:nvPr>
        </p:nvGraphicFramePr>
        <p:xfrm>
          <a:off x="1765300" y="3887788"/>
          <a:ext cx="273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30240" imgH="482400" progId="Equation.DSMT4">
                  <p:embed/>
                </p:oleObj>
              </mc:Choice>
              <mc:Fallback>
                <p:oleObj name="Equation" r:id="rId8" imgW="2730240" imgH="482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78D5DEC-B493-4BFA-5E7A-6CCA21380F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887788"/>
                        <a:ext cx="2730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 (cont.)</a:t>
            </a:r>
          </a:p>
        </p:txBody>
      </p:sp>
      <p:sp>
        <p:nvSpPr>
          <p:cNvPr id="15366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588" indent="-1588">
              <a:buFont typeface="Courier New" pitchFamily="49" charset="0"/>
              <a:buNone/>
            </a:pPr>
            <a:endParaRPr lang="en-US" b="1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>
              <a:buFont typeface="Courier New" pitchFamily="49" charset="0"/>
              <a:buNone/>
            </a:pPr>
            <a:endParaRPr lang="en-US" dirty="0"/>
          </a:p>
          <a:p>
            <a:pPr marL="1588" indent="-1588"/>
            <a:r>
              <a:rPr lang="en-US" dirty="0"/>
              <a:t>This shows that another way to write</a:t>
            </a:r>
          </a:p>
          <a:p>
            <a:pPr marL="1588" indent="-1588"/>
            <a:r>
              <a:rPr lang="en-US" dirty="0"/>
              <a:t>is</a:t>
            </a:r>
          </a:p>
        </p:txBody>
      </p:sp>
      <p:pic>
        <p:nvPicPr>
          <p:cNvPr id="15369" name="Picture 6" descr="11_EX3C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3387" y="1468306"/>
            <a:ext cx="36925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025733"/>
              </p:ext>
            </p:extLst>
          </p:nvPr>
        </p:nvGraphicFramePr>
        <p:xfrm>
          <a:off x="914400" y="3352800"/>
          <a:ext cx="198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81080" imgH="469800" progId="Equation.DSMT4">
                  <p:embed/>
                </p:oleObj>
              </mc:Choice>
              <mc:Fallback>
                <p:oleObj name="Equation" r:id="rId3" imgW="1981080" imgH="469800" progId="Equation.DSMT4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52800"/>
                        <a:ext cx="198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199871"/>
              </p:ext>
            </p:extLst>
          </p:nvPr>
        </p:nvGraphicFramePr>
        <p:xfrm>
          <a:off x="1371599" y="1698498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20760" imgH="393480" progId="Equation.DSMT4">
                  <p:embed/>
                </p:oleObj>
              </mc:Choice>
              <mc:Fallback>
                <p:oleObj name="Equation" r:id="rId5" imgW="2120760" imgH="393480" progId="Equation.DSMT4">
                  <p:embed/>
                  <p:pic>
                    <p:nvPicPr>
                      <p:cNvPr id="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599" y="1698498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798213D-5667-26E0-DB00-FC3C5B151F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15919"/>
              </p:ext>
            </p:extLst>
          </p:nvPr>
        </p:nvGraphicFramePr>
        <p:xfrm>
          <a:off x="5956300" y="2819400"/>
          <a:ext cx="2730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30240" imgH="482400" progId="Equation.DSMT4">
                  <p:embed/>
                </p:oleObj>
              </mc:Choice>
              <mc:Fallback>
                <p:oleObj name="Equation" r:id="rId7" imgW="2730240" imgH="482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5269B6D-B039-7815-E696-57353FF62E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819400"/>
                        <a:ext cx="2730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696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 (cont.)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spcBef>
                <a:spcPts val="1800"/>
              </a:spcBef>
              <a:buNone/>
            </a:pPr>
            <a:r>
              <a:rPr lang="en-US" dirty="0"/>
              <a:t>b</a:t>
            </a:r>
            <a:r>
              <a:rPr lang="en-US" b="1" dirty="0"/>
              <a:t>.</a:t>
            </a:r>
            <a:r>
              <a:rPr lang="en-US" dirty="0"/>
              <a:t>	Note the use of the word </a:t>
            </a:r>
            <a:r>
              <a:rPr lang="en-US" i="1" dirty="0"/>
              <a:t>or</a:t>
            </a:r>
            <a:r>
              <a:rPr lang="en-US" dirty="0"/>
              <a:t> to indicate a union ∪. The word </a:t>
            </a:r>
            <a:r>
              <a:rPr lang="en-US" i="1" dirty="0"/>
              <a:t>or</a:t>
            </a:r>
            <a:r>
              <a:rPr lang="en-US" dirty="0"/>
              <a:t> implies that the values of </a:t>
            </a:r>
            <a:r>
              <a:rPr lang="en-US" i="1" dirty="0"/>
              <a:t>x</a:t>
            </a:r>
            <a:r>
              <a:rPr lang="en-US" dirty="0"/>
              <a:t> that satisfy the set must be in at least one of the inequalities. The two inequalities </a:t>
            </a:r>
            <a:r>
              <a:rPr lang="en-US" i="1" dirty="0"/>
              <a:t>x</a:t>
            </a:r>
            <a:r>
              <a:rPr lang="en-US" dirty="0"/>
              <a:t> &gt; 5 and </a:t>
            </a:r>
            <a:r>
              <a:rPr lang="en-US" i="1" dirty="0"/>
              <a:t>x</a:t>
            </a:r>
            <a:r>
              <a:rPr lang="en-US" dirty="0"/>
              <a:t> ≤ 4 are graphed as follows.</a:t>
            </a:r>
          </a:p>
        </p:txBody>
      </p:sp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2" cstate="print"/>
          <a:srcRect b="68970"/>
          <a:stretch>
            <a:fillRect/>
          </a:stretch>
        </p:blipFill>
        <p:spPr bwMode="auto">
          <a:xfrm>
            <a:off x="3685032" y="3655359"/>
            <a:ext cx="3429000" cy="906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002968"/>
              </p:ext>
            </p:extLst>
          </p:nvPr>
        </p:nvGraphicFramePr>
        <p:xfrm>
          <a:off x="2029968" y="39624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1000" imgH="291960" progId="Equation.DSMT4">
                  <p:embed/>
                </p:oleObj>
              </mc:Choice>
              <mc:Fallback>
                <p:oleObj name="Equation" r:id="rId3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968" y="39624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241120"/>
              </p:ext>
            </p:extLst>
          </p:nvPr>
        </p:nvGraphicFramePr>
        <p:xfrm>
          <a:off x="2057400" y="480568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600" imgH="279360" progId="Equation.DSMT4">
                  <p:embed/>
                </p:oleObj>
              </mc:Choice>
              <mc:Fallback>
                <p:oleObj name="Equation" r:id="rId5" imgW="7236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568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2" cstate="print"/>
          <a:srcRect t="33639" b="35050"/>
          <a:stretch>
            <a:fillRect/>
          </a:stretch>
        </p:blipFill>
        <p:spPr bwMode="auto">
          <a:xfrm>
            <a:off x="3733800" y="4627880"/>
            <a:ext cx="342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Graphing Sets on a Number Line (cont.)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spcBef>
                <a:spcPts val="1800"/>
              </a:spcBef>
            </a:pPr>
            <a:r>
              <a:rPr lang="en-US" dirty="0"/>
              <a:t>	The			describes the union of these two graphs. This union results in the following graph.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550542"/>
              </p:ext>
            </p:extLst>
          </p:nvPr>
        </p:nvGraphicFramePr>
        <p:xfrm>
          <a:off x="1600200" y="1308608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482400" progId="Equation.DSMT4">
                  <p:embed/>
                </p:oleObj>
              </mc:Choice>
              <mc:Fallback>
                <p:oleObj name="Equation" r:id="rId2" imgW="2527200" imgH="48240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308608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456994"/>
              </p:ext>
            </p:extLst>
          </p:nvPr>
        </p:nvGraphicFramePr>
        <p:xfrm>
          <a:off x="1447800" y="3250184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380880" progId="Equation.DSMT4">
                  <p:embed/>
                </p:oleObj>
              </mc:Choice>
              <mc:Fallback>
                <p:oleObj name="Equation" r:id="rId4" imgW="1917360" imgH="380880" progId="Equation.DSMT4">
                  <p:embed/>
                  <p:pic>
                    <p:nvPicPr>
                      <p:cNvPr id="1639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50184"/>
                        <a:ext cx="191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 cstate="print"/>
          <a:srcRect t="67559" b="3739"/>
          <a:stretch>
            <a:fillRect/>
          </a:stretch>
        </p:blipFill>
        <p:spPr bwMode="auto">
          <a:xfrm>
            <a:off x="4064002" y="3021584"/>
            <a:ext cx="342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283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Writing Sets Using Roster Notation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Write each set in roster notation.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Set </a:t>
            </a:r>
            <a:r>
              <a:rPr lang="en-US" i="1" dirty="0"/>
              <a:t>Y</a:t>
            </a:r>
            <a:r>
              <a:rPr lang="en-US" dirty="0"/>
              <a:t> consists of the first five natural numbers.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Set </a:t>
            </a:r>
            <a:r>
              <a:rPr lang="en-US" i="1" dirty="0"/>
              <a:t>A</a:t>
            </a:r>
            <a:r>
              <a:rPr lang="en-US" dirty="0"/>
              <a:t> consists of the even positive integers less than twelve.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Set </a:t>
            </a:r>
            <a:r>
              <a:rPr lang="en-US" i="1" dirty="0"/>
              <a:t>M</a:t>
            </a:r>
            <a:r>
              <a:rPr lang="en-US" dirty="0"/>
              <a:t> consists of the negative whole numbers greater than negative six.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45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Writing Sets Using Roster Notation (cont.)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B548D70-32A5-7AC1-972D-338D43EB0E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109293"/>
              </p:ext>
            </p:extLst>
          </p:nvPr>
        </p:nvGraphicFramePr>
        <p:xfrm>
          <a:off x="990600" y="2077720"/>
          <a:ext cx="228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200" imgH="253800" progId="Equation.DSMT4">
                  <p:embed/>
                </p:oleObj>
              </mc:Choice>
              <mc:Fallback>
                <p:oleObj name="Equation" r:id="rId2" imgW="9522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600" y="2077720"/>
                        <a:ext cx="22860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5E5F4D4-2130-E96B-6E38-C5A120D7B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138199"/>
              </p:ext>
            </p:extLst>
          </p:nvPr>
        </p:nvGraphicFramePr>
        <p:xfrm>
          <a:off x="990600" y="3048000"/>
          <a:ext cx="2438400" cy="58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253800" progId="Equation.DSMT4">
                  <p:embed/>
                </p:oleObj>
              </mc:Choice>
              <mc:Fallback>
                <p:oleObj name="Equation" r:id="rId4" imgW="105408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B548D70-32A5-7AC1-972D-338D43EB0E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3048000"/>
                        <a:ext cx="2438400" cy="587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E122E93-084E-AC76-44EF-3B1E4A76A7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684991"/>
              </p:ext>
            </p:extLst>
          </p:nvPr>
        </p:nvGraphicFramePr>
        <p:xfrm>
          <a:off x="990600" y="4036314"/>
          <a:ext cx="10287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240" imgH="177480" progId="Equation.DSMT4">
                  <p:embed/>
                </p:oleObj>
              </mc:Choice>
              <mc:Fallback>
                <p:oleObj name="Equation" r:id="rId6" imgW="444240" imgH="1774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55E5F4D4-2130-E96B-6E38-C5A120D7BC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90600" y="4036314"/>
                        <a:ext cx="102870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4312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Symbols of Equality and Inequality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6937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dirty="0">
                <a:solidFill>
                  <a:srgbClr val="000000"/>
                </a:solidFill>
              </a:rPr>
              <a:t>Reading from left to right: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i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	is equal to	</a:t>
            </a:r>
            <a:r>
              <a:rPr lang="en-US" dirty="0">
                <a:solidFill>
                  <a:srgbClr val="0000FF"/>
                </a:solidFill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	is not equal to</a:t>
            </a:r>
            <a:endParaRPr lang="en-US" i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i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	is less than	</a:t>
            </a:r>
            <a:r>
              <a:rPr lang="en-US" dirty="0">
                <a:solidFill>
                  <a:srgbClr val="0000FF"/>
                </a:solidFill>
              </a:rPr>
              <a:t>≤</a:t>
            </a:r>
            <a:r>
              <a:rPr lang="en-US" dirty="0">
                <a:solidFill>
                  <a:srgbClr val="000000"/>
                </a:solidFill>
              </a:rPr>
              <a:t> 	is less than or equal to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	is greater than	</a:t>
            </a:r>
            <a:r>
              <a:rPr lang="en-US" dirty="0">
                <a:solidFill>
                  <a:srgbClr val="0000FF"/>
                </a:solidFill>
              </a:rPr>
              <a:t>≥</a:t>
            </a:r>
            <a:r>
              <a:rPr lang="en-US" dirty="0">
                <a:solidFill>
                  <a:srgbClr val="000000"/>
                </a:solidFill>
              </a:rPr>
              <a:t> 	is greater than or equal 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Properties of Inequality (or Order)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0026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dirty="0">
                <a:solidFill>
                  <a:srgbClr val="000000"/>
                </a:solidFill>
              </a:rPr>
              <a:t>For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 following two properties are true.</a:t>
            </a:r>
          </a:p>
          <a:p>
            <a:pPr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b="1" dirty="0">
                <a:solidFill>
                  <a:srgbClr val="000000"/>
                </a:solidFill>
              </a:rPr>
              <a:t>Trichotomy Property:</a:t>
            </a:r>
            <a:r>
              <a:rPr lang="en-US" dirty="0">
                <a:solidFill>
                  <a:srgbClr val="000000"/>
                </a:solidFill>
              </a:rPr>
              <a:t> Exactly one of the following is true: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&lt;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&gt;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b="1" dirty="0">
                <a:solidFill>
                  <a:srgbClr val="000000"/>
                </a:solidFill>
              </a:rPr>
              <a:t>Transitive Property: 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&lt;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50000"/>
              </a:lnSpc>
              <a:tabLst>
                <a:tab pos="231775" algn="l"/>
                <a:tab pos="682625" algn="l"/>
                <a:tab pos="3657600" algn="l"/>
                <a:tab pos="4122738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The transitive property also applies to &gt;, ≥, and ≤.</a:t>
            </a:r>
          </a:p>
        </p:txBody>
      </p:sp>
    </p:spTree>
    <p:extLst>
      <p:ext uri="{BB962C8B-B14F-4D97-AF65-F5344CB8AC3E}">
        <p14:creationId xmlns:p14="http://schemas.microsoft.com/office/powerpoint/2010/main" val="3474649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Identifying Properties of Inequality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State the property of inequality that is illustrated.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&lt; 3 and 3 &lt; </a:t>
            </a:r>
            <a:r>
              <a:rPr lang="en-US" i="1" dirty="0"/>
              <a:t>y</a:t>
            </a:r>
            <a:r>
              <a:rPr lang="en-US" dirty="0"/>
              <a:t>, then </a:t>
            </a:r>
            <a:r>
              <a:rPr lang="en-US" i="1" dirty="0"/>
              <a:t>x</a:t>
            </a:r>
            <a:r>
              <a:rPr lang="en-US" dirty="0"/>
              <a:t> &lt;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If </a:t>
            </a:r>
            <a:r>
              <a:rPr lang="en-US" i="1" dirty="0"/>
              <a:t>a </a:t>
            </a:r>
            <a:r>
              <a:rPr lang="en-US" dirty="0"/>
              <a:t>is a real number, then either </a:t>
            </a:r>
            <a:r>
              <a:rPr lang="en-US" i="1" dirty="0"/>
              <a:t>a</a:t>
            </a:r>
            <a:r>
              <a:rPr lang="en-US" dirty="0"/>
              <a:t> = 5, </a:t>
            </a:r>
            <a:r>
              <a:rPr lang="en-US" i="1" dirty="0"/>
              <a:t>a</a:t>
            </a:r>
            <a:r>
              <a:rPr lang="en-US" dirty="0"/>
              <a:t> &gt; 5, or        </a:t>
            </a:r>
            <a:r>
              <a:rPr lang="en-US" i="1" dirty="0"/>
              <a:t>a</a:t>
            </a:r>
            <a:r>
              <a:rPr lang="en-US" dirty="0"/>
              <a:t> &lt; 5.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Transitive property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Trichotomy property 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63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Writing Sets Using Set-Builder Notation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Write each set in set-builder notation.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 is the set of real numbers greater than two.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dirty="0"/>
              <a:t> is the set of real numbers less than or equal to negative twenty-three.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82ED6EE-B67E-FC56-9E86-5D4C00D8BC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922940"/>
              </p:ext>
            </p:extLst>
          </p:nvPr>
        </p:nvGraphicFramePr>
        <p:xfrm>
          <a:off x="929640" y="3751727"/>
          <a:ext cx="1909762" cy="570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253800" progId="Equation.DSMT4">
                  <p:embed/>
                </p:oleObj>
              </mc:Choice>
              <mc:Fallback>
                <p:oleObj name="Equation" r:id="rId2" imgW="850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9640" y="3751727"/>
                        <a:ext cx="1909762" cy="5700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AC8285A-DBF1-4414-35CC-C4A7D2603F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250651"/>
              </p:ext>
            </p:extLst>
          </p:nvPr>
        </p:nvGraphicFramePr>
        <p:xfrm>
          <a:off x="932688" y="4267200"/>
          <a:ext cx="2278419" cy="570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53800" progId="Equation.DSMT4">
                  <p:embed/>
                </p:oleObj>
              </mc:Choice>
              <mc:Fallback>
                <p:oleObj name="Equation" r:id="rId4" imgW="101592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82ED6EE-B67E-FC56-9E86-5D4C00D8BC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32688" y="4267200"/>
                        <a:ext cx="2278419" cy="5700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3169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Writing Sets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/>
              <a:t>Consider the following list of numbers: 2, 3, 5, 7, 11. Write the set </a:t>
            </a:r>
            <a:r>
              <a:rPr lang="en-US" i="1" dirty="0"/>
              <a:t>P</a:t>
            </a:r>
            <a:r>
              <a:rPr lang="en-US" dirty="0"/>
              <a:t>, which consists of these five numbers, using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a word description,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roster notation, and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set-builder notation.</a:t>
            </a:r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63550" algn="l"/>
              </a:tabLst>
            </a:pPr>
            <a:r>
              <a:rPr lang="en-US" dirty="0"/>
              <a:t>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is the set of the first five prime numbers.</a:t>
            </a:r>
          </a:p>
        </p:txBody>
      </p:sp>
    </p:spTree>
    <p:extLst>
      <p:ext uri="{BB962C8B-B14F-4D97-AF65-F5344CB8AC3E}">
        <p14:creationId xmlns:p14="http://schemas.microsoft.com/office/powerpoint/2010/main" val="3168529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Writing Sets (cont.)</a:t>
            </a:r>
          </a:p>
        </p:txBody>
      </p:sp>
      <p:sp>
        <p:nvSpPr>
          <p:cNvPr id="143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/>
              <a:t>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/>
              <a:t>  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38B0D24-AC83-6ABD-B027-0FECB6F8C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389170"/>
              </p:ext>
            </p:extLst>
          </p:nvPr>
        </p:nvGraphicFramePr>
        <p:xfrm>
          <a:off x="990600" y="1600200"/>
          <a:ext cx="230822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253800" progId="Equation.DSMT4">
                  <p:embed/>
                </p:oleObj>
              </mc:Choice>
              <mc:Fallback>
                <p:oleObj name="Equation" r:id="rId2" imgW="102852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D82ED6EE-B67E-FC56-9E86-5D4C00D8BC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600" y="1600200"/>
                        <a:ext cx="2308225" cy="569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477C5CC-5E1E-9102-6980-E3D4C42381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210421"/>
              </p:ext>
            </p:extLst>
          </p:nvPr>
        </p:nvGraphicFramePr>
        <p:xfrm>
          <a:off x="990600" y="2554288"/>
          <a:ext cx="410368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253800" progId="Equation.DSMT4">
                  <p:embed/>
                </p:oleObj>
              </mc:Choice>
              <mc:Fallback>
                <p:oleObj name="Equation" r:id="rId4" imgW="1828800" imgH="2538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38B0D24-AC83-6ABD-B027-0FECB6F8C2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2554288"/>
                        <a:ext cx="4103687" cy="569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3164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853</Words>
  <Application>Microsoft Office PowerPoint</Application>
  <PresentationFormat>On-screen Show (4:3)</PresentationFormat>
  <Paragraphs>113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Arial</vt:lpstr>
      <vt:lpstr>Courier New</vt:lpstr>
      <vt:lpstr>Office Theme</vt:lpstr>
      <vt:lpstr>Equation</vt:lpstr>
      <vt:lpstr>Section 1.3</vt:lpstr>
      <vt:lpstr>Example 1: Writing Sets Using Roster Notation</vt:lpstr>
      <vt:lpstr>Example 1: Writing Sets Using Roster Notation (cont.)</vt:lpstr>
      <vt:lpstr>Symbols of Equality and Inequality</vt:lpstr>
      <vt:lpstr>Properties: Properties of Inequality (or Order)</vt:lpstr>
      <vt:lpstr>Example 2: Identifying Properties of Inequality</vt:lpstr>
      <vt:lpstr>Example 3: Writing Sets Using Set-Builder Notation</vt:lpstr>
      <vt:lpstr>Example 4: Writing Sets</vt:lpstr>
      <vt:lpstr>Example 4: Writing Sets (cont.)</vt:lpstr>
      <vt:lpstr>Example 5: Using the Symbols ∈ and ∉</vt:lpstr>
      <vt:lpstr>Using Set-Builder Notation and Graphs to Indicate Sets of Real Numbers</vt:lpstr>
      <vt:lpstr>Using Set-Builder Notation and Graphs to Indicate Sets of Real Numbers (cont.)</vt:lpstr>
      <vt:lpstr>Using Set-Builder Notation and Graphs to Indicate Sets of Real Numbers (cont.)</vt:lpstr>
      <vt:lpstr>Example 6: Graphing Sets on a Number Line</vt:lpstr>
      <vt:lpstr>Example 7: Graphing Sets on a Number Line</vt:lpstr>
      <vt:lpstr>Example 7: Graphing Sets on a Number Line (cont.)</vt:lpstr>
      <vt:lpstr>Example 7: Graphing Sets on a Number Line (cont.)</vt:lpstr>
      <vt:lpstr>Example 7: Graphing Sets on a Number Line (cont.)</vt:lpstr>
      <vt:lpstr>Example 7: Graphing Sets on a Number Line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79</cp:revision>
  <dcterms:created xsi:type="dcterms:W3CDTF">2013-04-26T14:43:13Z</dcterms:created>
  <dcterms:modified xsi:type="dcterms:W3CDTF">2023-07-19T19:04:20Z</dcterms:modified>
</cp:coreProperties>
</file>