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5" r:id="rId4"/>
    <p:sldId id="283" r:id="rId5"/>
    <p:sldId id="288" r:id="rId6"/>
    <p:sldId id="259" r:id="rId7"/>
    <p:sldId id="289" r:id="rId8"/>
    <p:sldId id="260" r:id="rId9"/>
    <p:sldId id="290" r:id="rId10"/>
    <p:sldId id="264" r:id="rId11"/>
    <p:sldId id="291" r:id="rId12"/>
    <p:sldId id="267" r:id="rId13"/>
    <p:sldId id="268" r:id="rId14"/>
    <p:sldId id="292" r:id="rId15"/>
    <p:sldId id="293" r:id="rId16"/>
    <p:sldId id="269" r:id="rId17"/>
    <p:sldId id="294" r:id="rId18"/>
    <p:sldId id="287" r:id="rId19"/>
    <p:sldId id="273" r:id="rId20"/>
    <p:sldId id="274" r:id="rId21"/>
    <p:sldId id="295" r:id="rId22"/>
    <p:sldId id="275" r:id="rId23"/>
    <p:sldId id="276" r:id="rId24"/>
    <p:sldId id="296" r:id="rId25"/>
    <p:sldId id="279" r:id="rId26"/>
    <p:sldId id="280" r:id="rId27"/>
    <p:sldId id="297" r:id="rId28"/>
    <p:sldId id="281" r:id="rId29"/>
    <p:sldId id="282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5" clrIdx="1">
    <p:extLst>
      <p:ext uri="{19B8F6BF-5375-455C-9EA6-DF929625EA0E}">
        <p15:presenceInfo xmlns:p15="http://schemas.microsoft.com/office/powerpoint/2012/main" userId="S-1-5-21-1482476501-413027322-842925246-31193" providerId="AD"/>
      </p:ext>
    </p:extLst>
  </p:cmAuthor>
  <p:cmAuthor id="2" name="appaji" initials="a" lastIdx="1" clrIdx="2">
    <p:extLst>
      <p:ext uri="{19B8F6BF-5375-455C-9EA6-DF929625EA0E}">
        <p15:presenceInfo xmlns:p15="http://schemas.microsoft.com/office/powerpoint/2012/main" userId="S-1-5-21-1666015839-3846122634-945917319-2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145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74198"/>
            <a:ext cx="8229600" cy="486936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Operations with Real Numbers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1.</a:t>
            </a:r>
            <a:r>
              <a:rPr lang="en-US" dirty="0"/>
              <a:t>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Calculating the Perimeter of a Rectangle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Barbara is redecorating and wants to put a wallpaper border around the top edge of her dining room. The dining room is in the shape of a rectangle and the dimensions are </a:t>
            </a:r>
            <a:r>
              <a:rPr lang="en-US" i="0" dirty="0">
                <a:latin typeface="+mj-lt"/>
              </a:rPr>
              <a:t>11</a:t>
            </a:r>
            <a:r>
              <a:rPr lang="en-US" b="0" i="0" dirty="0">
                <a:latin typeface="+mj-lt"/>
              </a:rPr>
              <a:t> </a:t>
            </a:r>
            <a:r>
              <a:rPr lang="en-US" i="0" dirty="0">
                <a:latin typeface="+mj-lt"/>
              </a:rPr>
              <a:t>ft</a:t>
            </a:r>
            <a:r>
              <a:rPr lang="en-US" sz="2800" dirty="0"/>
              <a:t> by </a:t>
            </a:r>
            <a:r>
              <a:rPr lang="en-US" i="0" dirty="0">
                <a:latin typeface="+mj-lt"/>
              </a:rPr>
              <a:t>14</a:t>
            </a:r>
            <a:r>
              <a:rPr lang="en-US" b="0" i="0" dirty="0">
                <a:latin typeface="+mj-lt"/>
              </a:rPr>
              <a:t> ft</a:t>
            </a:r>
            <a:r>
              <a:rPr lang="en-US" sz="2800" dirty="0"/>
              <a:t>. How many feet of wallpaper border will she need?</a:t>
            </a:r>
            <a:endParaRPr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84B3165-9712-406E-B039-E885B0D9E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3429000"/>
            <a:ext cx="4419600" cy="2550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Calculating the Perimeter of a Rectangle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b="1" dirty="0"/>
              <a:t>Solution</a:t>
            </a:r>
          </a:p>
          <a:p>
            <a:pPr>
              <a:defRPr sz="2800"/>
            </a:pPr>
            <a:r>
              <a:rPr lang="en-US" sz="2400" dirty="0"/>
              <a:t>To determine the amount of wallpaper border needed, find the distance around the top edge of the room. To do this, add the lengths of each side of the room together.</a:t>
            </a:r>
          </a:p>
          <a:p>
            <a:pPr>
              <a:defRPr sz="2800"/>
            </a:pPr>
            <a:endParaRPr lang="en-US" sz="2400" dirty="0"/>
          </a:p>
          <a:p>
            <a:pPr>
              <a:defRPr sz="2800"/>
            </a:pPr>
            <a:endParaRPr lang="en-US" sz="2400" dirty="0"/>
          </a:p>
          <a:p>
            <a:pPr>
              <a:defRPr sz="2800"/>
            </a:pPr>
            <a:endParaRPr lang="en-US" sz="2400" dirty="0"/>
          </a:p>
          <a:p>
            <a:pPr>
              <a:defRPr sz="2800"/>
            </a:pPr>
            <a:endParaRPr lang="en-US" sz="2400" dirty="0"/>
          </a:p>
          <a:p>
            <a:pPr>
              <a:defRPr sz="2800"/>
            </a:pPr>
            <a:endParaRPr lang="en-US" sz="2400" dirty="0"/>
          </a:p>
          <a:p>
            <a:pPr>
              <a:defRPr sz="2800"/>
            </a:pPr>
            <a:endParaRPr lang="en-US" sz="2400" dirty="0"/>
          </a:p>
          <a:p>
            <a:pPr>
              <a:defRPr sz="2800"/>
            </a:pPr>
            <a:r>
              <a:rPr lang="en-US" sz="2400" dirty="0"/>
              <a:t>Barbara will need </a:t>
            </a:r>
            <a:r>
              <a:rPr lang="en-US" sz="2400" dirty="0">
                <a:solidFill>
                  <a:srgbClr val="FF0000"/>
                </a:solidFill>
              </a:rPr>
              <a:t>50</a:t>
            </a:r>
            <a:r>
              <a:rPr lang="en-US" sz="2400" dirty="0"/>
              <a:t> feet of wallpaper border.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84B3165-9712-406E-B039-E885B0D9E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73" r="29310" b="10381"/>
          <a:stretch/>
        </p:blipFill>
        <p:spPr>
          <a:xfrm>
            <a:off x="5638800" y="2819400"/>
            <a:ext cx="2895600" cy="2286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3D391F-A87C-989B-68DE-860582155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78117"/>
              </p:ext>
            </p:extLst>
          </p:nvPr>
        </p:nvGraphicFramePr>
        <p:xfrm>
          <a:off x="1143000" y="2820838"/>
          <a:ext cx="8763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311200" progId="Equation.DSMT4">
                  <p:embed/>
                </p:oleObj>
              </mc:Choice>
              <mc:Fallback>
                <p:oleObj name="Equation" r:id="rId4" imgW="876240" imgH="23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820838"/>
                        <a:ext cx="876300" cy="231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19AFDF-AA6D-2852-934B-46610F69D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75750"/>
              </p:ext>
            </p:extLst>
          </p:nvPr>
        </p:nvGraphicFramePr>
        <p:xfrm>
          <a:off x="2413000" y="4865538"/>
          <a:ext cx="1270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266400" progId="Equation.DSMT4">
                  <p:embed/>
                </p:oleObj>
              </mc:Choice>
              <mc:Fallback>
                <p:oleObj name="Equation" r:id="rId6" imgW="1269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3000" y="4865538"/>
                        <a:ext cx="1270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22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Rule for Subtraction with Real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4198"/>
            <a:ext cx="8229600" cy="1557349"/>
          </a:xfrm>
        </p:spPr>
        <p:txBody>
          <a:bodyPr>
            <a:spAutoFit/>
          </a:bodyPr>
          <a:lstStyle/>
          <a:p>
            <a:r>
              <a:rPr sz="2800" dirty="0"/>
              <a:t>For real numbers </a:t>
            </a:r>
            <a:r>
              <a:rPr lang="en-US" i="1" dirty="0">
                <a:latin typeface="+mj-lt"/>
              </a:rPr>
              <a:t>a</a:t>
            </a:r>
            <a:r>
              <a:rPr lang="en-US" sz="2800" i="0" dirty="0">
                <a:latin typeface="+mj-lt"/>
              </a:rPr>
              <a:t> and </a:t>
            </a:r>
            <a:r>
              <a:rPr lang="en-US" i="1" dirty="0">
                <a:latin typeface="+mj-lt"/>
              </a:rPr>
              <a:t>b</a:t>
            </a:r>
            <a:r>
              <a:rPr lang="en-US" sz="2800" i="0" dirty="0">
                <a:latin typeface="+mj-lt"/>
              </a:rPr>
              <a:t>,</a:t>
            </a:r>
            <a:endParaRPr sz="2800" dirty="0"/>
          </a:p>
          <a:p>
            <a:pPr algn="ctr">
              <a:defRPr sz="2800"/>
            </a:pPr>
            <a:r>
              <a:rPr sz="2800" dirty="0"/>
              <a:t> </a:t>
            </a:r>
            <a:r>
              <a:rPr lang="en-US" i="1" dirty="0">
                <a:latin typeface="+mj-lt"/>
              </a:rPr>
              <a:t>a</a:t>
            </a:r>
            <a:r>
              <a:rPr lang="en-US" i="0" dirty="0">
                <a:latin typeface="+mj-lt"/>
              </a:rPr>
              <a:t> – </a:t>
            </a:r>
            <a:r>
              <a:rPr lang="en-US" i="1" dirty="0">
                <a:latin typeface="+mj-lt"/>
              </a:rPr>
              <a:t>b</a:t>
            </a:r>
            <a:r>
              <a:rPr lang="en-US" i="0" dirty="0">
                <a:latin typeface="+mj-lt"/>
              </a:rPr>
              <a:t> = </a:t>
            </a:r>
            <a:r>
              <a:rPr lang="en-US" i="1" dirty="0">
                <a:latin typeface="+mj-lt"/>
              </a:rPr>
              <a:t>a</a:t>
            </a:r>
            <a:r>
              <a:rPr lang="en-US" i="0" dirty="0">
                <a:latin typeface="+mj-lt"/>
              </a:rPr>
              <a:t> + (– </a:t>
            </a:r>
            <a:r>
              <a:rPr lang="en-US" i="1" dirty="0">
                <a:latin typeface="+mj-lt"/>
              </a:rPr>
              <a:t>b</a:t>
            </a:r>
            <a:r>
              <a:rPr lang="en-US" i="0" dirty="0">
                <a:latin typeface="+mj-lt"/>
              </a:rPr>
              <a:t>)</a:t>
            </a:r>
            <a:r>
              <a:rPr sz="2800" dirty="0"/>
              <a:t>.</a:t>
            </a:r>
          </a:p>
          <a:p>
            <a:r>
              <a:rPr sz="2800" dirty="0"/>
              <a:t>To subtract </a:t>
            </a:r>
            <a:r>
              <a:rPr lang="en-US" i="1" dirty="0">
                <a:latin typeface="+mj-lt"/>
              </a:rPr>
              <a:t>b</a:t>
            </a:r>
            <a:r>
              <a:rPr sz="2800" dirty="0"/>
              <a:t>, add the opposite of </a:t>
            </a:r>
            <a:r>
              <a:rPr lang="en-US" i="1" dirty="0">
                <a:latin typeface="+mj-lt"/>
              </a:rPr>
              <a:t>b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Subtraction with Real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Subtract.</a:t>
            </a:r>
          </a:p>
          <a:p>
            <a:pPr marL="514350" indent="-514350">
              <a:buFont typeface="+mj-lt"/>
              <a:buAutoNum type="alphaLcPeriod"/>
              <a:defRPr sz="2000"/>
            </a:pPr>
            <a:r>
              <a:rPr lang="en-US" sz="3200" i="0" dirty="0">
                <a:latin typeface="+mj-lt"/>
              </a:rPr>
              <a:t>​</a:t>
            </a:r>
            <a:r>
              <a:rPr lang="en-US" sz="3000" i="0" dirty="0">
                <a:latin typeface="+mj-lt"/>
              </a:rPr>
              <a:t>18 ─ 13</a:t>
            </a:r>
            <a:endParaRPr lang="en-US" sz="3000" dirty="0"/>
          </a:p>
          <a:p>
            <a:pPr marL="514350" indent="-514350">
              <a:buFont typeface="+mj-lt"/>
              <a:buAutoNum type="alphaLcPeriod"/>
              <a:defRPr sz="2000"/>
            </a:pPr>
            <a:r>
              <a:rPr lang="en-US" sz="3000" i="0" dirty="0">
                <a:latin typeface="+mj-lt"/>
              </a:rPr>
              <a:t>─18 ─ 13</a:t>
            </a:r>
            <a:endParaRPr lang="en-US" sz="3000" dirty="0"/>
          </a:p>
          <a:p>
            <a:pPr marL="514350" indent="-514350">
              <a:buFont typeface="+mj-lt"/>
              <a:buAutoNum type="alphaLcPeriod" startAt="3"/>
              <a:defRPr sz="2000"/>
            </a:pPr>
            <a:r>
              <a:rPr lang="en-US" sz="3000" i="0" dirty="0">
                <a:latin typeface="+mj-lt"/>
              </a:rPr>
              <a:t>​14 </a:t>
            </a:r>
            <a:r>
              <a:rPr lang="en-US" sz="2800" i="0" dirty="0">
                <a:latin typeface="+mj-lt"/>
              </a:rPr>
              <a:t>─ </a:t>
            </a:r>
            <a:r>
              <a:rPr lang="en-US" sz="3000" i="0" dirty="0">
                <a:latin typeface="+mj-lt"/>
              </a:rPr>
              <a:t>(</a:t>
            </a:r>
            <a:r>
              <a:rPr lang="en-US" sz="2800" i="0" dirty="0">
                <a:latin typeface="+mj-lt"/>
              </a:rPr>
              <a:t>─</a:t>
            </a:r>
            <a:r>
              <a:rPr lang="en-US" sz="3000" i="0" dirty="0">
                <a:latin typeface="+mj-lt"/>
              </a:rPr>
              <a:t>6)</a:t>
            </a:r>
            <a:endParaRPr lang="en-US" sz="3000" b="1" dirty="0"/>
          </a:p>
          <a:p>
            <a:pPr marL="514350" indent="-514350">
              <a:buFont typeface="+mj-lt"/>
              <a:buAutoNum type="alphaLcPeriod" startAt="3"/>
              <a:defRPr sz="2000"/>
            </a:pPr>
            <a:r>
              <a:rPr lang="en-US" sz="3000" b="0" i="0" dirty="0">
                <a:latin typeface="+mj-lt"/>
              </a:rPr>
              <a:t>8</a:t>
            </a:r>
            <a:r>
              <a:rPr lang="en-US" sz="3000" b="0" dirty="0">
                <a:latin typeface="+mj-lt"/>
              </a:rPr>
              <a:t> </a:t>
            </a:r>
            <a:r>
              <a:rPr lang="en-US" sz="3200" i="0" dirty="0">
                <a:latin typeface="+mj-lt"/>
              </a:rPr>
              <a:t>─</a:t>
            </a:r>
            <a:r>
              <a:rPr lang="en-US" sz="3000" dirty="0">
                <a:latin typeface="+mj-lt"/>
              </a:rPr>
              <a:t> </a:t>
            </a:r>
            <a:r>
              <a:rPr lang="en-US" sz="3000" i="0" dirty="0">
                <a:latin typeface="+mj-lt"/>
              </a:rPr>
              <a:t>12 </a:t>
            </a:r>
            <a:r>
              <a:rPr lang="en-US" sz="2800" i="0" dirty="0">
                <a:latin typeface="+mj-lt"/>
              </a:rPr>
              <a:t>─ </a:t>
            </a:r>
            <a:r>
              <a:rPr lang="en-US" sz="3000" i="0" dirty="0">
                <a:latin typeface="+mj-lt"/>
              </a:rPr>
              <a:t>21</a:t>
            </a:r>
          </a:p>
          <a:p>
            <a:pPr marL="514350" indent="-514350">
              <a:lnSpc>
                <a:spcPct val="2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 startAt="3"/>
              <a:defRPr sz="2000"/>
            </a:pPr>
            <a:r>
              <a:rPr lang="en-US" sz="3000" b="0" i="0" dirty="0">
                <a:latin typeface="+mj-lt"/>
              </a:rPr>
              <a:t> </a:t>
            </a:r>
          </a:p>
          <a:p>
            <a:pPr marL="514350" indent="-514350">
              <a:buFont typeface="+mj-lt"/>
              <a:buAutoNum type="alphaLcPeriod" startAt="3"/>
              <a:defRPr sz="2000"/>
            </a:pPr>
            <a:r>
              <a:rPr lang="en-US" sz="3000" b="0" i="0" dirty="0">
                <a:latin typeface="+mj-lt"/>
              </a:rPr>
              <a:t>8.2 </a:t>
            </a:r>
            <a:r>
              <a:rPr lang="en-US" sz="2800" i="0" dirty="0">
                <a:latin typeface="+mj-lt"/>
              </a:rPr>
              <a:t>─ </a:t>
            </a:r>
            <a:r>
              <a:rPr lang="en-US" sz="3000" b="0" i="0" dirty="0">
                <a:latin typeface="+mj-lt"/>
              </a:rPr>
              <a:t>3.1</a:t>
            </a:r>
            <a:r>
              <a:rPr lang="en-US" sz="2800" i="0" dirty="0">
                <a:latin typeface="+mj-lt"/>
              </a:rPr>
              <a:t> ─ </a:t>
            </a:r>
            <a:r>
              <a:rPr lang="en-US" sz="3000" b="0" i="0" dirty="0">
                <a:latin typeface="+mj-lt"/>
              </a:rPr>
              <a:t>0.6</a:t>
            </a:r>
            <a:endParaRPr lang="en-US" sz="3000" dirty="0"/>
          </a:p>
          <a:p>
            <a:pPr>
              <a:defRPr sz="2000"/>
            </a:pPr>
            <a:endParaRPr lang="en-US" sz="3200" b="1" dirty="0"/>
          </a:p>
          <a:p>
            <a:pPr>
              <a:defRPr sz="2000"/>
            </a:pPr>
            <a:endParaRPr lang="en-US" b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71A11B-7D08-845E-26B2-BA31CF9FC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10375"/>
              </p:ext>
            </p:extLst>
          </p:nvPr>
        </p:nvGraphicFramePr>
        <p:xfrm>
          <a:off x="990600" y="4038600"/>
          <a:ext cx="16637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838080" progId="Equation.DSMT4">
                  <p:embed/>
                </p:oleObj>
              </mc:Choice>
              <mc:Fallback>
                <p:oleObj name="Equation" r:id="rId2" imgW="1650960" imgH="838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F2AB3BF-3A41-9934-19AB-28C0F3AC8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4038600"/>
                        <a:ext cx="1663700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Subtraction with Real Numbers</a:t>
            </a:r>
            <a:r>
              <a:rPr lang="en-US" dirty="0"/>
              <a:t> (cont.) 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LcPeriod"/>
              <a:defRPr sz="2000"/>
            </a:pPr>
            <a:r>
              <a:rPr lang="en-US" sz="3200" i="0" dirty="0">
                <a:latin typeface="+mj-lt"/>
              </a:rPr>
              <a:t>​</a:t>
            </a:r>
            <a:endParaRPr lang="en-US" sz="3000" dirty="0"/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  <a:defRPr sz="2000"/>
            </a:pPr>
            <a:r>
              <a:rPr lang="en-US" sz="3000" dirty="0">
                <a:latin typeface="+mj-lt"/>
              </a:rPr>
              <a:t>    </a:t>
            </a:r>
            <a:endParaRPr lang="en-US" sz="3000" dirty="0"/>
          </a:p>
          <a:p>
            <a:pPr marL="514350" indent="-514350">
              <a:lnSpc>
                <a:spcPct val="200000"/>
              </a:lnSpc>
              <a:buFont typeface="+mj-lt"/>
              <a:buAutoNum type="alphaLcPeriod" startAt="3"/>
              <a:defRPr sz="2000"/>
            </a:pPr>
            <a:r>
              <a:rPr lang="en-US" sz="3000" i="0" dirty="0">
                <a:latin typeface="+mj-lt"/>
              </a:rPr>
              <a:t>​</a:t>
            </a:r>
            <a:r>
              <a:rPr lang="en-US" sz="3000" dirty="0">
                <a:latin typeface="+mj-lt"/>
              </a:rPr>
              <a:t>  </a:t>
            </a:r>
            <a:endParaRPr lang="en-US" sz="3000" b="1" dirty="0"/>
          </a:p>
          <a:p>
            <a:pPr>
              <a:defRPr sz="2000"/>
            </a:pPr>
            <a:endParaRPr lang="en-US" sz="3200" b="1" dirty="0"/>
          </a:p>
          <a:p>
            <a:pPr>
              <a:defRPr sz="2000"/>
            </a:pPr>
            <a:endParaRPr lang="en-US" b="1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1EE01F-8E67-1BC3-6283-774B0C794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86628"/>
              </p:ext>
            </p:extLst>
          </p:nvPr>
        </p:nvGraphicFramePr>
        <p:xfrm>
          <a:off x="1066800" y="1479778"/>
          <a:ext cx="327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360" imgH="482400" progId="Equation.DSMT4">
                  <p:embed/>
                </p:oleObj>
              </mc:Choice>
              <mc:Fallback>
                <p:oleObj name="Equation" r:id="rId2" imgW="3276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1479778"/>
                        <a:ext cx="3276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CC5A245-6A11-4117-D937-DE48C21C8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00832"/>
              </p:ext>
            </p:extLst>
          </p:nvPr>
        </p:nvGraphicFramePr>
        <p:xfrm>
          <a:off x="1029419" y="2514600"/>
          <a:ext cx="408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89240" imgH="482400" progId="Equation.DSMT4">
                  <p:embed/>
                </p:oleObj>
              </mc:Choice>
              <mc:Fallback>
                <p:oleObj name="Equation" r:id="rId4" imgW="4089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9419" y="2514600"/>
                        <a:ext cx="4089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B01EE9-C60C-EC1F-0BEC-2AAD931DE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94981"/>
              </p:ext>
            </p:extLst>
          </p:nvPr>
        </p:nvGraphicFramePr>
        <p:xfrm>
          <a:off x="1066800" y="3512820"/>
          <a:ext cx="3619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19440" imgH="482400" progId="Equation.DSMT4">
                  <p:embed/>
                </p:oleObj>
              </mc:Choice>
              <mc:Fallback>
                <p:oleObj name="Equation" r:id="rId6" imgW="3619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512820"/>
                        <a:ext cx="3619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831A3F-CFCE-134A-EC39-AE7622E80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495352"/>
              </p:ext>
            </p:extLst>
          </p:nvPr>
        </p:nvGraphicFramePr>
        <p:xfrm>
          <a:off x="5410200" y="1352550"/>
          <a:ext cx="3073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3320" imgH="736560" progId="Equation.DSMT4">
                  <p:embed/>
                </p:oleObj>
              </mc:Choice>
              <mc:Fallback>
                <p:oleObj name="Equation" r:id="rId8" imgW="30733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0200" y="1352550"/>
                        <a:ext cx="3073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85D0DD0-7613-5079-97F6-CB2E36E73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83270"/>
              </p:ext>
            </p:extLst>
          </p:nvPr>
        </p:nvGraphicFramePr>
        <p:xfrm>
          <a:off x="5403850" y="3386138"/>
          <a:ext cx="3213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13000" imgH="736560" progId="Equation.DSMT4">
                  <p:embed/>
                </p:oleObj>
              </mc:Choice>
              <mc:Fallback>
                <p:oleObj name="Equation" r:id="rId10" imgW="3213000" imgH="736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831A3F-CFCE-134A-EC39-AE7622E80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03850" y="3386138"/>
                        <a:ext cx="3213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8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Subtraction with Real Numbers</a:t>
            </a:r>
            <a:r>
              <a:rPr lang="en-US" dirty="0"/>
              <a:t> (cont.) 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000"/>
            </a:pPr>
            <a:r>
              <a:rPr lang="en-US" sz="3000" b="1" dirty="0"/>
              <a:t>Remember:</a:t>
            </a:r>
            <a:r>
              <a:rPr lang="en-US" sz="3000" dirty="0"/>
              <a:t> To subtract, add the opposite of the number being subtracted. If more than two numbers are involved, add or subtract from left to right.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 startAt="4"/>
              <a:defRPr sz="2000"/>
            </a:pPr>
            <a:r>
              <a:rPr lang="en-US" sz="3000" dirty="0">
                <a:latin typeface="+mj-lt"/>
              </a:rPr>
              <a:t>  </a:t>
            </a:r>
            <a:endParaRPr lang="en-US" sz="3000" b="0" i="0" dirty="0">
              <a:latin typeface="+mj-lt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lphaLcPeriod" startAt="4"/>
              <a:defRPr sz="2000"/>
            </a:pPr>
            <a:r>
              <a:rPr lang="en-US" sz="3000" b="0" i="0" dirty="0">
                <a:latin typeface="+mj-lt"/>
              </a:rPr>
              <a:t>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 startAt="4"/>
              <a:defRPr sz="2000"/>
            </a:pPr>
            <a:r>
              <a:rPr lang="en-US" sz="3000" dirty="0">
                <a:latin typeface="+mj-lt"/>
              </a:rPr>
              <a:t>  </a:t>
            </a:r>
            <a:endParaRPr lang="en-US" sz="3000" dirty="0"/>
          </a:p>
          <a:p>
            <a:pPr>
              <a:defRPr sz="2000"/>
            </a:pPr>
            <a:endParaRPr lang="en-US" sz="3200" b="1" dirty="0"/>
          </a:p>
          <a:p>
            <a:pPr>
              <a:defRPr sz="2000"/>
            </a:pPr>
            <a:endParaRPr lang="en-US" b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71A11B-7D08-845E-26B2-BA31CF9FC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45307"/>
              </p:ext>
            </p:extLst>
          </p:nvPr>
        </p:nvGraphicFramePr>
        <p:xfrm>
          <a:off x="990600" y="4191000"/>
          <a:ext cx="57324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89440" imgH="838080" progId="Equation.DSMT4">
                  <p:embed/>
                </p:oleObj>
              </mc:Choice>
              <mc:Fallback>
                <p:oleObj name="Equation" r:id="rId2" imgW="5689440" imgH="838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D71A11B-7D08-845E-26B2-BA31CF9FC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4191000"/>
                        <a:ext cx="5732463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08EE34-F634-C190-6AEA-A8D6407D0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97472"/>
              </p:ext>
            </p:extLst>
          </p:nvPr>
        </p:nvGraphicFramePr>
        <p:xfrm>
          <a:off x="990600" y="3352800"/>
          <a:ext cx="690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08760" imgH="482400" progId="Equation.DSMT4">
                  <p:embed/>
                </p:oleObj>
              </mc:Choice>
              <mc:Fallback>
                <p:oleObj name="Equation" r:id="rId4" imgW="69087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352800"/>
                        <a:ext cx="6908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693EDB-B54A-B6B5-B56D-85B170CC8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39067"/>
              </p:ext>
            </p:extLst>
          </p:nvPr>
        </p:nvGraphicFramePr>
        <p:xfrm>
          <a:off x="990600" y="5414304"/>
          <a:ext cx="420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03360" imgH="291960" progId="Equation.DSMT4">
                  <p:embed/>
                </p:oleObj>
              </mc:Choice>
              <mc:Fallback>
                <p:oleObj name="Equation" r:id="rId6" imgW="4203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5414304"/>
                        <a:ext cx="4203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08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Application: Calculating Change in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At noon on Tuesday the temperature was </a:t>
            </a:r>
            <a:r>
              <a:rPr lang="en-US" i="0" dirty="0">
                <a:latin typeface="+mj-lt"/>
              </a:rPr>
              <a:t>34 ℉</a:t>
            </a:r>
            <a:r>
              <a:rPr sz="2800" dirty="0"/>
              <a:t>. By noon on Thursday the temperature had dropped to </a:t>
            </a:r>
            <a:r>
              <a:rPr lang="en-US" sz="2800" dirty="0"/>
              <a:t>      ─</a:t>
            </a:r>
            <a:r>
              <a:rPr lang="en-US" i="0" dirty="0">
                <a:latin typeface="+mj-lt"/>
              </a:rPr>
              <a:t>5 ℉</a:t>
            </a:r>
            <a:r>
              <a:rPr sz="2800" dirty="0"/>
              <a:t>. How much did the temperature drop between Tuesday and Thursday?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10FA3-6E4A-E156-4F74-8F729155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243" y="2971800"/>
            <a:ext cx="3447514" cy="27733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Application: Calculating Change in Value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b="1" dirty="0"/>
              <a:t>Solution</a:t>
            </a:r>
          </a:p>
          <a:p>
            <a:pPr>
              <a:defRPr sz="2800"/>
            </a:pPr>
            <a:r>
              <a:rPr lang="en-US" sz="2800" dirty="0"/>
              <a:t>For change in value: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r>
              <a:rPr lang="en-US" sz="2800" dirty="0"/>
              <a:t>Between Tuesday and Thursday the temperature changed </a:t>
            </a:r>
            <a:r>
              <a:rPr lang="en-US" sz="2800" dirty="0">
                <a:solidFill>
                  <a:srgbClr val="FF0000"/>
                </a:solidFill>
              </a:rPr>
              <a:t>─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39</a:t>
            </a:r>
            <a:r>
              <a:rPr lang="en-US" i="0" dirty="0">
                <a:solidFill>
                  <a:srgbClr val="FF0000"/>
                </a:solidFill>
                <a:latin typeface="+mj-lt"/>
              </a:rPr>
              <a:t> ℉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(or dropped 39 </a:t>
            </a:r>
            <a:r>
              <a:rPr lang="en-US" i="0" dirty="0">
                <a:latin typeface="+mj-lt"/>
              </a:rPr>
              <a:t>℉)</a:t>
            </a:r>
            <a:r>
              <a:rPr lang="en-US" sz="2800" dirty="0"/>
              <a:t>.</a:t>
            </a:r>
            <a:endParaRPr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110C82-D815-02F7-D1D2-93E84DE89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73715"/>
              </p:ext>
            </p:extLst>
          </p:nvPr>
        </p:nvGraphicFramePr>
        <p:xfrm>
          <a:off x="685800" y="2779575"/>
          <a:ext cx="6375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75240" imgH="1523880" progId="Equation.DSMT4">
                  <p:embed/>
                </p:oleObj>
              </mc:Choice>
              <mc:Fallback>
                <p:oleObj name="Equation" r:id="rId2" imgW="637524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779575"/>
                        <a:ext cx="63754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4B7FC5-9760-C1CA-87B3-3DE95E87CC1C}"/>
              </a:ext>
            </a:extLst>
          </p:cNvPr>
          <p:cNvCxnSpPr/>
          <p:nvPr/>
        </p:nvCxnSpPr>
        <p:spPr>
          <a:xfrm>
            <a:off x="1524000" y="2362200"/>
            <a:ext cx="0" cy="417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26622B-5FD0-E25D-927C-B1392D984F50}"/>
              </a:ext>
            </a:extLst>
          </p:cNvPr>
          <p:cNvCxnSpPr/>
          <p:nvPr/>
        </p:nvCxnSpPr>
        <p:spPr>
          <a:xfrm>
            <a:off x="5638800" y="2362200"/>
            <a:ext cx="0" cy="417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AAAECB-08BA-363D-38FB-62D969E47FB9}"/>
              </a:ext>
            </a:extLst>
          </p:cNvPr>
          <p:cNvCxnSpPr>
            <a:cxnSpLocks/>
          </p:cNvCxnSpPr>
          <p:nvPr/>
        </p:nvCxnSpPr>
        <p:spPr>
          <a:xfrm>
            <a:off x="1524000" y="2382113"/>
            <a:ext cx="411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9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13B9B-1770-490A-874A-E970A977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1: Symbols for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FD00D59-FFB7-4271-ACBC-557236B4EEDD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22352220"/>
                  </p:ext>
                </p:extLst>
              </p:nvPr>
            </p:nvGraphicFramePr>
            <p:xfrm>
              <a:off x="457200" y="1104900"/>
              <a:ext cx="82296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739453402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6628035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7368968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1454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∙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raised dot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+mj-lt"/>
                            </a:rPr>
                            <a:t>4 </a:t>
                          </a:r>
                          <a:r>
                            <a:rPr lang="en-US" i="0" dirty="0">
                              <a:latin typeface="+mj-lt"/>
                            </a:rPr>
                            <a:t>∙ </a:t>
                          </a:r>
                          <a:r>
                            <a:rPr lang="en-US" b="0" i="0" dirty="0">
                              <a:latin typeface="+mj-lt"/>
                            </a:rPr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1119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 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numbers inside or next to parentheses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+mj-lt"/>
                            </a:rPr>
                            <a:t>5(10) or (5)10 or (5)(10)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4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cross sign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+mj-lt"/>
                            </a:rPr>
                            <a:t>             6 </a:t>
                          </a:r>
                          <a:r>
                            <a:rPr lang="en-US" b="0" i="0" dirty="0">
                              <a:latin typeface="+mj-lt"/>
                              <a:ea typeface="Cambria Math" panose="02040503050406030204" pitchFamily="18" charset="0"/>
                            </a:rPr>
                            <a:t>× 12  or     </a:t>
                          </a:r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           </a:t>
                          </a:r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267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written next to 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+mj-lt"/>
                            </a:rPr>
                            <a:t>8</a:t>
                          </a:r>
                          <a:r>
                            <a:rPr lang="en-US" b="0" i="1" dirty="0">
                              <a:latin typeface="+mj-lt"/>
                            </a:rPr>
                            <a:t>x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59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variable written next to 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1" dirty="0">
                              <a:latin typeface="+mj-lt"/>
                            </a:rPr>
                            <a:t>xy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1575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FD00D59-FFB7-4271-ACBC-557236B4EEDD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22352220"/>
                  </p:ext>
                </p:extLst>
              </p:nvPr>
            </p:nvGraphicFramePr>
            <p:xfrm>
              <a:off x="457200" y="1104900"/>
              <a:ext cx="82296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739453402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6628035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7368968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1454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∙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raised dot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+mj-lt"/>
                            </a:rPr>
                            <a:t>4 </a:t>
                          </a:r>
                          <a:r>
                            <a:rPr lang="en-US" i="0" dirty="0">
                              <a:latin typeface="+mj-lt"/>
                            </a:rPr>
                            <a:t>∙ </a:t>
                          </a:r>
                          <a:r>
                            <a:rPr lang="en-US" b="0" i="0" dirty="0">
                              <a:latin typeface="+mj-lt"/>
                            </a:rPr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1119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0" t="-208197" r="-415209" b="-4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numbers inside or next to parentheses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+mj-lt"/>
                            </a:rPr>
                            <a:t>5(10) or (5)10 or (5)(10)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4106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0" t="-125333" r="-415209" b="-9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cross sign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+mj-lt"/>
                            </a:rPr>
                            <a:t>             6 </a:t>
                          </a:r>
                          <a:r>
                            <a:rPr lang="en-US" b="0" i="0" dirty="0">
                              <a:latin typeface="+mj-lt"/>
                              <a:ea typeface="Cambria Math" panose="02040503050406030204" pitchFamily="18" charset="0"/>
                            </a:rPr>
                            <a:t>× 12  or     </a:t>
                          </a:r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            </a:t>
                          </a:r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267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written next to 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+mj-lt"/>
                            </a:rPr>
                            <a:t>8</a:t>
                          </a:r>
                          <a:r>
                            <a:rPr lang="en-US" b="0" i="1" dirty="0">
                              <a:latin typeface="+mj-lt"/>
                            </a:rPr>
                            <a:t>x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59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variable written next to 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1" dirty="0">
                              <a:latin typeface="+mj-lt"/>
                            </a:rPr>
                            <a:t>xy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15750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D59FC1E-B0E4-AF1C-73FB-1E8B7E397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59592"/>
              </p:ext>
            </p:extLst>
          </p:nvPr>
        </p:nvGraphicFramePr>
        <p:xfrm>
          <a:off x="7696200" y="2334727"/>
          <a:ext cx="318861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888840" progId="Equation.DSMT4">
                  <p:embed/>
                </p:oleObj>
              </mc:Choice>
              <mc:Fallback>
                <p:oleObj name="Equation" r:id="rId3" imgW="4824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6200" y="2334727"/>
                        <a:ext cx="318861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62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Rules for Multiplying Positive and Negative Real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sz="2800" dirty="0"/>
              <a:t>For positive real numbers </a:t>
            </a:r>
            <a:r>
              <a:rPr lang="en-US" i="1" dirty="0">
                <a:latin typeface="+mj-lt"/>
              </a:rPr>
              <a:t>a</a:t>
            </a:r>
            <a:r>
              <a:rPr sz="2800" dirty="0"/>
              <a:t> and </a:t>
            </a:r>
            <a:r>
              <a:rPr lang="en-US" i="1" dirty="0">
                <a:latin typeface="+mj-lt"/>
              </a:rPr>
              <a:t>b</a:t>
            </a:r>
            <a:r>
              <a:rPr sz="2800" dirty="0"/>
              <a:t>,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product of two positive numbers is positive: </a:t>
            </a:r>
            <a:r>
              <a:rPr lang="en-US" i="0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a</a:t>
            </a:r>
            <a:r>
              <a:rPr lang="en-US" i="0" dirty="0">
                <a:latin typeface="+mj-lt"/>
              </a:rPr>
              <a:t>)(</a:t>
            </a:r>
            <a:r>
              <a:rPr lang="en-US" i="1" dirty="0">
                <a:latin typeface="+mj-lt"/>
              </a:rPr>
              <a:t>b</a:t>
            </a:r>
            <a:r>
              <a:rPr lang="en-US" i="0" dirty="0">
                <a:latin typeface="+mj-lt"/>
              </a:rPr>
              <a:t>) = </a:t>
            </a:r>
            <a:r>
              <a:rPr lang="en-US" i="1" dirty="0">
                <a:latin typeface="+mj-lt"/>
              </a:rPr>
              <a:t>ab</a:t>
            </a:r>
            <a:r>
              <a:rPr sz="2800" dirty="0"/>
              <a:t>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The product of two negative numbers is positive: </a:t>
            </a:r>
            <a:r>
              <a:rPr lang="en-US" sz="2800" dirty="0"/>
              <a:t>   </a:t>
            </a:r>
            <a:r>
              <a:rPr lang="en-US" i="0" dirty="0">
                <a:latin typeface="+mj-lt"/>
              </a:rPr>
              <a:t>(</a:t>
            </a:r>
            <a:r>
              <a:rPr lang="en-US" sz="2800" dirty="0"/>
              <a:t>─</a:t>
            </a:r>
            <a:r>
              <a:rPr lang="en-US" i="1" dirty="0">
                <a:latin typeface="+mj-lt"/>
              </a:rPr>
              <a:t>a</a:t>
            </a:r>
            <a:r>
              <a:rPr lang="en-US" i="0" dirty="0">
                <a:latin typeface="+mj-lt"/>
              </a:rPr>
              <a:t>)(</a:t>
            </a:r>
            <a:r>
              <a:rPr lang="en-US" sz="2800" dirty="0"/>
              <a:t>─</a:t>
            </a:r>
            <a:r>
              <a:rPr lang="en-US" i="1" dirty="0">
                <a:latin typeface="+mj-lt"/>
              </a:rPr>
              <a:t>b</a:t>
            </a:r>
            <a:r>
              <a:rPr lang="en-US" i="0" dirty="0">
                <a:latin typeface="+mj-lt"/>
              </a:rPr>
              <a:t>) = </a:t>
            </a:r>
            <a:r>
              <a:rPr lang="en-US" i="1" dirty="0">
                <a:latin typeface="+mj-lt"/>
              </a:rPr>
              <a:t>ab</a:t>
            </a:r>
            <a:r>
              <a:rPr sz="2800" dirty="0"/>
              <a:t>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The product of a positive number and a negative number is negative: </a:t>
            </a:r>
            <a:r>
              <a:rPr lang="pt-BR" i="1" dirty="0">
                <a:latin typeface="+mj-lt"/>
              </a:rPr>
              <a:t>a</a:t>
            </a:r>
            <a:r>
              <a:rPr lang="pt-BR" i="0" dirty="0">
                <a:latin typeface="+mj-lt"/>
              </a:rPr>
              <a:t>(</a:t>
            </a:r>
            <a:r>
              <a:rPr lang="en-US" sz="2800" dirty="0"/>
              <a:t>─</a:t>
            </a:r>
            <a:r>
              <a:rPr lang="pt-BR" i="1" dirty="0">
                <a:latin typeface="+mj-lt"/>
              </a:rPr>
              <a:t>b</a:t>
            </a:r>
            <a:r>
              <a:rPr lang="pt-BR" i="0" dirty="0">
                <a:latin typeface="+mj-lt"/>
              </a:rPr>
              <a:t>) = (</a:t>
            </a:r>
            <a:r>
              <a:rPr lang="en-US" sz="2800" dirty="0"/>
              <a:t>─</a:t>
            </a:r>
            <a:r>
              <a:rPr lang="pt-BR" i="1" dirty="0">
                <a:latin typeface="+mj-lt"/>
              </a:rPr>
              <a:t>a</a:t>
            </a:r>
            <a:r>
              <a:rPr lang="pt-BR" i="0" dirty="0">
                <a:latin typeface="+mj-lt"/>
              </a:rPr>
              <a:t>)</a:t>
            </a:r>
            <a:r>
              <a:rPr lang="pt-BR" i="1" dirty="0">
                <a:latin typeface="+mj-lt"/>
              </a:rPr>
              <a:t>b</a:t>
            </a:r>
            <a:r>
              <a:rPr lang="pt-BR" i="0" dirty="0">
                <a:latin typeface="+mj-lt"/>
              </a:rPr>
              <a:t> = </a:t>
            </a:r>
            <a:r>
              <a:rPr lang="en-US" sz="2800" dirty="0"/>
              <a:t>─</a:t>
            </a:r>
            <a:r>
              <a:rPr lang="pt-BR" i="1" dirty="0">
                <a:latin typeface="+mj-lt"/>
              </a:rPr>
              <a:t>ab</a:t>
            </a:r>
            <a:r>
              <a:rPr sz="2800" dirty="0"/>
              <a:t>.</a:t>
            </a:r>
          </a:p>
          <a:p>
            <a:r>
              <a:rPr sz="2800" dirty="0"/>
              <a:t>In summary:</a:t>
            </a:r>
          </a:p>
          <a:p>
            <a:r>
              <a:rPr sz="2800" dirty="0"/>
              <a:t>The product of real numbers with like signs is positive.</a:t>
            </a:r>
          </a:p>
          <a:p>
            <a:r>
              <a:rPr sz="2800" dirty="0"/>
              <a:t>The product of real numbers with unlike signs is negative.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Rules for Addition with Real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4198"/>
            <a:ext cx="8229600" cy="3970318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To add two real numbers with </a:t>
            </a:r>
            <a:r>
              <a:rPr sz="2800" b="1" dirty="0"/>
              <a:t>like signs</a:t>
            </a:r>
            <a:r>
              <a:rPr sz="2800" dirty="0"/>
              <a:t>,</a:t>
            </a:r>
            <a:endParaRPr dirty="0"/>
          </a:p>
          <a:p>
            <a:pPr marL="1257300" lvl="1" indent="-514350">
              <a:buFont typeface="+mj-lt"/>
              <a:buAutoNum type="alphaLcPeriod"/>
              <a:defRPr sz="2800"/>
            </a:pPr>
            <a:r>
              <a:rPr dirty="0">
                <a:solidFill>
                  <a:schemeClr val="accent6">
                    <a:lumMod val="10000"/>
                  </a:schemeClr>
                </a:solidFill>
              </a:rPr>
              <a:t>​add their absolute values and</a:t>
            </a:r>
          </a:p>
          <a:p>
            <a:pPr marL="1257300" lvl="1" indent="-514350">
              <a:buFont typeface="+mj-lt"/>
              <a:buAutoNum type="alphaLcPeriod" startAt="2"/>
              <a:defRPr sz="2800"/>
            </a:pPr>
            <a:r>
              <a:rPr dirty="0">
                <a:solidFill>
                  <a:schemeClr val="accent6">
                    <a:lumMod val="10000"/>
                  </a:schemeClr>
                </a:solidFill>
              </a:rPr>
              <a:t>​use the common sign.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To add two real numbers with </a:t>
            </a:r>
            <a:r>
              <a:rPr sz="2800" b="1" dirty="0"/>
              <a:t>unlike signs</a:t>
            </a:r>
            <a:r>
              <a:rPr sz="2800" dirty="0"/>
              <a:t>,</a:t>
            </a:r>
            <a:endParaRPr dirty="0"/>
          </a:p>
          <a:p>
            <a:pPr marL="1257300" lvl="1" indent="-514350">
              <a:buFont typeface="+mj-lt"/>
              <a:buAutoNum type="alphaLcPeriod"/>
              <a:defRPr sz="2800"/>
            </a:pPr>
            <a:r>
              <a:rPr dirty="0">
                <a:solidFill>
                  <a:schemeClr val="accent6">
                    <a:lumMod val="10000"/>
                  </a:schemeClr>
                </a:solidFill>
              </a:rPr>
              <a:t>​subtract their absolute values (the smaller from the larger), and</a:t>
            </a:r>
          </a:p>
          <a:p>
            <a:pPr marL="1257300" lvl="1" indent="-514350">
              <a:buFont typeface="+mj-lt"/>
              <a:buAutoNum type="alphaLcPeriod" startAt="2"/>
              <a:defRPr sz="2800"/>
            </a:pPr>
            <a:r>
              <a:rPr dirty="0">
                <a:solidFill>
                  <a:schemeClr val="accent6">
                    <a:lumMod val="10000"/>
                  </a:schemeClr>
                </a:solidFill>
              </a:rPr>
              <a:t>​use the sign of the number with the larger absolute value.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Multiplication with Positive and Negative Real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Multiply.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8(</a:t>
            </a:r>
            <a:r>
              <a:rPr lang="en-US" sz="2800" dirty="0"/>
              <a:t>─</a:t>
            </a:r>
            <a:r>
              <a:rPr lang="en-US" dirty="0"/>
              <a:t>5)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 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9(</a:t>
            </a:r>
            <a:r>
              <a:rPr lang="en-US" sz="2800" dirty="0"/>
              <a:t>─</a:t>
            </a:r>
            <a:r>
              <a:rPr lang="en-US" dirty="0"/>
              <a:t>4)(2)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sz="2800" dirty="0"/>
              <a:t>─</a:t>
            </a:r>
            <a:r>
              <a:rPr lang="en-US" dirty="0"/>
              <a:t>3(</a:t>
            </a:r>
            <a:r>
              <a:rPr lang="en-US" sz="2800" dirty="0"/>
              <a:t>─</a:t>
            </a:r>
            <a:r>
              <a:rPr lang="en-US" dirty="0"/>
              <a:t>4)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(</a:t>
            </a:r>
            <a:r>
              <a:rPr lang="en-US" sz="2800" dirty="0"/>
              <a:t>─</a:t>
            </a:r>
            <a:r>
              <a:rPr lang="en-US" dirty="0"/>
              <a:t>2.1)(</a:t>
            </a:r>
            <a:r>
              <a:rPr lang="en-US" sz="2800" dirty="0"/>
              <a:t>─</a:t>
            </a:r>
            <a:r>
              <a:rPr lang="en-US" dirty="0"/>
              <a:t>0.03)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6D09F0-2051-92F5-CA40-C9DBCCB8C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99427"/>
              </p:ext>
            </p:extLst>
          </p:nvPr>
        </p:nvGraphicFramePr>
        <p:xfrm>
          <a:off x="990600" y="2209800"/>
          <a:ext cx="1003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939600" progId="Equation.DSMT4">
                  <p:embed/>
                </p:oleObj>
              </mc:Choice>
              <mc:Fallback>
                <p:oleObj name="Equation" r:id="rId2" imgW="10029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2209800"/>
                        <a:ext cx="10033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85F832-0965-4DAC-75D7-A10F785A6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32101"/>
              </p:ext>
            </p:extLst>
          </p:nvPr>
        </p:nvGraphicFramePr>
        <p:xfrm>
          <a:off x="990600" y="4419600"/>
          <a:ext cx="167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939600" progId="Equation.DSMT4">
                  <p:embed/>
                </p:oleObj>
              </mc:Choice>
              <mc:Fallback>
                <p:oleObj name="Equation" r:id="rId4" imgW="16761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4419600"/>
                        <a:ext cx="1676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Multiplication with Positive and Negative Real Numbers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8(</a:t>
            </a:r>
            <a:r>
              <a:rPr lang="en-US" sz="2800" dirty="0">
                <a:solidFill>
                  <a:srgbClr val="000000"/>
                </a:solidFill>
              </a:rPr>
              <a:t>─</a:t>
            </a:r>
            <a:r>
              <a:rPr lang="en-US" dirty="0">
                <a:solidFill>
                  <a:srgbClr val="000000"/>
                </a:solidFill>
              </a:rPr>
              <a:t>5) = </a:t>
            </a:r>
            <a:r>
              <a:rPr lang="en-US" sz="2800" dirty="0">
                <a:solidFill>
                  <a:srgbClr val="FF0000"/>
                </a:solidFill>
              </a:rPr>
              <a:t>─40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 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9(</a:t>
            </a:r>
            <a:r>
              <a:rPr lang="en-US" sz="2800" dirty="0">
                <a:solidFill>
                  <a:srgbClr val="000000"/>
                </a:solidFill>
              </a:rPr>
              <a:t>─</a:t>
            </a:r>
            <a:r>
              <a:rPr lang="en-US" dirty="0">
                <a:solidFill>
                  <a:srgbClr val="000000"/>
                </a:solidFill>
              </a:rPr>
              <a:t>4)(2) = </a:t>
            </a:r>
            <a:r>
              <a:rPr lang="en-US" sz="2800" dirty="0">
                <a:solidFill>
                  <a:srgbClr val="000000"/>
                </a:solidFill>
              </a:rPr>
              <a:t>─36(2) = </a:t>
            </a:r>
            <a:r>
              <a:rPr lang="en-US" sz="2800" dirty="0">
                <a:solidFill>
                  <a:srgbClr val="FF0000"/>
                </a:solidFill>
              </a:rPr>
              <a:t>─72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─</a:t>
            </a:r>
            <a:r>
              <a:rPr lang="en-US" dirty="0">
                <a:solidFill>
                  <a:srgbClr val="000000"/>
                </a:solidFill>
              </a:rPr>
              <a:t>3(</a:t>
            </a:r>
            <a:r>
              <a:rPr lang="en-US" sz="2800" dirty="0">
                <a:solidFill>
                  <a:srgbClr val="000000"/>
                </a:solidFill>
              </a:rPr>
              <a:t>─</a:t>
            </a:r>
            <a:r>
              <a:rPr lang="en-US" dirty="0">
                <a:solidFill>
                  <a:srgbClr val="000000"/>
                </a:solidFill>
              </a:rPr>
              <a:t>4) = </a:t>
            </a:r>
            <a:r>
              <a:rPr lang="en-US" dirty="0">
                <a:solidFill>
                  <a:srgbClr val="FF0000"/>
                </a:solidFill>
              </a:rPr>
              <a:t>12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─</a:t>
            </a:r>
            <a:r>
              <a:rPr lang="en-US" dirty="0">
                <a:solidFill>
                  <a:srgbClr val="000000"/>
                </a:solidFill>
              </a:rPr>
              <a:t>2.1)(</a:t>
            </a:r>
            <a:r>
              <a:rPr lang="en-US" sz="2800" dirty="0">
                <a:solidFill>
                  <a:srgbClr val="000000"/>
                </a:solidFill>
              </a:rPr>
              <a:t>─</a:t>
            </a:r>
            <a:r>
              <a:rPr lang="en-US" dirty="0">
                <a:solidFill>
                  <a:srgbClr val="000000"/>
                </a:solidFill>
              </a:rPr>
              <a:t>0.03) = </a:t>
            </a:r>
            <a:r>
              <a:rPr lang="en-US" dirty="0">
                <a:solidFill>
                  <a:srgbClr val="FF0000"/>
                </a:solidFill>
              </a:rPr>
              <a:t>0.063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6D09F0-2051-92F5-CA40-C9DBCCB8C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13826"/>
              </p:ext>
            </p:extLst>
          </p:nvPr>
        </p:nvGraphicFramePr>
        <p:xfrm>
          <a:off x="1066800" y="2254543"/>
          <a:ext cx="1701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939600" progId="Equation.DSMT4">
                  <p:embed/>
                </p:oleObj>
              </mc:Choice>
              <mc:Fallback>
                <p:oleObj name="Equation" r:id="rId2" imgW="1701720" imgH="939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6D09F0-2051-92F5-CA40-C9DBCCB8C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254543"/>
                        <a:ext cx="1701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85F832-0965-4DAC-75D7-A10F785A6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34772"/>
              </p:ext>
            </p:extLst>
          </p:nvPr>
        </p:nvGraphicFramePr>
        <p:xfrm>
          <a:off x="1095555" y="4419599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939600" progId="Equation.DSMT4">
                  <p:embed/>
                </p:oleObj>
              </mc:Choice>
              <mc:Fallback>
                <p:oleObj name="Equation" r:id="rId4" imgW="2234880" imgH="939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685F832-0965-4DAC-75D7-A10F785A6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555" y="4419599"/>
                        <a:ext cx="22352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07D9BC-AC53-6A77-6643-4FD588734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01212"/>
              </p:ext>
            </p:extLst>
          </p:nvPr>
        </p:nvGraphicFramePr>
        <p:xfrm>
          <a:off x="4876800" y="1574800"/>
          <a:ext cx="3721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20960" imgH="736560" progId="Equation.DSMT4">
                  <p:embed/>
                </p:oleObj>
              </mc:Choice>
              <mc:Fallback>
                <p:oleObj name="Equation" r:id="rId6" imgW="3720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6800" y="1574800"/>
                        <a:ext cx="3721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F0BD300-5CF3-0A74-680D-D38B60F3E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83297"/>
              </p:ext>
            </p:extLst>
          </p:nvPr>
        </p:nvGraphicFramePr>
        <p:xfrm>
          <a:off x="4870450" y="3746500"/>
          <a:ext cx="3721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20960" imgH="736560" progId="Equation.DSMT4">
                  <p:embed/>
                </p:oleObj>
              </mc:Choice>
              <mc:Fallback>
                <p:oleObj name="Equation" r:id="rId8" imgW="3720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0450" y="3746500"/>
                        <a:ext cx="3721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49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Area of a Rectangle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4198"/>
            <a:ext cx="8229600" cy="954107"/>
          </a:xfrm>
        </p:spPr>
        <p:txBody>
          <a:bodyPr>
            <a:spAutoFit/>
          </a:bodyPr>
          <a:lstStyle/>
          <a:p>
            <a:r>
              <a:rPr sz="2800" dirty="0"/>
              <a:t>The </a:t>
            </a:r>
            <a:r>
              <a:rPr sz="2800" b="1" dirty="0"/>
              <a:t>area</a:t>
            </a:r>
            <a:r>
              <a:rPr sz="2800" dirty="0"/>
              <a:t> of a rectangle (measured in square units) is found by multiplying its length by its width.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Application: Calculating the Area of a Rectangle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Calculate the area of a rectangular plot of land with the dimensions shown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64CC1-D9ED-9FBA-2E7B-738422A4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43" y="2248047"/>
            <a:ext cx="4085714" cy="23619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Application: Calculating the Area of a Rectangle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r>
              <a:rPr lang="en-US" sz="2800" dirty="0"/>
              <a:t>To find the area, we multiply 186 ft ∙ 92 ft.</a:t>
            </a:r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The area of the plot of land is </a:t>
            </a:r>
            <a:r>
              <a:rPr lang="en-US" sz="2800" dirty="0">
                <a:solidFill>
                  <a:srgbClr val="FF0000"/>
                </a:solidFill>
              </a:rPr>
              <a:t>17,112 sq ft</a:t>
            </a:r>
            <a:r>
              <a:rPr lang="en-US" sz="2800" dirty="0"/>
              <a:t>.</a:t>
            </a:r>
            <a:endParaRPr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64CC1-D9ED-9FBA-2E7B-738422A4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099" y="2819400"/>
            <a:ext cx="2899901" cy="16764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12E277A-A45D-59CC-A8E0-FC961110E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705551"/>
              </p:ext>
            </p:extLst>
          </p:nvPr>
        </p:nvGraphicFramePr>
        <p:xfrm>
          <a:off x="1524000" y="2286000"/>
          <a:ext cx="1981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2590560" progId="Equation.DSMT4">
                  <p:embed/>
                </p:oleObj>
              </mc:Choice>
              <mc:Fallback>
                <p:oleObj name="Equation" r:id="rId3" imgW="1981080" imgH="259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286000"/>
                        <a:ext cx="19812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2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Rules for Dividing Positive and Negative Real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400" dirty="0"/>
              <a:t>For positive real numbers </a:t>
            </a:r>
            <a:r>
              <a:rPr lang="en-US" sz="2400" i="1" dirty="0">
                <a:latin typeface="+mj-lt"/>
              </a:rPr>
              <a:t>a</a:t>
            </a:r>
            <a:r>
              <a:rPr sz="2400" dirty="0"/>
              <a:t> and </a:t>
            </a:r>
            <a:r>
              <a:rPr lang="en-US" sz="2400" i="1" dirty="0">
                <a:latin typeface="+mj-lt"/>
              </a:rPr>
              <a:t>b</a:t>
            </a:r>
            <a:r>
              <a:rPr sz="2400" dirty="0"/>
              <a:t>,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sz="2400" dirty="0"/>
              <a:t>​The quotient of two positive numbers is positive: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  <a:defRPr sz="2800"/>
            </a:pPr>
            <a:endParaRPr lang="en-US" sz="2400" dirty="0"/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sz="2400" dirty="0"/>
              <a:t>​The quotient of two negative numbers is positive:</a:t>
            </a:r>
            <a:endParaRPr lang="en-US" sz="2400" dirty="0"/>
          </a:p>
          <a:p>
            <a:pPr>
              <a:defRPr sz="2800"/>
            </a:pPr>
            <a:endParaRPr lang="en-US" sz="2400" dirty="0"/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sz="2400" dirty="0"/>
              <a:t>​The quotient of a positive number and a negative number is negative: </a:t>
            </a:r>
            <a:endParaRPr lang="en-US" sz="2400" dirty="0"/>
          </a:p>
          <a:p>
            <a:endParaRPr lang="en-US" sz="2400" dirty="0"/>
          </a:p>
          <a:p>
            <a:r>
              <a:rPr sz="2400" dirty="0"/>
              <a:t>In summary:</a:t>
            </a:r>
          </a:p>
          <a:p>
            <a:r>
              <a:rPr sz="2400" dirty="0"/>
              <a:t>The quotient of numbers with like signs is positive.</a:t>
            </a:r>
          </a:p>
          <a:p>
            <a:r>
              <a:rPr sz="2400" dirty="0"/>
              <a:t>The quotient of numbers with unlike signs is negative.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A510BB-728C-3F13-234E-2304B4537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395476"/>
              </p:ext>
            </p:extLst>
          </p:nvPr>
        </p:nvGraphicFramePr>
        <p:xfrm>
          <a:off x="7239000" y="1371600"/>
          <a:ext cx="94557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838080" progId="Equation.DSMT4">
                  <p:embed/>
                </p:oleObj>
              </mc:Choice>
              <mc:Fallback>
                <p:oleObj name="Equation" r:id="rId2" imgW="11556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39000" y="1371600"/>
                        <a:ext cx="94557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5B2C11-53D9-C55A-9C06-D1DA5FC8C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53434"/>
              </p:ext>
            </p:extLst>
          </p:nvPr>
        </p:nvGraphicFramePr>
        <p:xfrm>
          <a:off x="7239000" y="2286567"/>
          <a:ext cx="1112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838080" progId="Equation.DSMT4">
                  <p:embed/>
                </p:oleObj>
              </mc:Choice>
              <mc:Fallback>
                <p:oleObj name="Equation" r:id="rId4" imgW="1358640" imgH="838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8A510BB-728C-3F13-234E-2304B4537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000" y="2286567"/>
                        <a:ext cx="111283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D848992-AC18-F4F7-5558-D20347B22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38859"/>
              </p:ext>
            </p:extLst>
          </p:nvPr>
        </p:nvGraphicFramePr>
        <p:xfrm>
          <a:off x="3607954" y="3733800"/>
          <a:ext cx="192809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838080" progId="Equation.DSMT4">
                  <p:embed/>
                </p:oleObj>
              </mc:Choice>
              <mc:Fallback>
                <p:oleObj name="Equation" r:id="rId6" imgW="2120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7954" y="3733800"/>
                        <a:ext cx="192809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Division with Positive and Negative Real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Divide.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</a:pPr>
            <a:r>
              <a:rPr lang="en-US" dirty="0"/>
              <a:t>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</a:pPr>
            <a:r>
              <a:rPr lang="en-US" sz="2800" dirty="0"/>
              <a:t>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</a:pPr>
            <a:r>
              <a:rPr lang="en-US" dirty="0"/>
              <a:t>  </a:t>
            </a:r>
            <a:endParaRPr lang="en-US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EBEC31-5AB6-007B-EF58-B450282BB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45819"/>
              </p:ext>
            </p:extLst>
          </p:nvPr>
        </p:nvGraphicFramePr>
        <p:xfrm>
          <a:off x="990600" y="1752600"/>
          <a:ext cx="711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825480" progId="Equation.DSMT4">
                  <p:embed/>
                </p:oleObj>
              </mc:Choice>
              <mc:Fallback>
                <p:oleObj name="Equation" r:id="rId2" imgW="7110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1752600"/>
                        <a:ext cx="711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D9B1A3-14B7-71D6-AC53-6BD8242D7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298828"/>
              </p:ext>
            </p:extLst>
          </p:nvPr>
        </p:nvGraphicFramePr>
        <p:xfrm>
          <a:off x="990600" y="2710995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838080" progId="Equation.DSMT4">
                  <p:embed/>
                </p:oleObj>
              </mc:Choice>
              <mc:Fallback>
                <p:oleObj name="Equation" r:id="rId4" imgW="647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2710995"/>
                        <a:ext cx="647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45DBD2-866D-D198-80A0-13EB4B238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87748"/>
              </p:ext>
            </p:extLst>
          </p:nvPr>
        </p:nvGraphicFramePr>
        <p:xfrm>
          <a:off x="984250" y="3625395"/>
          <a:ext cx="66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838080" progId="Equation.DSMT4">
                  <p:embed/>
                </p:oleObj>
              </mc:Choice>
              <mc:Fallback>
                <p:oleObj name="Equation" r:id="rId6" imgW="6602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4250" y="3625395"/>
                        <a:ext cx="660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Division with Positive and Negative Real Numbers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</a:t>
            </a:r>
            <a:endParaRPr lang="en-US" sz="2800" b="1" dirty="0"/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</a:pPr>
            <a:r>
              <a:rPr lang="en-US" dirty="0"/>
              <a:t>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</a:pPr>
            <a:r>
              <a:rPr lang="en-US" sz="2800" dirty="0"/>
              <a:t>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</a:pPr>
            <a:r>
              <a:rPr lang="en-US" dirty="0"/>
              <a:t>  </a:t>
            </a:r>
            <a:endParaRPr lang="en-US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EBEC31-5AB6-007B-EF58-B450282BB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94675"/>
              </p:ext>
            </p:extLst>
          </p:nvPr>
        </p:nvGraphicFramePr>
        <p:xfrm>
          <a:off x="990600" y="1809295"/>
          <a:ext cx="1841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825480" progId="Equation.DSMT4">
                  <p:embed/>
                </p:oleObj>
              </mc:Choice>
              <mc:Fallback>
                <p:oleObj name="Equation" r:id="rId2" imgW="1841400" imgH="825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EBEC31-5AB6-007B-EF58-B450282BB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1809295"/>
                        <a:ext cx="1841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D9B1A3-14B7-71D6-AC53-6BD8242D7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348495"/>
              </p:ext>
            </p:extLst>
          </p:nvPr>
        </p:nvGraphicFramePr>
        <p:xfrm>
          <a:off x="984250" y="2710995"/>
          <a:ext cx="113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838080" progId="Equation.DSMT4">
                  <p:embed/>
                </p:oleObj>
              </mc:Choice>
              <mc:Fallback>
                <p:oleObj name="Equation" r:id="rId4" imgW="1130040" imgH="838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1D9B1A3-14B7-71D6-AC53-6BD8242D7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0" y="2710995"/>
                        <a:ext cx="1130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45DBD2-866D-D198-80A0-13EB4B238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97981"/>
              </p:ext>
            </p:extLst>
          </p:nvPr>
        </p:nvGraphicFramePr>
        <p:xfrm>
          <a:off x="984250" y="3657025"/>
          <a:ext cx="153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838080" progId="Equation.DSMT4">
                  <p:embed/>
                </p:oleObj>
              </mc:Choice>
              <mc:Fallback>
                <p:oleObj name="Equation" r:id="rId6" imgW="153648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45DBD2-866D-D198-80A0-13EB4B238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4250" y="3657025"/>
                        <a:ext cx="1536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086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Definition: </a:t>
            </a:r>
            <a:r>
              <a:rPr sz="3200" dirty="0"/>
              <a:t>Division by</a:t>
            </a:r>
            <a:r>
              <a:rPr sz="2800" dirty="0"/>
              <a:t> </a:t>
            </a:r>
            <a:r>
              <a:rPr lang="en-US" sz="3200" i="0" dirty="0">
                <a:latin typeface="+mj-lt"/>
              </a:rPr>
              <a:t>0</a:t>
            </a:r>
            <a:r>
              <a:rPr sz="2800" dirty="0"/>
              <a:t> </a:t>
            </a:r>
            <a:r>
              <a:rPr sz="3200" dirty="0"/>
              <a:t>is Undefined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 sz="2800"/>
            </a:pPr>
            <a:r>
              <a:rPr sz="2400" dirty="0"/>
              <a:t>​Suppose that </a:t>
            </a:r>
            <a:r>
              <a:rPr lang="en-US" sz="2400" i="1" dirty="0">
                <a:latin typeface="+mj-lt"/>
              </a:rPr>
              <a:t>a</a:t>
            </a:r>
            <a:r>
              <a:rPr lang="en-US" sz="2400" i="0" dirty="0">
                <a:latin typeface="+mj-lt"/>
              </a:rPr>
              <a:t> ≠ 0</a:t>
            </a:r>
            <a:r>
              <a:rPr sz="2400" dirty="0"/>
              <a:t> and</a:t>
            </a:r>
            <a:r>
              <a:rPr lang="en-US" sz="2400" dirty="0"/>
              <a:t>           </a:t>
            </a:r>
            <a:r>
              <a:rPr sz="2400" dirty="0"/>
              <a:t>. Then, since division is related to multiplication, we must have </a:t>
            </a:r>
            <a:r>
              <a:rPr lang="en-US" sz="2400" i="1" dirty="0">
                <a:latin typeface="+mj-lt"/>
              </a:rPr>
              <a:t>a</a:t>
            </a:r>
            <a:r>
              <a:rPr lang="en-US" sz="2400" i="0" dirty="0">
                <a:latin typeface="+mj-lt"/>
              </a:rPr>
              <a:t> = 0 ⋅ </a:t>
            </a:r>
            <a:r>
              <a:rPr lang="en-US" sz="2400" i="1" dirty="0">
                <a:latin typeface="+mj-lt"/>
              </a:rPr>
              <a:t>x</a:t>
            </a:r>
            <a:r>
              <a:rPr sz="2400" dirty="0"/>
              <a:t>. But this is not possible because </a:t>
            </a:r>
            <a:r>
              <a:rPr lang="en-US" sz="2400" i="0" dirty="0">
                <a:latin typeface="+mj-lt"/>
              </a:rPr>
              <a:t>0 ⋅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i="0" dirty="0">
                <a:latin typeface="+mj-lt"/>
              </a:rPr>
              <a:t> = 0</a:t>
            </a:r>
            <a:r>
              <a:rPr sz="2400" dirty="0"/>
              <a:t> for any value of </a:t>
            </a:r>
            <a:r>
              <a:rPr lang="en-US" sz="2400" i="1" dirty="0">
                <a:latin typeface="+mj-lt"/>
              </a:rPr>
              <a:t>x</a:t>
            </a:r>
            <a:r>
              <a:rPr sz="2400" dirty="0"/>
              <a:t> and we stated that </a:t>
            </a:r>
            <a:r>
              <a:rPr lang="en-US" sz="2400" i="1" dirty="0">
                <a:latin typeface="+mj-lt"/>
              </a:rPr>
              <a:t>a</a:t>
            </a:r>
            <a:r>
              <a:rPr lang="en-US" sz="2400" i="0" dirty="0">
                <a:latin typeface="+mj-lt"/>
              </a:rPr>
              <a:t> ≠ 0</a:t>
            </a:r>
            <a:r>
              <a:rPr sz="2400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  <a:defRPr sz="2800"/>
            </a:pPr>
            <a:r>
              <a:rPr sz="2400" dirty="0"/>
              <a:t>​Suppose that</a:t>
            </a:r>
            <a:r>
              <a:rPr lang="en-US" sz="2400" dirty="0"/>
              <a:t>           </a:t>
            </a:r>
            <a:r>
              <a:rPr sz="2400" dirty="0"/>
              <a:t>. Then </a:t>
            </a:r>
            <a:r>
              <a:rPr lang="en-US" sz="2400" i="0" dirty="0">
                <a:latin typeface="+mj-lt"/>
              </a:rPr>
              <a:t>0 = 0 ⋅ </a:t>
            </a:r>
            <a:r>
              <a:rPr lang="en-US" sz="2400" i="1" dirty="0">
                <a:latin typeface="+mj-lt"/>
              </a:rPr>
              <a:t>x</a:t>
            </a:r>
            <a:r>
              <a:rPr sz="2400" dirty="0"/>
              <a:t> which is true for all values of </a:t>
            </a:r>
            <a:r>
              <a:rPr lang="en-US" sz="2400" i="1" dirty="0">
                <a:latin typeface="+mj-lt"/>
              </a:rPr>
              <a:t>x</a:t>
            </a:r>
            <a:r>
              <a:rPr sz="2400" dirty="0"/>
              <a:t>. But, for the division to be defined, we must have a unique answer for </a:t>
            </a:r>
            <a:r>
              <a:rPr lang="en-US" sz="2400" i="1" dirty="0">
                <a:latin typeface="+mj-lt"/>
              </a:rPr>
              <a:t>x</a:t>
            </a:r>
            <a:r>
              <a:rPr sz="2400" dirty="0"/>
              <a:t>.</a:t>
            </a:r>
          </a:p>
          <a:p>
            <a:r>
              <a:rPr sz="2400" dirty="0"/>
              <a:t>Therefore, in any case, we conclude that division by </a:t>
            </a:r>
            <a:r>
              <a:rPr lang="en-US" sz="2400" i="0" dirty="0">
                <a:latin typeface="+mj-lt"/>
              </a:rPr>
              <a:t>0</a:t>
            </a:r>
            <a:r>
              <a:rPr sz="2400" dirty="0"/>
              <a:t> is undefined.</a:t>
            </a:r>
          </a:p>
          <a:p>
            <a:pPr>
              <a:lnSpc>
                <a:spcPct val="150000"/>
              </a:lnSpc>
              <a:defRPr sz="2800"/>
            </a:pPr>
            <a:r>
              <a:rPr sz="2400" dirty="0"/>
              <a:t>Thus, </a:t>
            </a:r>
            <a:r>
              <a:rPr lang="en-US" sz="2400" dirty="0"/>
              <a:t>      </a:t>
            </a:r>
            <a:r>
              <a:rPr sz="2400" dirty="0"/>
              <a:t>is </a:t>
            </a:r>
            <a:r>
              <a:rPr sz="2400" b="1" dirty="0"/>
              <a:t>undefined</a:t>
            </a:r>
            <a:r>
              <a:rPr sz="2400" dirty="0"/>
              <a:t>, but for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i="0" dirty="0">
                <a:latin typeface="+mj-lt"/>
              </a:rPr>
              <a:t> ≠ 0</a:t>
            </a:r>
            <a:r>
              <a:rPr sz="2400" dirty="0"/>
              <a:t>,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3DD551-78C2-BAFB-2F59-8493F1C8E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908018"/>
              </p:ext>
            </p:extLst>
          </p:nvPr>
        </p:nvGraphicFramePr>
        <p:xfrm>
          <a:off x="3733800" y="1052862"/>
          <a:ext cx="63384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838080" progId="Equation.DSMT4">
                  <p:embed/>
                </p:oleObj>
              </mc:Choice>
              <mc:Fallback>
                <p:oleObj name="Equation" r:id="rId2" imgW="7743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3800" y="1052862"/>
                        <a:ext cx="633846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B721E6-47CC-19E0-9026-DE4735374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90100"/>
              </p:ext>
            </p:extLst>
          </p:nvPr>
        </p:nvGraphicFramePr>
        <p:xfrm>
          <a:off x="2642754" y="2667000"/>
          <a:ext cx="63384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838080" progId="Equation.DSMT4">
                  <p:embed/>
                </p:oleObj>
              </mc:Choice>
              <mc:Fallback>
                <p:oleObj name="Equation" r:id="rId4" imgW="774360" imgH="838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3DD551-78C2-BAFB-2F59-8493F1C8E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2754" y="2667000"/>
                        <a:ext cx="633846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015682-A87E-7DF4-1C47-F92786B03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66998"/>
              </p:ext>
            </p:extLst>
          </p:nvPr>
        </p:nvGraphicFramePr>
        <p:xfrm>
          <a:off x="1295400" y="4648200"/>
          <a:ext cx="217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838080" progId="Equation.DSMT4">
                  <p:embed/>
                </p:oleObj>
              </mc:Choice>
              <mc:Fallback>
                <p:oleObj name="Equation" r:id="rId6" imgW="266400" imgH="838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3DD551-78C2-BAFB-2F59-8493F1C8E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4648200"/>
                        <a:ext cx="217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CA3CBD-E96F-198D-F041-766E0948B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97953"/>
              </p:ext>
            </p:extLst>
          </p:nvPr>
        </p:nvGraphicFramePr>
        <p:xfrm>
          <a:off x="4724400" y="4648200"/>
          <a:ext cx="695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838080" progId="Equation.DSMT4">
                  <p:embed/>
                </p:oleObj>
              </mc:Choice>
              <mc:Fallback>
                <p:oleObj name="Equation" r:id="rId8" imgW="850680" imgH="838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3DD551-78C2-BAFB-2F59-8493F1C8E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4400" y="4648200"/>
                        <a:ext cx="6953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10: Division with 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sz="2800" dirty="0"/>
              <a:t>Divide.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sz="3200" dirty="0"/>
              <a:t>​</a:t>
            </a:r>
            <a:r>
              <a:rPr lang="en-US" sz="3200" dirty="0"/>
              <a:t> </a:t>
            </a:r>
            <a:endParaRPr sz="3200" dirty="0"/>
          </a:p>
          <a:p>
            <a:pPr marL="514350" indent="-514350">
              <a:lnSpc>
                <a:spcPct val="150000"/>
              </a:lnSpc>
              <a:buFont typeface="+mj-lt"/>
              <a:buAutoNum type="alphaLcPeriod" startAt="2"/>
              <a:defRPr sz="2800"/>
            </a:pPr>
            <a:r>
              <a:rPr sz="3200" dirty="0"/>
              <a:t>​</a:t>
            </a:r>
            <a:r>
              <a:rPr lang="en-US" sz="3200" dirty="0"/>
              <a:t> </a:t>
            </a:r>
          </a:p>
          <a:p>
            <a:pPr>
              <a:lnSpc>
                <a:spcPct val="150000"/>
              </a:lnSpc>
              <a:defRPr sz="2800"/>
            </a:pPr>
            <a:r>
              <a:rPr lang="en-US" sz="3200" b="1" dirty="0"/>
              <a:t>Solution</a:t>
            </a:r>
            <a:r>
              <a:rPr lang="en-US" sz="3200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sz="3200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  <a:defRPr sz="2800"/>
            </a:pPr>
            <a:r>
              <a:rPr lang="en-US" sz="3200" dirty="0"/>
              <a:t> </a:t>
            </a:r>
            <a:endParaRPr sz="3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C4520C-8604-17A9-12C4-47AE00E94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905395"/>
              </p:ext>
            </p:extLst>
          </p:nvPr>
        </p:nvGraphicFramePr>
        <p:xfrm>
          <a:off x="941832" y="4144947"/>
          <a:ext cx="965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825480" progId="Equation.DSMT4">
                  <p:embed/>
                </p:oleObj>
              </mc:Choice>
              <mc:Fallback>
                <p:oleObj name="Equation" r:id="rId2" imgW="9651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1832" y="4144947"/>
                        <a:ext cx="965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A69DD1-8DB0-1B36-E021-3D686ED1D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01449"/>
              </p:ext>
            </p:extLst>
          </p:nvPr>
        </p:nvGraphicFramePr>
        <p:xfrm>
          <a:off x="937260" y="5014897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838080" progId="Equation.DSMT4">
                  <p:embed/>
                </p:oleObj>
              </mc:Choice>
              <mc:Fallback>
                <p:oleObj name="Equation" r:id="rId4" imgW="22604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260" y="5014897"/>
                        <a:ext cx="2260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007B3E3-2110-0A33-9A45-5E7B11FD4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67271"/>
              </p:ext>
            </p:extLst>
          </p:nvPr>
        </p:nvGraphicFramePr>
        <p:xfrm>
          <a:off x="937260" y="1671955"/>
          <a:ext cx="457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825480" progId="Equation.DSMT4">
                  <p:embed/>
                </p:oleObj>
              </mc:Choice>
              <mc:Fallback>
                <p:oleObj name="Equation" r:id="rId6" imgW="457200" imgH="825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C4520C-8604-17A9-12C4-47AE00E94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7260" y="1671955"/>
                        <a:ext cx="457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6CAE0B-1844-D9C1-A5C2-E991E33B2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997786"/>
              </p:ext>
            </p:extLst>
          </p:nvPr>
        </p:nvGraphicFramePr>
        <p:xfrm>
          <a:off x="990600" y="2519680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838080" progId="Equation.DSMT4">
                  <p:embed/>
                </p:oleObj>
              </mc:Choice>
              <mc:Fallback>
                <p:oleObj name="Equation" r:id="rId8" imgW="266400" imgH="838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AA69DD1-8DB0-1B36-E021-3D686ED1D8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2519680"/>
                        <a:ext cx="266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Note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4198"/>
            <a:ext cx="8229600" cy="2246769"/>
          </a:xfrm>
        </p:spPr>
        <p:txBody>
          <a:bodyPr>
            <a:spAutoFit/>
          </a:bodyPr>
          <a:lstStyle/>
          <a:p>
            <a:pPr>
              <a:defRPr sz="2800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The positive sign </a:t>
            </a:r>
            <a:r>
              <a:rPr lang="en-US" b="0" i="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(+)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may be omitted when writing positive numbers, but the negative sign </a:t>
            </a:r>
            <a:r>
              <a:rPr lang="en-US" b="0" i="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(─)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must always be written for negative numbers. Thus, if there is no sign in front of a real number, the real number is understood to be positive.</a:t>
            </a:r>
            <a:endParaRPr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2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Addition with Like 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Add.</a:t>
            </a:r>
          </a:p>
          <a:p>
            <a:pPr marL="514350" indent="-514350">
              <a:buFont typeface="+mj-lt"/>
              <a:buAutoNum type="alphaLcPeriod"/>
              <a:defRPr sz="1800"/>
            </a:pPr>
            <a:r>
              <a:rPr lang="en-US" sz="2400" dirty="0"/>
              <a:t>​ </a:t>
            </a:r>
            <a:r>
              <a:rPr lang="en-US" sz="2400" b="0" i="0" dirty="0">
                <a:latin typeface="+mj-lt"/>
              </a:rPr>
              <a:t>10 + 3</a:t>
            </a:r>
            <a:endParaRPr lang="en-US" sz="2400" dirty="0"/>
          </a:p>
          <a:p>
            <a:pPr marL="514350" indent="-514350">
              <a:buFont typeface="+mj-lt"/>
              <a:buAutoNum type="alphaLcPeriod" startAt="2"/>
              <a:defRPr sz="1800"/>
            </a:pPr>
            <a:r>
              <a:rPr lang="en-US" sz="2400" b="0" dirty="0"/>
              <a:t> </a:t>
            </a:r>
            <a:r>
              <a:rPr lang="en-US" sz="2400" b="0" i="0" dirty="0">
                <a:latin typeface="+mj-lt"/>
              </a:rPr>
              <a:t>(─10) + (─ 3)</a:t>
            </a:r>
            <a:endParaRPr lang="ar-AE" sz="2400" dirty="0"/>
          </a:p>
          <a:p>
            <a:pPr marL="514350" indent="-514350">
              <a:buFont typeface="+mj-lt"/>
              <a:buAutoNum type="alphaLcPeriod" startAt="3"/>
              <a:defRPr sz="1800"/>
            </a:pPr>
            <a:r>
              <a:rPr lang="ar-AE" sz="2400" dirty="0"/>
              <a:t>​</a:t>
            </a:r>
            <a:r>
              <a:rPr lang="en-US" sz="2400" b="0" i="0" dirty="0">
                <a:latin typeface="+mj-lt"/>
              </a:rPr>
              <a:t> (─ 1.4) + (─ 2.5)</a:t>
            </a:r>
            <a:endParaRPr lang="en-US" sz="2400" dirty="0"/>
          </a:p>
          <a:p>
            <a:pPr>
              <a:defRPr sz="1800"/>
            </a:pPr>
            <a:r>
              <a:rPr lang="en-US" sz="2400" b="1" dirty="0"/>
              <a:t>Solution </a:t>
            </a:r>
          </a:p>
          <a:p>
            <a:pPr marL="457200" indent="-457200">
              <a:buFont typeface="+mj-lt"/>
              <a:buAutoNum type="alphaLcPeriod"/>
              <a:defRPr sz="1800"/>
            </a:pPr>
            <a:r>
              <a:rPr lang="en-US" sz="2400" dirty="0"/>
              <a:t> </a:t>
            </a:r>
            <a:r>
              <a:rPr lang="en-US" sz="2400" b="1" dirty="0"/>
              <a:t>                                     </a:t>
            </a:r>
            <a:endParaRPr lang="en-US" sz="2400" dirty="0">
              <a:solidFill>
                <a:srgbClr val="2D7D9F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67E364-ABF8-99DD-72A9-EA621FCA2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14789"/>
              </p:ext>
            </p:extLst>
          </p:nvPr>
        </p:nvGraphicFramePr>
        <p:xfrm>
          <a:off x="1066800" y="3200400"/>
          <a:ext cx="248958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1358640" progId="Equation.DSMT4">
                  <p:embed/>
                </p:oleObj>
              </mc:Choice>
              <mc:Fallback>
                <p:oleObj name="Equation" r:id="rId2" imgW="23367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3200400"/>
                        <a:ext cx="2489586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57026F-76B6-186B-3536-0830691E2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22944"/>
              </p:ext>
            </p:extLst>
          </p:nvPr>
        </p:nvGraphicFramePr>
        <p:xfrm>
          <a:off x="3643912" y="3280156"/>
          <a:ext cx="5072063" cy="34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203040" progId="Equation.DSMT4">
                  <p:embed/>
                </p:oleObj>
              </mc:Choice>
              <mc:Fallback>
                <p:oleObj name="Equation" r:id="rId4" imgW="295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3912" y="3280156"/>
                        <a:ext cx="5072063" cy="348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53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Addition with Like Signs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  <a:defRPr sz="1800"/>
            </a:pPr>
            <a:r>
              <a:rPr lang="en-US" sz="2400" dirty="0"/>
              <a:t>  </a:t>
            </a:r>
          </a:p>
          <a:p>
            <a:pPr marL="457200" indent="-457200">
              <a:buFont typeface="+mj-lt"/>
              <a:buAutoNum type="alphaLcPeriod" startAt="2"/>
              <a:defRPr sz="1800"/>
            </a:pPr>
            <a:endParaRPr lang="en-US" sz="2400" dirty="0"/>
          </a:p>
          <a:p>
            <a:pPr marL="457200" indent="-457200">
              <a:buFont typeface="+mj-lt"/>
              <a:buAutoNum type="alphaLcPeriod" startAt="2"/>
              <a:defRPr sz="1800"/>
            </a:pPr>
            <a:endParaRPr lang="en-US" sz="2400" dirty="0"/>
          </a:p>
          <a:p>
            <a:pPr marL="457200" indent="-457200">
              <a:buFont typeface="+mj-lt"/>
              <a:buAutoNum type="alphaLcPeriod" startAt="2"/>
              <a:defRPr sz="1800"/>
            </a:pPr>
            <a:endParaRPr lang="en-US" sz="2400" dirty="0"/>
          </a:p>
          <a:p>
            <a:pPr marL="457200" indent="-457200">
              <a:buFont typeface="+mj-lt"/>
              <a:buAutoNum type="alphaLcPeriod" startAt="2"/>
              <a:defRPr sz="1800"/>
            </a:pPr>
            <a:endParaRPr lang="en-US" sz="2400" dirty="0"/>
          </a:p>
          <a:p>
            <a:pPr marL="457200" indent="-457200">
              <a:buFont typeface="+mj-lt"/>
              <a:buAutoNum type="alphaLcPeriod" startAt="2"/>
              <a:defRPr sz="1800"/>
            </a:pPr>
            <a:endParaRPr lang="en-US" sz="2400" dirty="0"/>
          </a:p>
          <a:p>
            <a:pPr marL="457200" indent="-457200">
              <a:buFont typeface="+mj-lt"/>
              <a:buAutoNum type="alphaLcPeriod" startAt="2"/>
              <a:defRPr sz="1800"/>
            </a:pPr>
            <a:r>
              <a:rPr lang="en-US" sz="2400" dirty="0"/>
              <a:t> </a:t>
            </a:r>
            <a:r>
              <a:rPr lang="en-US" sz="2400" b="1" dirty="0"/>
              <a:t>                                      </a:t>
            </a:r>
            <a:endParaRPr lang="en-US" sz="2400" dirty="0">
              <a:solidFill>
                <a:srgbClr val="2D7D9F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57026F-76B6-186B-3536-0830691E2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2593"/>
              </p:ext>
            </p:extLst>
          </p:nvPr>
        </p:nvGraphicFramePr>
        <p:xfrm>
          <a:off x="5334000" y="1131888"/>
          <a:ext cx="27638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355320" progId="Equation.DSMT4">
                  <p:embed/>
                </p:oleObj>
              </mc:Choice>
              <mc:Fallback>
                <p:oleObj name="Equation" r:id="rId2" imgW="1612800" imgH="3553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57026F-76B6-186B-3536-0830691E2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0" y="1131888"/>
                        <a:ext cx="27638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16C9FB-3F6A-9A50-CAF1-2041CF12F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500848"/>
              </p:ext>
            </p:extLst>
          </p:nvPr>
        </p:nvGraphicFramePr>
        <p:xfrm>
          <a:off x="5334000" y="3875088"/>
          <a:ext cx="2765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355320" progId="Equation.DSMT4">
                  <p:embed/>
                </p:oleObj>
              </mc:Choice>
              <mc:Fallback>
                <p:oleObj name="Equation" r:id="rId4" imgW="1612800" imgH="3553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57026F-76B6-186B-3536-0830691E2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3875088"/>
                        <a:ext cx="27654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51C1107-578E-4E99-8322-65AEDBBDA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527269"/>
              </p:ext>
            </p:extLst>
          </p:nvPr>
        </p:nvGraphicFramePr>
        <p:xfrm>
          <a:off x="990600" y="1066800"/>
          <a:ext cx="3517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17560" imgH="1358640" progId="Equation.DSMT4">
                  <p:embed/>
                </p:oleObj>
              </mc:Choice>
              <mc:Fallback>
                <p:oleObj name="Equation" r:id="rId6" imgW="35175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35179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8679C54-B480-D9A1-8A8F-F4F621A917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72524"/>
              </p:ext>
            </p:extLst>
          </p:nvPr>
        </p:nvGraphicFramePr>
        <p:xfrm>
          <a:off x="990600" y="3722687"/>
          <a:ext cx="41402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40000" imgH="1358640" progId="Equation.DSMT4">
                  <p:embed/>
                </p:oleObj>
              </mc:Choice>
              <mc:Fallback>
                <p:oleObj name="Equation" r:id="rId8" imgW="41400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3722687"/>
                        <a:ext cx="41402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06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Addition with Unlike 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Add.</a:t>
            </a:r>
          </a:p>
          <a:p>
            <a:pPr marL="514350" indent="-514350">
              <a:buFont typeface="+mj-lt"/>
              <a:buAutoNum type="alphaLcPeriod"/>
              <a:defRPr sz="1800"/>
            </a:pPr>
            <a:r>
              <a:rPr lang="en-US" sz="2800" i="0" dirty="0">
                <a:latin typeface="+mj-lt"/>
              </a:rPr>
              <a:t> </a:t>
            </a:r>
            <a:r>
              <a:rPr lang="en-US" sz="2800" b="0" i="0" dirty="0">
                <a:latin typeface="+mj-lt"/>
              </a:rPr>
              <a:t>(─ 10) + 3 </a:t>
            </a:r>
            <a:endParaRPr lang="en-US" sz="2800" b="0" dirty="0"/>
          </a:p>
          <a:p>
            <a:pPr marL="514350" indent="-514350">
              <a:buFont typeface="+mj-lt"/>
              <a:buAutoNum type="alphaLcPeriod"/>
              <a:defRPr sz="1800"/>
            </a:pPr>
            <a:r>
              <a:rPr lang="en-US" sz="2800" i="0" dirty="0">
                <a:latin typeface="+mj-lt"/>
              </a:rPr>
              <a:t> </a:t>
            </a:r>
            <a:r>
              <a:rPr lang="en-US" sz="2800" b="0" i="0" dirty="0">
                <a:latin typeface="+mj-lt"/>
              </a:rPr>
              <a:t>10 + (─3)</a:t>
            </a:r>
            <a:endParaRPr lang="en-US" sz="2800" b="0" dirty="0"/>
          </a:p>
          <a:p>
            <a:pPr marL="514350" indent="-514350">
              <a:lnSpc>
                <a:spcPct val="200000"/>
              </a:lnSpc>
              <a:buFont typeface="+mj-lt"/>
              <a:buAutoNum type="alphaLcPeriod"/>
              <a:defRPr sz="1800"/>
            </a:pPr>
            <a:r>
              <a:rPr lang="en-US" sz="2800" i="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defRPr sz="1800"/>
            </a:pPr>
            <a:r>
              <a:rPr lang="en-US" sz="2800" b="1" dirty="0">
                <a:latin typeface="+mj-lt"/>
              </a:rPr>
              <a:t>Solution</a:t>
            </a:r>
          </a:p>
          <a:p>
            <a:pPr marL="514350" indent="-514350">
              <a:buFont typeface="+mj-lt"/>
              <a:buAutoNum type="alphaLcPeriod"/>
              <a:defRPr sz="1800"/>
            </a:pPr>
            <a:r>
              <a:rPr lang="en-US" sz="2800" dirty="0"/>
              <a:t> </a:t>
            </a:r>
            <a:endParaRPr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2AB3BF-3A41-9934-19AB-28C0F3AC8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11784"/>
              </p:ext>
            </p:extLst>
          </p:nvPr>
        </p:nvGraphicFramePr>
        <p:xfrm>
          <a:off x="1066800" y="2782466"/>
          <a:ext cx="1166004" cy="730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723600" progId="Equation.DSMT4">
                  <p:embed/>
                </p:oleObj>
              </mc:Choice>
              <mc:Fallback>
                <p:oleObj name="Equation" r:id="rId2" imgW="1155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782466"/>
                        <a:ext cx="1166004" cy="730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AD7F25-DC9A-0EDA-CCE5-E676DE35A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201134"/>
              </p:ext>
            </p:extLst>
          </p:nvPr>
        </p:nvGraphicFramePr>
        <p:xfrm>
          <a:off x="914400" y="4275399"/>
          <a:ext cx="2921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0680" imgH="990360" progId="Equation.DSMT4">
                  <p:embed/>
                </p:oleObj>
              </mc:Choice>
              <mc:Fallback>
                <p:oleObj name="Equation" r:id="rId4" imgW="29206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275399"/>
                        <a:ext cx="2921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11A065-37C5-9D16-62DB-B03818A7A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779713"/>
              </p:ext>
            </p:extLst>
          </p:nvPr>
        </p:nvGraphicFramePr>
        <p:xfrm>
          <a:off x="4572000" y="4351338"/>
          <a:ext cx="3632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2040" imgH="711000" progId="Equation.DSMT4">
                  <p:embed/>
                </p:oleObj>
              </mc:Choice>
              <mc:Fallback>
                <p:oleObj name="Equation" r:id="rId6" imgW="36320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4351338"/>
                        <a:ext cx="3632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Addition with Unlike Signs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1800"/>
            </a:pPr>
            <a:r>
              <a:rPr lang="en-US" sz="2800" dirty="0"/>
              <a:t>  </a:t>
            </a:r>
          </a:p>
          <a:p>
            <a:pPr marL="514350" indent="-514350">
              <a:buFont typeface="+mj-lt"/>
              <a:buAutoNum type="alphaLcPeriod" startAt="2"/>
              <a:defRPr sz="1800"/>
            </a:pPr>
            <a:endParaRPr lang="en-US" dirty="0"/>
          </a:p>
          <a:p>
            <a:pPr marL="514350" indent="-514350">
              <a:buFont typeface="+mj-lt"/>
              <a:buAutoNum type="alphaLcPeriod" startAt="2"/>
              <a:defRPr sz="1800"/>
            </a:pPr>
            <a:endParaRPr lang="en-US" sz="2800" dirty="0"/>
          </a:p>
          <a:p>
            <a:pPr marL="514350" indent="-514350">
              <a:buFont typeface="+mj-lt"/>
              <a:buAutoNum type="alphaLcPeriod" startAt="2"/>
              <a:defRPr sz="1800"/>
            </a:pPr>
            <a:endParaRPr lang="en-US" dirty="0"/>
          </a:p>
          <a:p>
            <a:pPr marL="514350" indent="-514350">
              <a:buFont typeface="+mj-lt"/>
              <a:buAutoNum type="alphaLcPeriod" startAt="2"/>
              <a:defRPr sz="1800"/>
            </a:pPr>
            <a:endParaRPr lang="en-US" sz="2800" dirty="0"/>
          </a:p>
          <a:p>
            <a:pPr marL="514350" indent="-514350">
              <a:buFont typeface="+mj-lt"/>
              <a:buAutoNum type="alphaLcPeriod" startAt="2"/>
              <a:defRPr sz="1800"/>
            </a:pPr>
            <a:endParaRPr lang="en-US" dirty="0"/>
          </a:p>
          <a:p>
            <a:pPr marL="514350" indent="-514350">
              <a:buFont typeface="+mj-lt"/>
              <a:buAutoNum type="alphaLcPeriod" startAt="2"/>
              <a:defRPr sz="1800"/>
            </a:pPr>
            <a:r>
              <a:rPr lang="en-US" sz="2800" dirty="0"/>
              <a:t>  </a:t>
            </a:r>
            <a:endParaRPr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AD7F25-DC9A-0EDA-CCE5-E676DE35A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963442"/>
              </p:ext>
            </p:extLst>
          </p:nvPr>
        </p:nvGraphicFramePr>
        <p:xfrm>
          <a:off x="1085490" y="1081377"/>
          <a:ext cx="2971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990360" progId="Equation.DSMT4">
                  <p:embed/>
                </p:oleObj>
              </mc:Choice>
              <mc:Fallback>
                <p:oleObj name="Equation" r:id="rId2" imgW="2971800" imgH="990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AD7F25-DC9A-0EDA-CCE5-E676DE35A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5490" y="1081377"/>
                        <a:ext cx="2971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11A065-37C5-9D16-62DB-B03818A7A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83486"/>
              </p:ext>
            </p:extLst>
          </p:nvPr>
        </p:nvGraphicFramePr>
        <p:xfrm>
          <a:off x="5068977" y="1144877"/>
          <a:ext cx="363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32040" imgH="863280" progId="Equation.DSMT4">
                  <p:embed/>
                </p:oleObj>
              </mc:Choice>
              <mc:Fallback>
                <p:oleObj name="Equation" r:id="rId4" imgW="3632040" imgH="863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B11A065-37C5-9D16-62DB-B03818A7A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8977" y="1144877"/>
                        <a:ext cx="3632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E9FC64-6DF9-527F-9A59-711AE0EF05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00404"/>
              </p:ext>
            </p:extLst>
          </p:nvPr>
        </p:nvGraphicFramePr>
        <p:xfrm>
          <a:off x="990600" y="3390181"/>
          <a:ext cx="3657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57600" imgH="1752480" progId="Equation.DSMT4">
                  <p:embed/>
                </p:oleObj>
              </mc:Choice>
              <mc:Fallback>
                <p:oleObj name="Equation" r:id="rId6" imgW="365760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3390181"/>
                        <a:ext cx="36576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5DB78CD-0E68-50A1-5575-BD1A5BD49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32638"/>
              </p:ext>
            </p:extLst>
          </p:nvPr>
        </p:nvGraphicFramePr>
        <p:xfrm>
          <a:off x="5051425" y="3708400"/>
          <a:ext cx="3632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32040" imgH="1244520" progId="Equation.DSMT4">
                  <p:embed/>
                </p:oleObj>
              </mc:Choice>
              <mc:Fallback>
                <p:oleObj name="Equation" r:id="rId8" imgW="3632040" imgH="12445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B11A065-37C5-9D16-62DB-B03818A7A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1425" y="3708400"/>
                        <a:ext cx="36322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2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Application: Reading a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Susan is a salesperson for a shoe store. Last week her sales of pairs of shoes were as follows.</a:t>
            </a:r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A926DAFE-17D1-49DD-B819-33EDB1887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332583"/>
              </p:ext>
            </p:extLst>
          </p:nvPr>
        </p:nvGraphicFramePr>
        <p:xfrm>
          <a:off x="457200" y="2209800"/>
          <a:ext cx="8229600" cy="224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Daily Net 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7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1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6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3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0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3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2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4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+mj-lt"/>
                        </a:rPr>
                        <a:t>─2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6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1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5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8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3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5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19BDCE-2BDE-46F0-BAAB-C1E08035DAD3}"/>
              </a:ext>
            </a:extLst>
          </p:cNvPr>
          <p:cNvSpPr txBox="1"/>
          <p:nvPr/>
        </p:nvSpPr>
        <p:spPr>
          <a:xfrm>
            <a:off x="457200" y="4800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were Susan's net sales for last week?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Application: Reading a Table</a:t>
            </a:r>
            <a:r>
              <a:rPr lang="en-US" dirty="0"/>
              <a:t> (cont.) 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sz="2800" dirty="0"/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A926DAFE-17D1-49DD-B819-33EDB1887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484729"/>
              </p:ext>
            </p:extLst>
          </p:nvPr>
        </p:nvGraphicFramePr>
        <p:xfrm>
          <a:off x="455762" y="1156658"/>
          <a:ext cx="8229600" cy="224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Daily Net 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7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1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6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3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0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3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2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4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+mj-lt"/>
                        </a:rPr>
                        <a:t>─2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6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1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5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8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3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latin typeface="+mj-lt"/>
                        </a:rPr>
                        <a:t>5</a:t>
                      </a:r>
                      <a:endParaRPr sz="1800" dirty="0">
                        <a:latin typeface="Cambria Mat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19BDCE-2BDE-46F0-BAAB-C1E08035DAD3}"/>
              </a:ext>
            </a:extLst>
          </p:cNvPr>
          <p:cNvSpPr txBox="1"/>
          <p:nvPr/>
        </p:nvSpPr>
        <p:spPr>
          <a:xfrm>
            <a:off x="470138" y="3512820"/>
            <a:ext cx="8215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Solution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dirty="0"/>
              <a:t>Susan’s net sales for the week were </a:t>
            </a:r>
            <a:r>
              <a:rPr lang="en-US" sz="2800" dirty="0">
                <a:solidFill>
                  <a:srgbClr val="FF0000"/>
                </a:solidFill>
              </a:rPr>
              <a:t>17</a:t>
            </a:r>
            <a:r>
              <a:rPr lang="en-US" sz="2800" dirty="0"/>
              <a:t> pairs of shoes.</a:t>
            </a:r>
          </a:p>
          <a:p>
            <a:endParaRPr lang="en-US" sz="28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1B7FCB-4CC9-B3F0-EFEC-1E8BD1664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400648"/>
              </p:ext>
            </p:extLst>
          </p:nvPr>
        </p:nvGraphicFramePr>
        <p:xfrm>
          <a:off x="533400" y="4210154"/>
          <a:ext cx="2781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000" imgH="431640" progId="Equation.DSMT4">
                  <p:embed/>
                </p:oleObj>
              </mc:Choice>
              <mc:Fallback>
                <p:oleObj name="Equation" r:id="rId2" imgW="278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4210154"/>
                        <a:ext cx="2781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49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1243</Words>
  <Application>Microsoft Office PowerPoint</Application>
  <PresentationFormat>On-screen Show (4:3)</PresentationFormat>
  <Paragraphs>229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Cambria Math</vt:lpstr>
      <vt:lpstr>Calibri</vt:lpstr>
      <vt:lpstr>Office Theme</vt:lpstr>
      <vt:lpstr>Equation</vt:lpstr>
      <vt:lpstr>MathType 6.0 Equation</vt:lpstr>
      <vt:lpstr>Section 1.4</vt:lpstr>
      <vt:lpstr>Procedure: Rules for Addition with Real Numbers</vt:lpstr>
      <vt:lpstr>Note</vt:lpstr>
      <vt:lpstr>Example 1: Addition with Like Signs</vt:lpstr>
      <vt:lpstr>Example 1: Addition with Like Signs (cont.)</vt:lpstr>
      <vt:lpstr>Example 2: Addition with Unlike Signs</vt:lpstr>
      <vt:lpstr>Example 2: Addition with Unlike Signs (cont.)</vt:lpstr>
      <vt:lpstr>Example 3: Application: Reading a Table</vt:lpstr>
      <vt:lpstr>Example 3: Application: Reading a Table (cont.) </vt:lpstr>
      <vt:lpstr>Example 4: Application: Calculating the Perimeter of a Rectangle</vt:lpstr>
      <vt:lpstr>Example 4: Application: Calculating the Perimeter of a Rectangle (cont.)</vt:lpstr>
      <vt:lpstr>Procedure: Rule for Subtraction with Real Numbers</vt:lpstr>
      <vt:lpstr>Example 5: Subtraction with Real Numbers</vt:lpstr>
      <vt:lpstr>Example 5: Subtraction with Real Numbers (cont.) </vt:lpstr>
      <vt:lpstr>Example 5: Subtraction with Real Numbers (cont.) </vt:lpstr>
      <vt:lpstr>Example 6: Application: Calculating Change in Value</vt:lpstr>
      <vt:lpstr>Example 6: Application: Calculating Change in Value (cont.)</vt:lpstr>
      <vt:lpstr>Table 1: Symbols for Multiplication</vt:lpstr>
      <vt:lpstr>Procedure: Rules for Multiplying Positive and Negative Real Numbers</vt:lpstr>
      <vt:lpstr>Example 7: Multiplication with Positive and Negative Real Numbers</vt:lpstr>
      <vt:lpstr>Example 7: Multiplication with Positive and Negative Real Numbers (cont.)</vt:lpstr>
      <vt:lpstr>Definition: Area of a Rectangle</vt:lpstr>
      <vt:lpstr>Example 8: Application: Calculating the Area of a Rectangle</vt:lpstr>
      <vt:lpstr>Example 8: Application: Calculating the Area of a Rectangle (cont.)</vt:lpstr>
      <vt:lpstr>Procedure: Rules for Dividing Positive and Negative Real Numbers</vt:lpstr>
      <vt:lpstr>Example 9: Division with Positive and Negative Real Numbers</vt:lpstr>
      <vt:lpstr>Example 9: Division with Positive and Negative Real Numbers (cont.)</vt:lpstr>
      <vt:lpstr>Definition: Division by 0 is Undefined</vt:lpstr>
      <vt:lpstr>Example 10: Division with 0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Rebecca Johnson</cp:lastModifiedBy>
  <cp:revision>173</cp:revision>
  <dcterms:created xsi:type="dcterms:W3CDTF">2013-04-26T14:43:13Z</dcterms:created>
  <dcterms:modified xsi:type="dcterms:W3CDTF">2023-07-20T12:04:42Z</dcterms:modified>
</cp:coreProperties>
</file>