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6" r:id="rId2"/>
    <p:sldId id="260" r:id="rId3"/>
    <p:sldId id="261" r:id="rId4"/>
    <p:sldId id="263" r:id="rId5"/>
    <p:sldId id="262" r:id="rId6"/>
    <p:sldId id="271" r:id="rId7"/>
    <p:sldId id="264" r:id="rId8"/>
    <p:sldId id="266" r:id="rId9"/>
    <p:sldId id="272"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2" clrIdx="0"/>
  <p:cmAuthor id="2" name="Belloit, Nicholas G" initials="BNG [2]" lastIdx="2" clrIdx="1"/>
  <p:cmAuthor id="3" name="Belloit, Nicholas G" initials="BNG [3]" lastIdx="1" clrIdx="2"/>
  <p:cmAuthor id="4" name="Nagesh" initials="N"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00"/>
    <a:srgbClr val="0000FF"/>
    <a:srgbClr val="2D7D9F"/>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07" autoAdjust="0"/>
    <p:restoredTop sz="94660"/>
  </p:normalViewPr>
  <p:slideViewPr>
    <p:cSldViewPr>
      <p:cViewPr varScale="1">
        <p:scale>
          <a:sx n="111" d="100"/>
          <a:sy n="111" d="100"/>
        </p:scale>
        <p:origin x="1704"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7/25/2023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5021680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519C61E-4F1A-46FA-AAD3-0901C08C7F38}" type="datetimeFigureOut">
              <a:rPr lang="en-US" smtClean="0"/>
              <a:pPr/>
              <a:t>7/25/2023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7C6BDB5-F735-4C87-8A1F-1418DC1C8A8D}" type="slidenum">
              <a:rPr lang="en-US" smtClean="0"/>
              <a:pPr/>
              <a:t>‹#›</a:t>
            </a:fld>
            <a:endParaRPr lang="en-US"/>
          </a:p>
        </p:txBody>
      </p:sp>
    </p:spTree>
    <p:extLst>
      <p:ext uri="{BB962C8B-B14F-4D97-AF65-F5344CB8AC3E}">
        <p14:creationId xmlns:p14="http://schemas.microsoft.com/office/powerpoint/2010/main" val="9022655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6873"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6873"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emf"/><Relationship Id="rId3" Type="http://schemas.openxmlformats.org/officeDocument/2006/relationships/image" Target="../media/image2.wmf"/><Relationship Id="rId7" Type="http://schemas.openxmlformats.org/officeDocument/2006/relationships/image" Target="../media/image4.wmf"/><Relationship Id="rId12" Type="http://schemas.openxmlformats.org/officeDocument/2006/relationships/oleObject" Target="../embeddings/oleObject6.bin"/><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5" Type="http://schemas.openxmlformats.org/officeDocument/2006/relationships/image" Target="../media/image8.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5.wmf"/><Relationship Id="rId14" Type="http://schemas.openxmlformats.org/officeDocument/2006/relationships/oleObject" Target="../embeddings/oleObject7.bin"/></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11.bin"/><Relationship Id="rId13" Type="http://schemas.openxmlformats.org/officeDocument/2006/relationships/image" Target="../media/image14.emf"/><Relationship Id="rId3" Type="http://schemas.openxmlformats.org/officeDocument/2006/relationships/image" Target="../media/image9.wmf"/><Relationship Id="rId7" Type="http://schemas.openxmlformats.org/officeDocument/2006/relationships/image" Target="../media/image11.wmf"/><Relationship Id="rId12" Type="http://schemas.openxmlformats.org/officeDocument/2006/relationships/oleObject" Target="../embeddings/oleObject13.bin"/><Relationship Id="rId2"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10.bin"/><Relationship Id="rId11" Type="http://schemas.openxmlformats.org/officeDocument/2006/relationships/image" Target="../media/image13.wmf"/><Relationship Id="rId5" Type="http://schemas.openxmlformats.org/officeDocument/2006/relationships/image" Target="../media/image10.wmf"/><Relationship Id="rId10" Type="http://schemas.openxmlformats.org/officeDocument/2006/relationships/oleObject" Target="../embeddings/oleObject12.bin"/><Relationship Id="rId4" Type="http://schemas.openxmlformats.org/officeDocument/2006/relationships/oleObject" Target="../embeddings/oleObject9.bin"/><Relationship Id="rId9" Type="http://schemas.openxmlformats.org/officeDocument/2006/relationships/image" Target="../media/image12.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7.bin"/><Relationship Id="rId3" Type="http://schemas.openxmlformats.org/officeDocument/2006/relationships/image" Target="../media/image15.emf"/><Relationship Id="rId7" Type="http://schemas.openxmlformats.org/officeDocument/2006/relationships/image" Target="../media/image17.wmf"/><Relationship Id="rId2" Type="http://schemas.openxmlformats.org/officeDocument/2006/relationships/oleObject" Target="../embeddings/oleObject14.bin"/><Relationship Id="rId1" Type="http://schemas.openxmlformats.org/officeDocument/2006/relationships/slideLayout" Target="../slideLayouts/slideLayout2.xml"/><Relationship Id="rId6" Type="http://schemas.openxmlformats.org/officeDocument/2006/relationships/oleObject" Target="../embeddings/oleObject16.bin"/><Relationship Id="rId5" Type="http://schemas.openxmlformats.org/officeDocument/2006/relationships/image" Target="../media/image16.wmf"/><Relationship Id="rId4" Type="http://schemas.openxmlformats.org/officeDocument/2006/relationships/oleObject" Target="../embeddings/oleObject15.bin"/><Relationship Id="rId9" Type="http://schemas.openxmlformats.org/officeDocument/2006/relationships/image" Target="../media/image18.e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21.bin"/><Relationship Id="rId13" Type="http://schemas.openxmlformats.org/officeDocument/2006/relationships/image" Target="../media/image24.wmf"/><Relationship Id="rId18" Type="http://schemas.openxmlformats.org/officeDocument/2006/relationships/oleObject" Target="../embeddings/oleObject26.bin"/><Relationship Id="rId3" Type="http://schemas.openxmlformats.org/officeDocument/2006/relationships/image" Target="../media/image19.wmf"/><Relationship Id="rId7" Type="http://schemas.openxmlformats.org/officeDocument/2006/relationships/image" Target="../media/image21.wmf"/><Relationship Id="rId12" Type="http://schemas.openxmlformats.org/officeDocument/2006/relationships/oleObject" Target="../embeddings/oleObject23.bin"/><Relationship Id="rId17" Type="http://schemas.openxmlformats.org/officeDocument/2006/relationships/image" Target="../media/image26.emf"/><Relationship Id="rId2" Type="http://schemas.openxmlformats.org/officeDocument/2006/relationships/oleObject" Target="../embeddings/oleObject18.bin"/><Relationship Id="rId16" Type="http://schemas.openxmlformats.org/officeDocument/2006/relationships/oleObject" Target="../embeddings/oleObject25.bin"/><Relationship Id="rId1" Type="http://schemas.openxmlformats.org/officeDocument/2006/relationships/slideLayout" Target="../slideLayouts/slideLayout2.xml"/><Relationship Id="rId6" Type="http://schemas.openxmlformats.org/officeDocument/2006/relationships/oleObject" Target="../embeddings/oleObject20.bin"/><Relationship Id="rId11" Type="http://schemas.openxmlformats.org/officeDocument/2006/relationships/image" Target="../media/image23.wmf"/><Relationship Id="rId5" Type="http://schemas.openxmlformats.org/officeDocument/2006/relationships/image" Target="../media/image20.wmf"/><Relationship Id="rId15" Type="http://schemas.openxmlformats.org/officeDocument/2006/relationships/image" Target="../media/image25.wmf"/><Relationship Id="rId10" Type="http://schemas.openxmlformats.org/officeDocument/2006/relationships/oleObject" Target="../embeddings/oleObject22.bin"/><Relationship Id="rId19" Type="http://schemas.openxmlformats.org/officeDocument/2006/relationships/image" Target="../media/image27.emf"/><Relationship Id="rId4" Type="http://schemas.openxmlformats.org/officeDocument/2006/relationships/oleObject" Target="../embeddings/oleObject19.bin"/><Relationship Id="rId9" Type="http://schemas.openxmlformats.org/officeDocument/2006/relationships/image" Target="../media/image22.wmf"/><Relationship Id="rId14" Type="http://schemas.openxmlformats.org/officeDocument/2006/relationships/oleObject" Target="../embeddings/oleObject24.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oleObject" Target="../embeddings/oleObject27.bin"/><Relationship Id="rId1" Type="http://schemas.openxmlformats.org/officeDocument/2006/relationships/slideLayout" Target="../slideLayouts/slideLayout2.xml"/><Relationship Id="rId5" Type="http://schemas.openxmlformats.org/officeDocument/2006/relationships/image" Target="../media/image29.emf"/><Relationship Id="rId4" Type="http://schemas.openxmlformats.org/officeDocument/2006/relationships/oleObject" Target="../embeddings/oleObject28.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32.bin"/><Relationship Id="rId13" Type="http://schemas.openxmlformats.org/officeDocument/2006/relationships/image" Target="../media/image35.emf"/><Relationship Id="rId3" Type="http://schemas.openxmlformats.org/officeDocument/2006/relationships/image" Target="../media/image30.emf"/><Relationship Id="rId7" Type="http://schemas.openxmlformats.org/officeDocument/2006/relationships/image" Target="../media/image32.emf"/><Relationship Id="rId12" Type="http://schemas.openxmlformats.org/officeDocument/2006/relationships/oleObject" Target="../embeddings/oleObject34.bin"/><Relationship Id="rId2" Type="http://schemas.openxmlformats.org/officeDocument/2006/relationships/oleObject" Target="../embeddings/oleObject29.bin"/><Relationship Id="rId1" Type="http://schemas.openxmlformats.org/officeDocument/2006/relationships/slideLayout" Target="../slideLayouts/slideLayout2.xml"/><Relationship Id="rId6" Type="http://schemas.openxmlformats.org/officeDocument/2006/relationships/oleObject" Target="../embeddings/oleObject31.bin"/><Relationship Id="rId11" Type="http://schemas.openxmlformats.org/officeDocument/2006/relationships/image" Target="../media/image34.emf"/><Relationship Id="rId5" Type="http://schemas.openxmlformats.org/officeDocument/2006/relationships/image" Target="../media/image31.wmf"/><Relationship Id="rId10" Type="http://schemas.openxmlformats.org/officeDocument/2006/relationships/oleObject" Target="../embeddings/oleObject33.bin"/><Relationship Id="rId4" Type="http://schemas.openxmlformats.org/officeDocument/2006/relationships/oleObject" Target="../embeddings/oleObject30.bin"/><Relationship Id="rId9" Type="http://schemas.openxmlformats.org/officeDocument/2006/relationships/image" Target="../media/image3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1.6</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Properties of Real Numbers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pPr marL="533400" indent="-533400" eaLnBrk="0" hangingPunct="0"/>
            <a:r>
              <a:rPr lang="en-US" dirty="0">
                <a:solidFill>
                  <a:schemeClr val="accent1"/>
                </a:solidFill>
                <a:latin typeface="Calibri" pitchFamily="34" charset="0"/>
              </a:rPr>
              <a:t>Properties: Properties of Addition and Multiplication</a:t>
            </a:r>
            <a:endParaRPr lang="en-US" i="1" dirty="0">
              <a:solidFill>
                <a:schemeClr val="accent1"/>
              </a:solidFill>
              <a:latin typeface="Calibri" pitchFamily="34" charset="0"/>
            </a:endParaRPr>
          </a:p>
        </p:txBody>
      </p:sp>
      <p:sp>
        <p:nvSpPr>
          <p:cNvPr id="11" name="Content Placeholder 10"/>
          <p:cNvSpPr>
            <a:spLocks noGrp="1"/>
          </p:cNvSpPr>
          <p:nvPr>
            <p:ph idx="1"/>
          </p:nvPr>
        </p:nvSpPr>
        <p:spPr>
          <a:xfrm>
            <a:off x="457200" y="1280160"/>
            <a:ext cx="8229600" cy="3444240"/>
          </a:xfrm>
          <a:solidFill>
            <a:srgbClr val="FFFFCC"/>
          </a:solidFill>
          <a:ln w="28575">
            <a:solidFill>
              <a:srgbClr val="000000"/>
            </a:solidFill>
          </a:ln>
        </p:spPr>
        <p:txBody>
          <a:bodyPr>
            <a:normAutofit/>
          </a:bodyPr>
          <a:lstStyle/>
          <a:p>
            <a:pPr marL="533400" indent="-533400" algn="just" eaLnBrk="0" hangingPunct="0"/>
            <a:r>
              <a:rPr lang="en-US" dirty="0">
                <a:solidFill>
                  <a:srgbClr val="000000"/>
                </a:solidFill>
                <a:latin typeface="Calibri" pitchFamily="34" charset="0"/>
              </a:rPr>
              <a:t>In this table </a:t>
            </a:r>
            <a:r>
              <a:rPr lang="en-US" i="1" dirty="0">
                <a:solidFill>
                  <a:srgbClr val="000000"/>
                </a:solidFill>
                <a:latin typeface="Calibri" pitchFamily="34" charset="0"/>
              </a:rPr>
              <a:t>a</a:t>
            </a:r>
            <a:r>
              <a:rPr lang="en-US" dirty="0">
                <a:solidFill>
                  <a:srgbClr val="000000"/>
                </a:solidFill>
                <a:latin typeface="Calibri" pitchFamily="34" charset="0"/>
              </a:rPr>
              <a:t>, </a:t>
            </a:r>
            <a:r>
              <a:rPr lang="en-US" i="1" dirty="0">
                <a:solidFill>
                  <a:srgbClr val="000000"/>
                </a:solidFill>
                <a:latin typeface="Calibri" pitchFamily="34" charset="0"/>
              </a:rPr>
              <a:t>b</a:t>
            </a:r>
            <a:r>
              <a:rPr lang="en-US" dirty="0">
                <a:solidFill>
                  <a:srgbClr val="000000"/>
                </a:solidFill>
                <a:latin typeface="Calibri" pitchFamily="34" charset="0"/>
              </a:rPr>
              <a:t>, and </a:t>
            </a:r>
            <a:r>
              <a:rPr lang="en-US" i="1" dirty="0">
                <a:solidFill>
                  <a:srgbClr val="000000"/>
                </a:solidFill>
                <a:latin typeface="Calibri" pitchFamily="34" charset="0"/>
              </a:rPr>
              <a:t>c </a:t>
            </a:r>
            <a:r>
              <a:rPr lang="en-US" dirty="0">
                <a:solidFill>
                  <a:srgbClr val="000000"/>
                </a:solidFill>
                <a:latin typeface="Calibri" pitchFamily="34" charset="0"/>
              </a:rPr>
              <a:t>are real numbers. </a:t>
            </a:r>
          </a:p>
          <a:p>
            <a:pPr marL="533400" indent="-533400" algn="just" eaLnBrk="0" hangingPunct="0"/>
            <a:r>
              <a:rPr lang="en-US" sz="2500" b="1" u="sng" dirty="0">
                <a:solidFill>
                  <a:srgbClr val="000000"/>
                </a:solidFill>
                <a:latin typeface="Calibri" pitchFamily="34" charset="0"/>
              </a:rPr>
              <a:t>Name of Property</a:t>
            </a:r>
            <a:r>
              <a:rPr lang="en-US" sz="2500" b="1" dirty="0">
                <a:solidFill>
                  <a:srgbClr val="000000"/>
                </a:solidFill>
                <a:latin typeface="Calibri" pitchFamily="34" charset="0"/>
              </a:rPr>
              <a:t> 	   </a:t>
            </a:r>
            <a:r>
              <a:rPr lang="en-US" sz="2500" b="1" u="sng" dirty="0">
                <a:solidFill>
                  <a:srgbClr val="000000"/>
                </a:solidFill>
                <a:latin typeface="Calibri" pitchFamily="34" charset="0"/>
              </a:rPr>
              <a:t>For Addition</a:t>
            </a:r>
            <a:r>
              <a:rPr lang="en-US" sz="2500" b="1" dirty="0">
                <a:solidFill>
                  <a:srgbClr val="000000"/>
                </a:solidFill>
                <a:latin typeface="Calibri" pitchFamily="34" charset="0"/>
              </a:rPr>
              <a:t>	 </a:t>
            </a:r>
            <a:r>
              <a:rPr lang="en-US" sz="2500" b="1" u="sng" dirty="0">
                <a:solidFill>
                  <a:srgbClr val="000000"/>
                </a:solidFill>
                <a:latin typeface="Calibri" pitchFamily="34" charset="0"/>
              </a:rPr>
              <a:t>For Multiplication</a:t>
            </a:r>
            <a:r>
              <a:rPr lang="en-US" sz="2500" i="1" dirty="0">
                <a:solidFill>
                  <a:srgbClr val="000000"/>
                </a:solidFill>
                <a:latin typeface="Calibri" pitchFamily="34" charset="0"/>
              </a:rPr>
              <a:t> </a:t>
            </a:r>
          </a:p>
          <a:p>
            <a:pPr marL="14288" indent="-14288" eaLnBrk="0" hangingPunct="0">
              <a:lnSpc>
                <a:spcPct val="90000"/>
              </a:lnSpc>
              <a:tabLst>
                <a:tab pos="463550" algn="l"/>
              </a:tabLst>
            </a:pPr>
            <a:endParaRPr lang="en-US" b="1" dirty="0">
              <a:solidFill>
                <a:srgbClr val="000000"/>
              </a:solidFill>
              <a:latin typeface="Calibri" pitchFamily="34" charset="0"/>
            </a:endParaRPr>
          </a:p>
        </p:txBody>
      </p:sp>
      <p:graphicFrame>
        <p:nvGraphicFramePr>
          <p:cNvPr id="6147" name="Object 4"/>
          <p:cNvGraphicFramePr>
            <a:graphicFrameLocks noChangeAspect="1"/>
          </p:cNvGraphicFramePr>
          <p:nvPr/>
        </p:nvGraphicFramePr>
        <p:xfrm>
          <a:off x="3276600" y="1790700"/>
          <a:ext cx="914400" cy="190500"/>
        </p:xfrm>
        <a:graphic>
          <a:graphicData uri="http://schemas.openxmlformats.org/presentationml/2006/ole">
            <mc:AlternateContent xmlns:mc="http://schemas.openxmlformats.org/markup-compatibility/2006">
              <mc:Choice xmlns:v="urn:schemas-microsoft-com:vml" Requires="v">
                <p:oleObj name="Equation" r:id="rId2" imgW="451744" imgH="652519" progId="Equation.DSMT4">
                  <p:embed/>
                </p:oleObj>
              </mc:Choice>
              <mc:Fallback>
                <p:oleObj name="Equation" r:id="rId2" imgW="451744" imgH="652519" progId="Equation.DSMT4">
                  <p:embed/>
                  <p:pic>
                    <p:nvPicPr>
                      <p:cNvPr id="0" name="Picture 79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790700"/>
                        <a:ext cx="914400" cy="190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1" name="Object 8"/>
          <p:cNvGraphicFramePr>
            <a:graphicFrameLocks noChangeAspect="1"/>
          </p:cNvGraphicFramePr>
          <p:nvPr>
            <p:extLst>
              <p:ext uri="{D42A27DB-BD31-4B8C-83A1-F6EECF244321}">
                <p14:modId xmlns:p14="http://schemas.microsoft.com/office/powerpoint/2010/main" val="1440934137"/>
              </p:ext>
            </p:extLst>
          </p:nvPr>
        </p:nvGraphicFramePr>
        <p:xfrm>
          <a:off x="6658311" y="2434814"/>
          <a:ext cx="1409700" cy="850900"/>
        </p:xfrm>
        <a:graphic>
          <a:graphicData uri="http://schemas.openxmlformats.org/presentationml/2006/ole">
            <mc:AlternateContent xmlns:mc="http://schemas.openxmlformats.org/markup-compatibility/2006">
              <mc:Choice xmlns:v="urn:schemas-microsoft-com:vml" Requires="v">
                <p:oleObj name="Equation" r:id="rId4" imgW="1409356" imgH="850464" progId="Equation.DSMT4">
                  <p:embed/>
                </p:oleObj>
              </mc:Choice>
              <mc:Fallback>
                <p:oleObj name="Equation" r:id="rId4" imgW="1409356" imgH="850464" progId="Equation.DSMT4">
                  <p:embed/>
                  <p:pic>
                    <p:nvPicPr>
                      <p:cNvPr id="0" name="Picture 79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58311" y="2434814"/>
                        <a:ext cx="1409700" cy="850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2" name="Object 9"/>
          <p:cNvGraphicFramePr>
            <a:graphicFrameLocks noChangeAspect="1"/>
          </p:cNvGraphicFramePr>
          <p:nvPr>
            <p:extLst>
              <p:ext uri="{D42A27DB-BD31-4B8C-83A1-F6EECF244321}">
                <p14:modId xmlns:p14="http://schemas.microsoft.com/office/powerpoint/2010/main" val="4021327692"/>
              </p:ext>
            </p:extLst>
          </p:nvPr>
        </p:nvGraphicFramePr>
        <p:xfrm>
          <a:off x="2905461" y="3501614"/>
          <a:ext cx="3009900" cy="1054100"/>
        </p:xfrm>
        <a:graphic>
          <a:graphicData uri="http://schemas.openxmlformats.org/presentationml/2006/ole">
            <mc:AlternateContent xmlns:mc="http://schemas.openxmlformats.org/markup-compatibility/2006">
              <mc:Choice xmlns:v="urn:schemas-microsoft-com:vml" Requires="v">
                <p:oleObj name="Equation" r:id="rId6" imgW="3009418" imgH="1053847" progId="Equation.DSMT4">
                  <p:embed/>
                </p:oleObj>
              </mc:Choice>
              <mc:Fallback>
                <p:oleObj name="Equation" r:id="rId6" imgW="3009418" imgH="1053847" progId="Equation.DSMT4">
                  <p:embed/>
                  <p:pic>
                    <p:nvPicPr>
                      <p:cNvPr id="0" name="Picture 79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05461" y="3501614"/>
                        <a:ext cx="3009900" cy="1054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3" name="Object 10"/>
          <p:cNvGraphicFramePr>
            <a:graphicFrameLocks noChangeAspect="1"/>
          </p:cNvGraphicFramePr>
          <p:nvPr>
            <p:extLst>
              <p:ext uri="{D42A27DB-BD31-4B8C-83A1-F6EECF244321}">
                <p14:modId xmlns:p14="http://schemas.microsoft.com/office/powerpoint/2010/main" val="177161349"/>
              </p:ext>
            </p:extLst>
          </p:nvPr>
        </p:nvGraphicFramePr>
        <p:xfrm>
          <a:off x="6099511" y="3490502"/>
          <a:ext cx="2413000" cy="1054100"/>
        </p:xfrm>
        <a:graphic>
          <a:graphicData uri="http://schemas.openxmlformats.org/presentationml/2006/ole">
            <mc:AlternateContent xmlns:mc="http://schemas.openxmlformats.org/markup-compatibility/2006">
              <mc:Choice xmlns:v="urn:schemas-microsoft-com:vml" Requires="v">
                <p:oleObj name="Equation" r:id="rId8" imgW="2412495" imgH="1053847" progId="Equation.DSMT4">
                  <p:embed/>
                </p:oleObj>
              </mc:Choice>
              <mc:Fallback>
                <p:oleObj name="Equation" r:id="rId8" imgW="2412495" imgH="1053847" progId="Equation.DSMT4">
                  <p:embed/>
                  <p:pic>
                    <p:nvPicPr>
                      <p:cNvPr id="0" name="Picture 79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099511" y="3490502"/>
                        <a:ext cx="2413000" cy="1054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6"/>
          <p:cNvGraphicFramePr>
            <a:graphicFrameLocks noChangeAspect="1"/>
          </p:cNvGraphicFramePr>
          <p:nvPr>
            <p:extLst>
              <p:ext uri="{D42A27DB-BD31-4B8C-83A1-F6EECF244321}">
                <p14:modId xmlns:p14="http://schemas.microsoft.com/office/powerpoint/2010/main" val="1019790632"/>
              </p:ext>
            </p:extLst>
          </p:nvPr>
        </p:nvGraphicFramePr>
        <p:xfrm>
          <a:off x="3578561" y="2434814"/>
          <a:ext cx="1663700" cy="850900"/>
        </p:xfrm>
        <a:graphic>
          <a:graphicData uri="http://schemas.openxmlformats.org/presentationml/2006/ole">
            <mc:AlternateContent xmlns:mc="http://schemas.openxmlformats.org/markup-compatibility/2006">
              <mc:Choice xmlns:v="urn:schemas-microsoft-com:vml" Requires="v">
                <p:oleObj name="Equation" r:id="rId10" imgW="1663447" imgH="850464" progId="Equation.DSMT4">
                  <p:embed/>
                </p:oleObj>
              </mc:Choice>
              <mc:Fallback>
                <p:oleObj name="Equation" r:id="rId10" imgW="1663447" imgH="850464" progId="Equation.DSMT4">
                  <p:embed/>
                  <p:pic>
                    <p:nvPicPr>
                      <p:cNvPr id="0" name="Picture 80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578561" y="2434814"/>
                        <a:ext cx="1663700" cy="850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7"/>
          <p:cNvGraphicFramePr>
            <a:graphicFrameLocks noChangeAspect="1"/>
          </p:cNvGraphicFramePr>
          <p:nvPr>
            <p:extLst>
              <p:ext uri="{D42A27DB-BD31-4B8C-83A1-F6EECF244321}">
                <p14:modId xmlns:p14="http://schemas.microsoft.com/office/powerpoint/2010/main" val="3351288046"/>
              </p:ext>
            </p:extLst>
          </p:nvPr>
        </p:nvGraphicFramePr>
        <p:xfrm>
          <a:off x="746461" y="2434814"/>
          <a:ext cx="2070100" cy="901700"/>
        </p:xfrm>
        <a:graphic>
          <a:graphicData uri="http://schemas.openxmlformats.org/presentationml/2006/ole">
            <mc:AlternateContent xmlns:mc="http://schemas.openxmlformats.org/markup-compatibility/2006">
              <mc:Choice xmlns:v="urn:schemas-microsoft-com:vml" Requires="v">
                <p:oleObj name="Equation" r:id="rId12" imgW="2057040" imgH="886680" progId="Equation.DSMT4">
                  <p:embed/>
                </p:oleObj>
              </mc:Choice>
              <mc:Fallback>
                <p:oleObj name="Equation" r:id="rId12" imgW="2057040" imgH="886680" progId="Equation.DSMT4">
                  <p:embed/>
                  <p:pic>
                    <p:nvPicPr>
                      <p:cNvPr id="0" name="Picture 80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46461" y="2434814"/>
                        <a:ext cx="20701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11"/>
          <p:cNvGraphicFramePr>
            <a:graphicFrameLocks noChangeAspect="1"/>
          </p:cNvGraphicFramePr>
          <p:nvPr>
            <p:extLst>
              <p:ext uri="{D42A27DB-BD31-4B8C-83A1-F6EECF244321}">
                <p14:modId xmlns:p14="http://schemas.microsoft.com/office/powerpoint/2010/main" val="907194494"/>
              </p:ext>
            </p:extLst>
          </p:nvPr>
        </p:nvGraphicFramePr>
        <p:xfrm>
          <a:off x="619461" y="3539714"/>
          <a:ext cx="1943100" cy="901700"/>
        </p:xfrm>
        <a:graphic>
          <a:graphicData uri="http://schemas.openxmlformats.org/presentationml/2006/ole">
            <mc:AlternateContent xmlns:mc="http://schemas.openxmlformats.org/markup-compatibility/2006">
              <mc:Choice xmlns:v="urn:schemas-microsoft-com:vml" Requires="v">
                <p:oleObj name="Equation" r:id="rId14" imgW="1942893" imgH="901723" progId="Equation.DSMT4">
                  <p:embed/>
                </p:oleObj>
              </mc:Choice>
              <mc:Fallback>
                <p:oleObj name="Equation" r:id="rId14" imgW="1942893" imgH="901723" progId="Equation.DSMT4">
                  <p:embed/>
                  <p:pic>
                    <p:nvPicPr>
                      <p:cNvPr id="0" name="Picture 80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19461" y="3539714"/>
                        <a:ext cx="19431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3" name="Straight Connector 2">
            <a:extLst>
              <a:ext uri="{FF2B5EF4-FFF2-40B4-BE49-F238E27FC236}">
                <a16:creationId xmlns:a16="http://schemas.microsoft.com/office/drawing/2014/main" id="{7E786171-936B-0565-D310-25AE5E8FABE5}"/>
              </a:ext>
            </a:extLst>
          </p:cNvPr>
          <p:cNvCxnSpPr>
            <a:cxnSpLocks/>
          </p:cNvCxnSpPr>
          <p:nvPr/>
        </p:nvCxnSpPr>
        <p:spPr>
          <a:xfrm>
            <a:off x="746461" y="3344582"/>
            <a:ext cx="7635539" cy="0"/>
          </a:xfrm>
          <a:prstGeom prst="line">
            <a:avLst/>
          </a:prstGeom>
          <a:ln>
            <a:solidFill>
              <a:srgbClr val="000000"/>
            </a:solidFill>
          </a:ln>
        </p:spPr>
        <p:style>
          <a:lnRef idx="1">
            <a:schemeClr val="accent2"/>
          </a:lnRef>
          <a:fillRef idx="0">
            <a:schemeClr val="accent2"/>
          </a:fillRef>
          <a:effectRef idx="0">
            <a:schemeClr val="accent2"/>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dirty="0">
                <a:solidFill>
                  <a:schemeClr val="accent1"/>
                </a:solidFill>
                <a:latin typeface="Calibri" pitchFamily="34" charset="0"/>
              </a:rPr>
              <a:t>Properties: Properties of Addition and Multiplication (cont.)</a:t>
            </a:r>
            <a:endParaRPr lang="en-US" sz="3200" dirty="0">
              <a:solidFill>
                <a:schemeClr val="accent1"/>
              </a:solidFill>
            </a:endParaRPr>
          </a:p>
        </p:txBody>
      </p:sp>
      <p:sp>
        <p:nvSpPr>
          <p:cNvPr id="10" name="Content Placeholder 9"/>
          <p:cNvSpPr>
            <a:spLocks noGrp="1"/>
          </p:cNvSpPr>
          <p:nvPr>
            <p:ph idx="1"/>
          </p:nvPr>
        </p:nvSpPr>
        <p:spPr>
          <a:xfrm>
            <a:off x="457200" y="1280160"/>
            <a:ext cx="8229600" cy="3749040"/>
          </a:xfrm>
          <a:solidFill>
            <a:srgbClr val="FFFFCC"/>
          </a:solidFill>
          <a:ln w="28575">
            <a:solidFill>
              <a:srgbClr val="000000"/>
            </a:solidFill>
          </a:ln>
        </p:spPr>
        <p:txBody>
          <a:bodyPr>
            <a:normAutofit/>
          </a:bodyPr>
          <a:lstStyle/>
          <a:p>
            <a:pPr marL="533400" indent="-533400" eaLnBrk="0" hangingPunct="0"/>
            <a:r>
              <a:rPr lang="en-US" sz="2500" b="1" u="sng" dirty="0">
                <a:solidFill>
                  <a:srgbClr val="000000"/>
                </a:solidFill>
                <a:latin typeface="Calibri" pitchFamily="34" charset="0"/>
              </a:rPr>
              <a:t>Name of Property</a:t>
            </a:r>
            <a:r>
              <a:rPr lang="en-US" sz="2500" b="1" dirty="0">
                <a:solidFill>
                  <a:srgbClr val="000000"/>
                </a:solidFill>
                <a:latin typeface="Calibri" pitchFamily="34" charset="0"/>
              </a:rPr>
              <a:t>	 </a:t>
            </a:r>
            <a:r>
              <a:rPr lang="en-US" sz="2500" b="1" u="sng" dirty="0">
                <a:solidFill>
                  <a:srgbClr val="000000"/>
                </a:solidFill>
                <a:latin typeface="Calibri" pitchFamily="34" charset="0"/>
              </a:rPr>
              <a:t>For Addition</a:t>
            </a:r>
            <a:r>
              <a:rPr lang="en-US" sz="2500" b="1" dirty="0">
                <a:solidFill>
                  <a:srgbClr val="000000"/>
                </a:solidFill>
                <a:latin typeface="Calibri" pitchFamily="34" charset="0"/>
              </a:rPr>
              <a:t>	             </a:t>
            </a:r>
            <a:r>
              <a:rPr lang="en-US" sz="2500" b="1" u="sng" dirty="0">
                <a:solidFill>
                  <a:srgbClr val="000000"/>
                </a:solidFill>
                <a:latin typeface="Calibri" pitchFamily="34" charset="0"/>
              </a:rPr>
              <a:t>For Multiplication</a:t>
            </a:r>
            <a:endParaRPr lang="en-US" sz="2500" i="1" dirty="0">
              <a:solidFill>
                <a:srgbClr val="000000"/>
              </a:solidFill>
              <a:latin typeface="Calibri" pitchFamily="34" charset="0"/>
            </a:endParaRPr>
          </a:p>
          <a:p>
            <a:pPr marL="14288" indent="-14288" eaLnBrk="0" hangingPunct="0">
              <a:lnSpc>
                <a:spcPct val="90000"/>
              </a:lnSpc>
              <a:tabLst>
                <a:tab pos="463550" algn="l"/>
              </a:tabLst>
            </a:pPr>
            <a:endParaRPr lang="en-US" b="1" dirty="0">
              <a:solidFill>
                <a:srgbClr val="000000"/>
              </a:solidFill>
              <a:latin typeface="Calibri" pitchFamily="34" charset="0"/>
            </a:endParaRPr>
          </a:p>
        </p:txBody>
      </p:sp>
      <p:graphicFrame>
        <p:nvGraphicFramePr>
          <p:cNvPr id="7172" name="Object 5"/>
          <p:cNvGraphicFramePr>
            <a:graphicFrameLocks noChangeAspect="1"/>
          </p:cNvGraphicFramePr>
          <p:nvPr>
            <p:extLst>
              <p:ext uri="{D42A27DB-BD31-4B8C-83A1-F6EECF244321}">
                <p14:modId xmlns:p14="http://schemas.microsoft.com/office/powerpoint/2010/main" val="1653189579"/>
              </p:ext>
            </p:extLst>
          </p:nvPr>
        </p:nvGraphicFramePr>
        <p:xfrm>
          <a:off x="2897543" y="1936722"/>
          <a:ext cx="2654300" cy="825500"/>
        </p:xfrm>
        <a:graphic>
          <a:graphicData uri="http://schemas.openxmlformats.org/presentationml/2006/ole">
            <mc:AlternateContent xmlns:mc="http://schemas.openxmlformats.org/markup-compatibility/2006">
              <mc:Choice xmlns:v="urn:schemas-microsoft-com:vml" Requires="v">
                <p:oleObj name="Equation" r:id="rId2" imgW="2653910" imgH="825110" progId="Equation.DSMT4">
                  <p:embed/>
                </p:oleObj>
              </mc:Choice>
              <mc:Fallback>
                <p:oleObj name="Equation" r:id="rId2" imgW="2653910" imgH="825110" progId="Equation.DSMT4">
                  <p:embed/>
                  <p:pic>
                    <p:nvPicPr>
                      <p:cNvPr id="0" name="Picture 68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7543" y="1936722"/>
                        <a:ext cx="26543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3" name="Object 6"/>
          <p:cNvGraphicFramePr>
            <a:graphicFrameLocks noChangeAspect="1"/>
          </p:cNvGraphicFramePr>
          <p:nvPr>
            <p:extLst>
              <p:ext uri="{D42A27DB-BD31-4B8C-83A1-F6EECF244321}">
                <p14:modId xmlns:p14="http://schemas.microsoft.com/office/powerpoint/2010/main" val="2102693443"/>
              </p:ext>
            </p:extLst>
          </p:nvPr>
        </p:nvGraphicFramePr>
        <p:xfrm>
          <a:off x="6002693" y="1902310"/>
          <a:ext cx="2603500" cy="952500"/>
        </p:xfrm>
        <a:graphic>
          <a:graphicData uri="http://schemas.openxmlformats.org/presentationml/2006/ole">
            <mc:AlternateContent xmlns:mc="http://schemas.openxmlformats.org/markup-compatibility/2006">
              <mc:Choice xmlns:v="urn:schemas-microsoft-com:vml" Requires="v">
                <p:oleObj name="Equation" r:id="rId4" imgW="2603201" imgH="952431" progId="Equation.DSMT4">
                  <p:embed/>
                </p:oleObj>
              </mc:Choice>
              <mc:Fallback>
                <p:oleObj name="Equation" r:id="rId4" imgW="2603201" imgH="952431" progId="Equation.DSMT4">
                  <p:embed/>
                  <p:pic>
                    <p:nvPicPr>
                      <p:cNvPr id="0" name="Picture 68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02693" y="1902310"/>
                        <a:ext cx="2603500" cy="952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4" name="Object 7"/>
          <p:cNvGraphicFramePr>
            <a:graphicFrameLocks noChangeAspect="1"/>
          </p:cNvGraphicFramePr>
          <p:nvPr>
            <p:extLst>
              <p:ext uri="{D42A27DB-BD31-4B8C-83A1-F6EECF244321}">
                <p14:modId xmlns:p14="http://schemas.microsoft.com/office/powerpoint/2010/main" val="701091846"/>
              </p:ext>
            </p:extLst>
          </p:nvPr>
        </p:nvGraphicFramePr>
        <p:xfrm>
          <a:off x="608081" y="2054710"/>
          <a:ext cx="1143000" cy="368300"/>
        </p:xfrm>
        <a:graphic>
          <a:graphicData uri="http://schemas.openxmlformats.org/presentationml/2006/ole">
            <mc:AlternateContent xmlns:mc="http://schemas.openxmlformats.org/markup-compatibility/2006">
              <mc:Choice xmlns:v="urn:schemas-microsoft-com:vml" Requires="v">
                <p:oleObj name="Equation" r:id="rId6" imgW="1143276" imgH="368407" progId="Equation.DSMT4">
                  <p:embed/>
                </p:oleObj>
              </mc:Choice>
              <mc:Fallback>
                <p:oleObj name="Equation" r:id="rId6" imgW="1143276" imgH="368407" progId="Equation.DSMT4">
                  <p:embed/>
                  <p:pic>
                    <p:nvPicPr>
                      <p:cNvPr id="0" name="Picture 68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8081" y="2054710"/>
                        <a:ext cx="11430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5" name="Object 8"/>
          <p:cNvGraphicFramePr>
            <a:graphicFrameLocks noChangeAspect="1"/>
          </p:cNvGraphicFramePr>
          <p:nvPr>
            <p:extLst>
              <p:ext uri="{D42A27DB-BD31-4B8C-83A1-F6EECF244321}">
                <p14:modId xmlns:p14="http://schemas.microsoft.com/office/powerpoint/2010/main" val="1494467135"/>
              </p:ext>
            </p:extLst>
          </p:nvPr>
        </p:nvGraphicFramePr>
        <p:xfrm>
          <a:off x="3240443" y="3273910"/>
          <a:ext cx="1968500" cy="1003300"/>
        </p:xfrm>
        <a:graphic>
          <a:graphicData uri="http://schemas.openxmlformats.org/presentationml/2006/ole">
            <mc:AlternateContent xmlns:mc="http://schemas.openxmlformats.org/markup-compatibility/2006">
              <mc:Choice xmlns:v="urn:schemas-microsoft-com:vml" Requires="v">
                <p:oleObj name="Equation" r:id="rId8" imgW="1968247" imgH="1003139" progId="Equation.DSMT4">
                  <p:embed/>
                </p:oleObj>
              </mc:Choice>
              <mc:Fallback>
                <p:oleObj name="Equation" r:id="rId8" imgW="1968247" imgH="1003139" progId="Equation.DSMT4">
                  <p:embed/>
                  <p:pic>
                    <p:nvPicPr>
                      <p:cNvPr id="0" name="Picture 68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40443" y="3273910"/>
                        <a:ext cx="1968500" cy="1003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6" name="Object 9"/>
          <p:cNvGraphicFramePr>
            <a:graphicFrameLocks noChangeAspect="1"/>
          </p:cNvGraphicFramePr>
          <p:nvPr>
            <p:extLst>
              <p:ext uri="{D42A27DB-BD31-4B8C-83A1-F6EECF244321}">
                <p14:modId xmlns:p14="http://schemas.microsoft.com/office/powerpoint/2010/main" val="529667995"/>
              </p:ext>
            </p:extLst>
          </p:nvPr>
        </p:nvGraphicFramePr>
        <p:xfrm>
          <a:off x="608081" y="3578710"/>
          <a:ext cx="1066800" cy="292100"/>
        </p:xfrm>
        <a:graphic>
          <a:graphicData uri="http://schemas.openxmlformats.org/presentationml/2006/ole">
            <mc:AlternateContent xmlns:mc="http://schemas.openxmlformats.org/markup-compatibility/2006">
              <mc:Choice xmlns:v="urn:schemas-microsoft-com:vml" Requires="v">
                <p:oleObj name="Equation" r:id="rId10" imgW="1066524" imgH="292123" progId="Equation.DSMT4">
                  <p:embed/>
                </p:oleObj>
              </mc:Choice>
              <mc:Fallback>
                <p:oleObj name="Equation" r:id="rId10" imgW="1066524" imgH="292123" progId="Equation.DSMT4">
                  <p:embed/>
                  <p:pic>
                    <p:nvPicPr>
                      <p:cNvPr id="0" name="Picture 68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08081" y="3578710"/>
                        <a:ext cx="10668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7" name="Object 10"/>
          <p:cNvGraphicFramePr>
            <a:graphicFrameLocks noChangeAspect="1"/>
          </p:cNvGraphicFramePr>
          <p:nvPr>
            <p:extLst>
              <p:ext uri="{D42A27DB-BD31-4B8C-83A1-F6EECF244321}">
                <p14:modId xmlns:p14="http://schemas.microsoft.com/office/powerpoint/2010/main" val="3481469874"/>
              </p:ext>
            </p:extLst>
          </p:nvPr>
        </p:nvGraphicFramePr>
        <p:xfrm>
          <a:off x="5945543" y="3070710"/>
          <a:ext cx="2679700" cy="1752600"/>
        </p:xfrm>
        <a:graphic>
          <a:graphicData uri="http://schemas.openxmlformats.org/presentationml/2006/ole">
            <mc:AlternateContent xmlns:mc="http://schemas.openxmlformats.org/markup-compatibility/2006">
              <mc:Choice xmlns:v="urn:schemas-microsoft-com:vml" Requires="v">
                <p:oleObj name="Equation" r:id="rId12" imgW="2669400" imgH="1737000" progId="Equation.DSMT4">
                  <p:embed/>
                </p:oleObj>
              </mc:Choice>
              <mc:Fallback>
                <p:oleObj name="Equation" r:id="rId12" imgW="2669400" imgH="1737000" progId="Equation.DSMT4">
                  <p:embed/>
                  <p:pic>
                    <p:nvPicPr>
                      <p:cNvPr id="0" name="Picture 68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945543" y="3070710"/>
                        <a:ext cx="2679700" cy="175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3" name="Straight Connector 2">
            <a:extLst>
              <a:ext uri="{FF2B5EF4-FFF2-40B4-BE49-F238E27FC236}">
                <a16:creationId xmlns:a16="http://schemas.microsoft.com/office/drawing/2014/main" id="{55EEA3B2-44B0-5CE3-622F-E81F54FED05C}"/>
              </a:ext>
            </a:extLst>
          </p:cNvPr>
          <p:cNvCxnSpPr/>
          <p:nvPr/>
        </p:nvCxnSpPr>
        <p:spPr>
          <a:xfrm>
            <a:off x="608081" y="3070710"/>
            <a:ext cx="7773919" cy="0"/>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dirty="0"/>
              <a:t>Note</a:t>
            </a:r>
            <a:endParaRPr lang="en-US" sz="3200" dirty="0">
              <a:solidFill>
                <a:schemeClr val="accent1"/>
              </a:solidFill>
            </a:endParaRPr>
          </a:p>
        </p:txBody>
      </p:sp>
      <p:sp>
        <p:nvSpPr>
          <p:cNvPr id="8" name="Content Placeholder 7"/>
          <p:cNvSpPr>
            <a:spLocks noGrp="1"/>
          </p:cNvSpPr>
          <p:nvPr>
            <p:ph idx="1"/>
          </p:nvPr>
        </p:nvSpPr>
        <p:spPr>
          <a:xfrm>
            <a:off x="457200" y="1280160"/>
            <a:ext cx="8229600" cy="3291840"/>
          </a:xfrm>
          <a:noFill/>
          <a:ln w="28575">
            <a:solidFill>
              <a:srgbClr val="FF0000"/>
            </a:solidFill>
          </a:ln>
        </p:spPr>
        <p:txBody>
          <a:bodyPr>
            <a:normAutofit/>
          </a:bodyPr>
          <a:lstStyle/>
          <a:p>
            <a:pPr eaLnBrk="0" hangingPunct="0"/>
            <a:r>
              <a:rPr lang="en-US" dirty="0">
                <a:solidFill>
                  <a:srgbClr val="000000"/>
                </a:solidFill>
                <a:latin typeface="Calibri" pitchFamily="34" charset="0"/>
              </a:rPr>
              <a:t>The number </a:t>
            </a:r>
            <a:r>
              <a:rPr lang="en-US" b="1" dirty="0">
                <a:solidFill>
                  <a:srgbClr val="C00000"/>
                </a:solidFill>
                <a:latin typeface="Calibri" pitchFamily="34" charset="0"/>
              </a:rPr>
              <a:t>0</a:t>
            </a:r>
            <a:r>
              <a:rPr lang="en-US" b="1" dirty="0">
                <a:solidFill>
                  <a:srgbClr val="000000"/>
                </a:solidFill>
                <a:latin typeface="Calibri" pitchFamily="34" charset="0"/>
              </a:rPr>
              <a:t> </a:t>
            </a:r>
            <a:r>
              <a:rPr lang="en-US" dirty="0">
                <a:solidFill>
                  <a:srgbClr val="000000"/>
                </a:solidFill>
                <a:latin typeface="Calibri" pitchFamily="34" charset="0"/>
              </a:rPr>
              <a:t>is called the </a:t>
            </a:r>
            <a:r>
              <a:rPr lang="en-US" b="1" dirty="0">
                <a:solidFill>
                  <a:srgbClr val="C00000"/>
                </a:solidFill>
                <a:latin typeface="Calibri" pitchFamily="34" charset="0"/>
              </a:rPr>
              <a:t>additive identity </a:t>
            </a:r>
            <a:r>
              <a:rPr lang="en-US" dirty="0">
                <a:solidFill>
                  <a:srgbClr val="000000"/>
                </a:solidFill>
                <a:latin typeface="Calibri" pitchFamily="34" charset="0"/>
              </a:rPr>
              <a:t>because </a:t>
            </a:r>
          </a:p>
          <a:p>
            <a:pPr eaLnBrk="0" hangingPunct="0"/>
            <a:r>
              <a:rPr lang="en-US" dirty="0">
                <a:solidFill>
                  <a:srgbClr val="000000"/>
                </a:solidFill>
                <a:latin typeface="Calibri" pitchFamily="34" charset="0"/>
              </a:rPr>
              <a:t>when 0 is added to a number, the result is the same </a:t>
            </a:r>
          </a:p>
          <a:p>
            <a:pPr eaLnBrk="0" hangingPunct="0"/>
            <a:r>
              <a:rPr lang="en-US" dirty="0">
                <a:solidFill>
                  <a:srgbClr val="000000"/>
                </a:solidFill>
                <a:latin typeface="Calibri" pitchFamily="34" charset="0"/>
              </a:rPr>
              <a:t>number. Likewise, the number </a:t>
            </a:r>
            <a:r>
              <a:rPr lang="en-US" b="1" dirty="0">
                <a:solidFill>
                  <a:srgbClr val="C00000"/>
                </a:solidFill>
                <a:latin typeface="Calibri" pitchFamily="34" charset="0"/>
              </a:rPr>
              <a:t>1</a:t>
            </a:r>
            <a:r>
              <a:rPr lang="en-US" b="1" dirty="0">
                <a:solidFill>
                  <a:srgbClr val="000000"/>
                </a:solidFill>
                <a:latin typeface="Calibri" pitchFamily="34" charset="0"/>
              </a:rPr>
              <a:t> </a:t>
            </a:r>
            <a:r>
              <a:rPr lang="en-US" dirty="0">
                <a:solidFill>
                  <a:srgbClr val="000000"/>
                </a:solidFill>
                <a:latin typeface="Calibri" pitchFamily="34" charset="0"/>
              </a:rPr>
              <a:t>is called the </a:t>
            </a:r>
            <a:r>
              <a:rPr lang="en-US" b="1" dirty="0">
                <a:solidFill>
                  <a:srgbClr val="C00000"/>
                </a:solidFill>
                <a:latin typeface="Calibri" pitchFamily="34" charset="0"/>
              </a:rPr>
              <a:t>multiplicative identity </a:t>
            </a:r>
            <a:r>
              <a:rPr lang="en-US" dirty="0">
                <a:solidFill>
                  <a:srgbClr val="000000"/>
                </a:solidFill>
                <a:latin typeface="Calibri" pitchFamily="34" charset="0"/>
              </a:rPr>
              <a:t>because when a number is multiplied by 1, the result is the same number. Also, the </a:t>
            </a:r>
            <a:r>
              <a:rPr lang="en-US" b="1" dirty="0">
                <a:solidFill>
                  <a:srgbClr val="C00000"/>
                </a:solidFill>
                <a:latin typeface="Calibri" pitchFamily="34" charset="0"/>
              </a:rPr>
              <a:t>additive inverse</a:t>
            </a:r>
            <a:r>
              <a:rPr lang="en-US" dirty="0">
                <a:solidFill>
                  <a:srgbClr val="C00000"/>
                </a:solidFill>
                <a:latin typeface="Calibri" pitchFamily="34" charset="0"/>
              </a:rPr>
              <a:t> </a:t>
            </a:r>
            <a:r>
              <a:rPr lang="en-US" dirty="0">
                <a:solidFill>
                  <a:srgbClr val="000000"/>
                </a:solidFill>
                <a:latin typeface="Calibri" pitchFamily="34" charset="0"/>
              </a:rPr>
              <a:t>of a number is its </a:t>
            </a:r>
            <a:r>
              <a:rPr lang="en-US" b="1" dirty="0">
                <a:solidFill>
                  <a:srgbClr val="C00000"/>
                </a:solidFill>
                <a:latin typeface="Calibri" pitchFamily="34" charset="0"/>
              </a:rPr>
              <a:t>opposite</a:t>
            </a:r>
            <a:r>
              <a:rPr lang="en-US" dirty="0">
                <a:solidFill>
                  <a:srgbClr val="000000"/>
                </a:solidFill>
                <a:latin typeface="Calibri" pitchFamily="34" charset="0"/>
              </a:rPr>
              <a:t> and the </a:t>
            </a:r>
            <a:r>
              <a:rPr lang="en-US" b="1" dirty="0">
                <a:solidFill>
                  <a:srgbClr val="C00000"/>
                </a:solidFill>
                <a:latin typeface="Calibri" pitchFamily="34" charset="0"/>
              </a:rPr>
              <a:t>multiplicative inverse </a:t>
            </a:r>
            <a:r>
              <a:rPr lang="en-US" dirty="0">
                <a:solidFill>
                  <a:srgbClr val="000000"/>
                </a:solidFill>
                <a:latin typeface="Calibri" pitchFamily="34" charset="0"/>
              </a:rPr>
              <a:t>of a number is its </a:t>
            </a:r>
            <a:r>
              <a:rPr lang="en-US" b="1" dirty="0">
                <a:solidFill>
                  <a:srgbClr val="C00000"/>
                </a:solidFill>
                <a:latin typeface="Calibri" pitchFamily="34" charset="0"/>
              </a:rPr>
              <a:t>reciprocal</a:t>
            </a:r>
            <a:r>
              <a:rPr lang="en-US" dirty="0">
                <a:solidFill>
                  <a:srgbClr val="000000"/>
                </a:solidFill>
                <a:latin typeface="Calibri" pitchFamily="34" charset="0"/>
              </a:rPr>
              <a:t>.</a:t>
            </a:r>
            <a:endParaRPr lang="en-US" b="1" dirty="0">
              <a:solidFill>
                <a:srgbClr val="000000"/>
              </a:solidFill>
              <a:latin typeface="Calibri" pitchFamily="34" charset="0"/>
            </a:endParaRPr>
          </a:p>
        </p:txBody>
      </p:sp>
      <p:sp>
        <p:nvSpPr>
          <p:cNvPr id="9220" name="Rectangle 4"/>
          <p:cNvSpPr>
            <a:spLocks/>
          </p:cNvSpPr>
          <p:nvPr/>
        </p:nvSpPr>
        <p:spPr bwMode="auto">
          <a:xfrm>
            <a:off x="457200" y="1752600"/>
            <a:ext cx="8229600" cy="4800600"/>
          </a:xfrm>
          <a:prstGeom prst="rect">
            <a:avLst/>
          </a:prstGeom>
          <a:noFill/>
          <a:ln w="9525">
            <a:noFill/>
            <a:miter lim="800000"/>
            <a:headEnd/>
            <a:tailEnd/>
          </a:ln>
        </p:spPr>
        <p:txBody>
          <a:bodyPr/>
          <a:lstStyle/>
          <a:p>
            <a:pPr marL="342900" indent="-342900" algn="just" eaLnBrk="0" hangingPunct="0">
              <a:lnSpc>
                <a:spcPct val="90000"/>
              </a:lnSpc>
              <a:spcBef>
                <a:spcPct val="20000"/>
              </a:spcBef>
              <a:buFont typeface="Courier New" pitchFamily="49" charset="0"/>
              <a:buNone/>
            </a:pPr>
            <a:endParaRPr lang="en-US" sz="2800" i="1">
              <a:latin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dirty="0">
                <a:solidFill>
                  <a:schemeClr val="accent1"/>
                </a:solidFill>
                <a:latin typeface="Calibri" pitchFamily="34" charset="0"/>
              </a:rPr>
              <a:t>Properties: Properties of Addition and Multiplication (cont.)</a:t>
            </a:r>
            <a:endParaRPr lang="en-US" sz="3200" dirty="0">
              <a:solidFill>
                <a:schemeClr val="accent1"/>
              </a:solidFill>
            </a:endParaRPr>
          </a:p>
        </p:txBody>
      </p:sp>
      <p:sp>
        <p:nvSpPr>
          <p:cNvPr id="8" name="Content Placeholder 7"/>
          <p:cNvSpPr>
            <a:spLocks noGrp="1"/>
          </p:cNvSpPr>
          <p:nvPr>
            <p:ph idx="1"/>
          </p:nvPr>
        </p:nvSpPr>
        <p:spPr>
          <a:xfrm>
            <a:off x="457200" y="1280160"/>
            <a:ext cx="8229600" cy="4053840"/>
          </a:xfrm>
          <a:solidFill>
            <a:srgbClr val="FFFFCC"/>
          </a:solidFill>
          <a:ln w="28575">
            <a:solidFill>
              <a:srgbClr val="000000"/>
            </a:solidFill>
          </a:ln>
        </p:spPr>
        <p:txBody>
          <a:bodyPr>
            <a:normAutofit/>
          </a:bodyPr>
          <a:lstStyle/>
          <a:p>
            <a:pPr marL="533400" indent="-533400" eaLnBrk="0" hangingPunct="0"/>
            <a:r>
              <a:rPr lang="en-US" dirty="0">
                <a:solidFill>
                  <a:srgbClr val="000000"/>
                </a:solidFill>
              </a:rPr>
              <a:t>In this table </a:t>
            </a:r>
            <a:r>
              <a:rPr lang="en-US" i="1" dirty="0">
                <a:solidFill>
                  <a:srgbClr val="000000"/>
                </a:solidFill>
              </a:rPr>
              <a:t>a</a:t>
            </a:r>
            <a:r>
              <a:rPr lang="en-US" dirty="0">
                <a:solidFill>
                  <a:srgbClr val="000000"/>
                </a:solidFill>
              </a:rPr>
              <a:t>, </a:t>
            </a:r>
            <a:r>
              <a:rPr lang="en-US" i="1" dirty="0">
                <a:solidFill>
                  <a:srgbClr val="000000"/>
                </a:solidFill>
              </a:rPr>
              <a:t>b</a:t>
            </a:r>
            <a:r>
              <a:rPr lang="en-US" dirty="0">
                <a:solidFill>
                  <a:srgbClr val="000000"/>
                </a:solidFill>
              </a:rPr>
              <a:t>, and </a:t>
            </a:r>
            <a:r>
              <a:rPr lang="en-US" i="1" dirty="0">
                <a:solidFill>
                  <a:srgbClr val="000000"/>
                </a:solidFill>
              </a:rPr>
              <a:t>c</a:t>
            </a:r>
            <a:r>
              <a:rPr lang="en-US" dirty="0">
                <a:solidFill>
                  <a:srgbClr val="000000"/>
                </a:solidFill>
              </a:rPr>
              <a:t> are real numbers.</a:t>
            </a:r>
            <a:endParaRPr lang="en-US" dirty="0">
              <a:solidFill>
                <a:srgbClr val="000000"/>
              </a:solidFill>
              <a:latin typeface="Calibri" pitchFamily="34" charset="0"/>
            </a:endParaRPr>
          </a:p>
          <a:p>
            <a:pPr marL="533400" indent="-533400" algn="ctr" eaLnBrk="0" hangingPunct="0"/>
            <a:r>
              <a:rPr lang="en-US" b="1" dirty="0">
                <a:solidFill>
                  <a:srgbClr val="000000"/>
                </a:solidFill>
                <a:latin typeface="Calibri" pitchFamily="34" charset="0"/>
              </a:rPr>
              <a:t>Zero-Factor Law</a:t>
            </a:r>
          </a:p>
          <a:p>
            <a:pPr marL="533400" indent="-533400" eaLnBrk="0" hangingPunct="0"/>
            <a:endParaRPr lang="en-US" b="1" dirty="0">
              <a:solidFill>
                <a:srgbClr val="000000"/>
              </a:solidFill>
              <a:latin typeface="Calibri" pitchFamily="34" charset="0"/>
            </a:endParaRPr>
          </a:p>
          <a:p>
            <a:pPr marL="533400" indent="-533400" eaLnBrk="0" hangingPunct="0"/>
            <a:endParaRPr lang="en-US" sz="1000" b="1" dirty="0">
              <a:solidFill>
                <a:srgbClr val="000000"/>
              </a:solidFill>
              <a:latin typeface="Calibri" pitchFamily="34" charset="0"/>
            </a:endParaRPr>
          </a:p>
          <a:p>
            <a:pPr marL="533400" indent="-533400" algn="ctr" eaLnBrk="0" hangingPunct="0"/>
            <a:r>
              <a:rPr lang="en-US" b="1" dirty="0">
                <a:solidFill>
                  <a:srgbClr val="000000"/>
                </a:solidFill>
                <a:latin typeface="Calibri" pitchFamily="34" charset="0"/>
              </a:rPr>
              <a:t>Distributive Property of Multiplication over Addition</a:t>
            </a:r>
          </a:p>
          <a:p>
            <a:pPr marL="533400" indent="-533400" eaLnBrk="0" hangingPunct="0"/>
            <a:endParaRPr lang="en-US" i="1" dirty="0">
              <a:solidFill>
                <a:srgbClr val="000000"/>
              </a:solidFill>
              <a:latin typeface="Calibri" pitchFamily="34" charset="0"/>
            </a:endParaRPr>
          </a:p>
          <a:p>
            <a:pPr marL="14288" indent="-14288" eaLnBrk="0" hangingPunct="0">
              <a:lnSpc>
                <a:spcPct val="90000"/>
              </a:lnSpc>
              <a:tabLst>
                <a:tab pos="463550" algn="l"/>
              </a:tabLst>
            </a:pPr>
            <a:endParaRPr lang="en-US" b="1" dirty="0">
              <a:solidFill>
                <a:srgbClr val="000000"/>
              </a:solidFill>
              <a:latin typeface="Calibri" pitchFamily="34" charset="0"/>
            </a:endParaRPr>
          </a:p>
        </p:txBody>
      </p:sp>
      <p:graphicFrame>
        <p:nvGraphicFramePr>
          <p:cNvPr id="8196" name="Object 5"/>
          <p:cNvGraphicFramePr>
            <a:graphicFrameLocks noChangeAspect="1"/>
          </p:cNvGraphicFramePr>
          <p:nvPr>
            <p:extLst>
              <p:ext uri="{D42A27DB-BD31-4B8C-83A1-F6EECF244321}">
                <p14:modId xmlns:p14="http://schemas.microsoft.com/office/powerpoint/2010/main" val="1789343047"/>
              </p:ext>
            </p:extLst>
          </p:nvPr>
        </p:nvGraphicFramePr>
        <p:xfrm>
          <a:off x="1208443" y="2545603"/>
          <a:ext cx="1816100" cy="304800"/>
        </p:xfrm>
        <a:graphic>
          <a:graphicData uri="http://schemas.openxmlformats.org/presentationml/2006/ole">
            <mc:AlternateContent xmlns:mc="http://schemas.openxmlformats.org/markup-compatibility/2006">
              <mc:Choice xmlns:v="urn:schemas-microsoft-com:vml" Requires="v">
                <p:oleObj name="Equation" r:id="rId2" imgW="1801080" imgH="292320" progId="Equation.DSMT4">
                  <p:embed/>
                </p:oleObj>
              </mc:Choice>
              <mc:Fallback>
                <p:oleObj name="Equation" r:id="rId2" imgW="1801080" imgH="292320" progId="Equation.DSMT4">
                  <p:embed/>
                  <p:pic>
                    <p:nvPicPr>
                      <p:cNvPr id="0" name="Picture 45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08443" y="2545603"/>
                        <a:ext cx="18161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7" name="Object 6"/>
          <p:cNvGraphicFramePr>
            <a:graphicFrameLocks noChangeAspect="1"/>
          </p:cNvGraphicFramePr>
          <p:nvPr>
            <p:extLst>
              <p:ext uri="{D42A27DB-BD31-4B8C-83A1-F6EECF244321}">
                <p14:modId xmlns:p14="http://schemas.microsoft.com/office/powerpoint/2010/main" val="3641779703"/>
              </p:ext>
            </p:extLst>
          </p:nvPr>
        </p:nvGraphicFramePr>
        <p:xfrm>
          <a:off x="4802543" y="2488453"/>
          <a:ext cx="2578100" cy="444500"/>
        </p:xfrm>
        <a:graphic>
          <a:graphicData uri="http://schemas.openxmlformats.org/presentationml/2006/ole">
            <mc:AlternateContent xmlns:mc="http://schemas.openxmlformats.org/markup-compatibility/2006">
              <mc:Choice xmlns:v="urn:schemas-microsoft-com:vml" Requires="v">
                <p:oleObj name="Equation" r:id="rId4" imgW="2577847" imgH="444247" progId="Equation.DSMT4">
                  <p:embed/>
                </p:oleObj>
              </mc:Choice>
              <mc:Fallback>
                <p:oleObj name="Equation" r:id="rId4" imgW="2577847" imgH="444247" progId="Equation.DSMT4">
                  <p:embed/>
                  <p:pic>
                    <p:nvPicPr>
                      <p:cNvPr id="0" name="Picture 45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02543" y="2488453"/>
                        <a:ext cx="25781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8" name="Object 7"/>
          <p:cNvGraphicFramePr>
            <a:graphicFrameLocks noChangeAspect="1"/>
          </p:cNvGraphicFramePr>
          <p:nvPr>
            <p:extLst>
              <p:ext uri="{D42A27DB-BD31-4B8C-83A1-F6EECF244321}">
                <p14:modId xmlns:p14="http://schemas.microsoft.com/office/powerpoint/2010/main" val="1571558572"/>
              </p:ext>
            </p:extLst>
          </p:nvPr>
        </p:nvGraphicFramePr>
        <p:xfrm>
          <a:off x="917930" y="3707653"/>
          <a:ext cx="2424113" cy="469900"/>
        </p:xfrm>
        <a:graphic>
          <a:graphicData uri="http://schemas.openxmlformats.org/presentationml/2006/ole">
            <mc:AlternateContent xmlns:mc="http://schemas.openxmlformats.org/markup-compatibility/2006">
              <mc:Choice xmlns:v="urn:schemas-microsoft-com:vml" Requires="v">
                <p:oleObj name="Equation" r:id="rId6" imgW="2425172" imgH="469601" progId="Equation.DSMT4">
                  <p:embed/>
                </p:oleObj>
              </mc:Choice>
              <mc:Fallback>
                <p:oleObj name="Equation" r:id="rId6" imgW="2425172" imgH="469601" progId="Equation.DSMT4">
                  <p:embed/>
                  <p:pic>
                    <p:nvPicPr>
                      <p:cNvPr id="0" name="Picture 45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17930" y="3707653"/>
                        <a:ext cx="2424113"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9" name="Object 8"/>
          <p:cNvGraphicFramePr>
            <a:graphicFrameLocks noChangeAspect="1"/>
          </p:cNvGraphicFramePr>
          <p:nvPr>
            <p:extLst>
              <p:ext uri="{D42A27DB-BD31-4B8C-83A1-F6EECF244321}">
                <p14:modId xmlns:p14="http://schemas.microsoft.com/office/powerpoint/2010/main" val="1580246459"/>
              </p:ext>
            </p:extLst>
          </p:nvPr>
        </p:nvGraphicFramePr>
        <p:xfrm>
          <a:off x="4167543" y="3682253"/>
          <a:ext cx="4191000" cy="520700"/>
        </p:xfrm>
        <a:graphic>
          <a:graphicData uri="http://schemas.openxmlformats.org/presentationml/2006/ole">
            <mc:AlternateContent xmlns:mc="http://schemas.openxmlformats.org/markup-compatibility/2006">
              <mc:Choice xmlns:v="urn:schemas-microsoft-com:vml" Requires="v">
                <p:oleObj name="Equation" r:id="rId8" imgW="4178160" imgH="511920" progId="Equation.DSMT4">
                  <p:embed/>
                </p:oleObj>
              </mc:Choice>
              <mc:Fallback>
                <p:oleObj name="Equation" r:id="rId8" imgW="4178160" imgH="511920" progId="Equation.DSMT4">
                  <p:embed/>
                  <p:pic>
                    <p:nvPicPr>
                      <p:cNvPr id="0" name="Picture 46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167543" y="3682253"/>
                        <a:ext cx="4191000" cy="52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Identifying Properties of Addition and Multiplication</a:t>
            </a:r>
            <a:endParaRPr lang="en-US" sz="3200" dirty="0">
              <a:solidFill>
                <a:schemeClr val="accent1"/>
              </a:solidFill>
            </a:endParaRPr>
          </a:p>
        </p:txBody>
      </p:sp>
      <p:sp>
        <p:nvSpPr>
          <p:cNvPr id="4102" name="Rectangle 3"/>
          <p:cNvSpPr>
            <a:spLocks noGrp="1"/>
          </p:cNvSpPr>
          <p:nvPr>
            <p:ph idx="1"/>
          </p:nvPr>
        </p:nvSpPr>
        <p:spPr>
          <a:xfrm>
            <a:off x="457200" y="1280160"/>
            <a:ext cx="8229600" cy="3860416"/>
          </a:xfrm>
          <a:prstGeom prst="rect">
            <a:avLst/>
          </a:prstGeom>
        </p:spPr>
        <p:txBody>
          <a:bodyPr wrap="square">
            <a:spAutoFit/>
          </a:bodyPr>
          <a:lstStyle/>
          <a:p>
            <a:pPr marL="533400" indent="-533400" algn="just">
              <a:lnSpc>
                <a:spcPct val="90000"/>
              </a:lnSpc>
              <a:buFont typeface="Courier New" pitchFamily="49" charset="0"/>
              <a:buNone/>
            </a:pPr>
            <a:r>
              <a:rPr lang="en-US" i="0" dirty="0">
                <a:solidFill>
                  <a:schemeClr val="tx1"/>
                </a:solidFill>
              </a:rPr>
              <a:t>State the name of each property being illustrated.</a:t>
            </a:r>
          </a:p>
          <a:p>
            <a:pPr algn="just"/>
            <a:r>
              <a:rPr lang="en-US" dirty="0">
                <a:solidFill>
                  <a:schemeClr val="tx1"/>
                </a:solidFill>
              </a:rPr>
              <a:t>a. 				  e.</a:t>
            </a:r>
          </a:p>
          <a:p>
            <a:pPr algn="just">
              <a:lnSpc>
                <a:spcPct val="150000"/>
              </a:lnSpc>
            </a:pPr>
            <a:r>
              <a:rPr lang="en-US" dirty="0">
                <a:solidFill>
                  <a:schemeClr val="tx1"/>
                </a:solidFill>
              </a:rPr>
              <a:t>b.				   f. </a:t>
            </a:r>
          </a:p>
          <a:p>
            <a:pPr algn="just">
              <a:lnSpc>
                <a:spcPct val="150000"/>
              </a:lnSpc>
            </a:pPr>
            <a:r>
              <a:rPr lang="en-US" dirty="0">
                <a:solidFill>
                  <a:schemeClr val="tx1"/>
                </a:solidFill>
              </a:rPr>
              <a:t>c. 				   g.</a:t>
            </a:r>
          </a:p>
          <a:p>
            <a:pPr algn="just">
              <a:lnSpc>
                <a:spcPct val="150000"/>
              </a:lnSpc>
            </a:pPr>
            <a:r>
              <a:rPr lang="en-US" dirty="0">
                <a:solidFill>
                  <a:schemeClr val="tx1"/>
                </a:solidFill>
              </a:rPr>
              <a:t>d. </a:t>
            </a:r>
          </a:p>
          <a:p>
            <a:pPr algn="just">
              <a:lnSpc>
                <a:spcPct val="150000"/>
              </a:lnSpc>
            </a:pPr>
            <a:endParaRPr lang="en-US" dirty="0"/>
          </a:p>
        </p:txBody>
      </p:sp>
      <p:graphicFrame>
        <p:nvGraphicFramePr>
          <p:cNvPr id="10244" name="Object 4"/>
          <p:cNvGraphicFramePr>
            <a:graphicFrameLocks noChangeAspect="1"/>
          </p:cNvGraphicFramePr>
          <p:nvPr/>
        </p:nvGraphicFramePr>
        <p:xfrm>
          <a:off x="947053" y="1777767"/>
          <a:ext cx="2803525" cy="455613"/>
        </p:xfrm>
        <a:graphic>
          <a:graphicData uri="http://schemas.openxmlformats.org/presentationml/2006/ole">
            <mc:AlternateContent xmlns:mc="http://schemas.openxmlformats.org/markup-compatibility/2006">
              <mc:Choice xmlns:v="urn:schemas-microsoft-com:vml" Requires="v">
                <p:oleObj name="Equation" r:id="rId2" imgW="2793357" imgH="444247" progId="Equation.DSMT4">
                  <p:embed/>
                </p:oleObj>
              </mc:Choice>
              <mc:Fallback>
                <p:oleObj name="Equation" r:id="rId2" imgW="2793357" imgH="444247" progId="Equation.DSMT4">
                  <p:embed/>
                  <p:pic>
                    <p:nvPicPr>
                      <p:cNvPr id="10244"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7053" y="1777767"/>
                        <a:ext cx="2803525" cy="455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5" name="Object 5"/>
          <p:cNvGraphicFramePr>
            <a:graphicFrameLocks noChangeAspect="1"/>
          </p:cNvGraphicFramePr>
          <p:nvPr>
            <p:extLst>
              <p:ext uri="{D42A27DB-BD31-4B8C-83A1-F6EECF244321}">
                <p14:modId xmlns:p14="http://schemas.microsoft.com/office/powerpoint/2010/main" val="2486025610"/>
              </p:ext>
            </p:extLst>
          </p:nvPr>
        </p:nvGraphicFramePr>
        <p:xfrm>
          <a:off x="947053" y="2503180"/>
          <a:ext cx="2943225" cy="455613"/>
        </p:xfrm>
        <a:graphic>
          <a:graphicData uri="http://schemas.openxmlformats.org/presentationml/2006/ole">
            <mc:AlternateContent xmlns:mc="http://schemas.openxmlformats.org/markup-compatibility/2006">
              <mc:Choice xmlns:v="urn:schemas-microsoft-com:vml" Requires="v">
                <p:oleObj name="Equation" r:id="rId4" imgW="2933356" imgH="444247" progId="Equation.DSMT4">
                  <p:embed/>
                </p:oleObj>
              </mc:Choice>
              <mc:Fallback>
                <p:oleObj name="Equation" r:id="rId4" imgW="2933356" imgH="444247" progId="Equation.DSMT4">
                  <p:embed/>
                  <p:pic>
                    <p:nvPicPr>
                      <p:cNvPr id="10245"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47053" y="2503180"/>
                        <a:ext cx="2943225" cy="455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6">
            <a:extLst>
              <a:ext uri="{FF2B5EF4-FFF2-40B4-BE49-F238E27FC236}">
                <a16:creationId xmlns:a16="http://schemas.microsoft.com/office/drawing/2014/main" id="{ECD2B706-E7EF-5F5A-8D62-B921C4249848}"/>
              </a:ext>
            </a:extLst>
          </p:cNvPr>
          <p:cNvGraphicFramePr>
            <a:graphicFrameLocks noChangeAspect="1"/>
          </p:cNvGraphicFramePr>
          <p:nvPr>
            <p:extLst>
              <p:ext uri="{D42A27DB-BD31-4B8C-83A1-F6EECF244321}">
                <p14:modId xmlns:p14="http://schemas.microsoft.com/office/powerpoint/2010/main" val="1693173835"/>
              </p:ext>
            </p:extLst>
          </p:nvPr>
        </p:nvGraphicFramePr>
        <p:xfrm>
          <a:off x="980739" y="3182211"/>
          <a:ext cx="1992313" cy="455613"/>
        </p:xfrm>
        <a:graphic>
          <a:graphicData uri="http://schemas.openxmlformats.org/presentationml/2006/ole">
            <mc:AlternateContent xmlns:mc="http://schemas.openxmlformats.org/markup-compatibility/2006">
              <mc:Choice xmlns:v="urn:schemas-microsoft-com:vml" Requires="v">
                <p:oleObj name="Equation" r:id="rId6" imgW="1980924" imgH="444247" progId="Equation.DSMT4">
                  <p:embed/>
                </p:oleObj>
              </mc:Choice>
              <mc:Fallback>
                <p:oleObj name="Equation" r:id="rId6" imgW="1980924" imgH="444247" progId="Equation.DSMT4">
                  <p:embed/>
                  <p:pic>
                    <p:nvPicPr>
                      <p:cNvPr id="10246"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80739" y="3182211"/>
                        <a:ext cx="1992313" cy="455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4">
            <a:extLst>
              <a:ext uri="{FF2B5EF4-FFF2-40B4-BE49-F238E27FC236}">
                <a16:creationId xmlns:a16="http://schemas.microsoft.com/office/drawing/2014/main" id="{5C8F7C97-5180-1A9C-4E03-160B4F9F11F4}"/>
              </a:ext>
            </a:extLst>
          </p:cNvPr>
          <p:cNvGraphicFramePr>
            <a:graphicFrameLocks noChangeAspect="1"/>
          </p:cNvGraphicFramePr>
          <p:nvPr>
            <p:extLst>
              <p:ext uri="{D42A27DB-BD31-4B8C-83A1-F6EECF244321}">
                <p14:modId xmlns:p14="http://schemas.microsoft.com/office/powerpoint/2010/main" val="15004905"/>
              </p:ext>
            </p:extLst>
          </p:nvPr>
        </p:nvGraphicFramePr>
        <p:xfrm>
          <a:off x="966607" y="3935499"/>
          <a:ext cx="2398713" cy="457200"/>
        </p:xfrm>
        <a:graphic>
          <a:graphicData uri="http://schemas.openxmlformats.org/presentationml/2006/ole">
            <mc:AlternateContent xmlns:mc="http://schemas.openxmlformats.org/markup-compatibility/2006">
              <mc:Choice xmlns:v="urn:schemas-microsoft-com:vml" Requires="v">
                <p:oleObj name="Equation" r:id="rId8" imgW="2387141" imgH="444247" progId="Equation.DSMT4">
                  <p:embed/>
                </p:oleObj>
              </mc:Choice>
              <mc:Fallback>
                <p:oleObj name="Equation" r:id="rId8" imgW="2387141" imgH="444247" progId="Equation.DSMT4">
                  <p:embed/>
                  <p:pic>
                    <p:nvPicPr>
                      <p:cNvPr id="9"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6607" y="3935499"/>
                        <a:ext cx="2398713"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804">
            <a:extLst>
              <a:ext uri="{FF2B5EF4-FFF2-40B4-BE49-F238E27FC236}">
                <a16:creationId xmlns:a16="http://schemas.microsoft.com/office/drawing/2014/main" id="{D8BC43AD-9B22-C5ED-4419-52C72D90AC87}"/>
              </a:ext>
            </a:extLst>
          </p:cNvPr>
          <p:cNvGraphicFramePr>
            <a:graphicFrameLocks noChangeAspect="1"/>
          </p:cNvGraphicFramePr>
          <p:nvPr>
            <p:extLst>
              <p:ext uri="{D42A27DB-BD31-4B8C-83A1-F6EECF244321}">
                <p14:modId xmlns:p14="http://schemas.microsoft.com/office/powerpoint/2010/main" val="2334460346"/>
              </p:ext>
            </p:extLst>
          </p:nvPr>
        </p:nvGraphicFramePr>
        <p:xfrm>
          <a:off x="5049531" y="1910268"/>
          <a:ext cx="1231900" cy="292100"/>
        </p:xfrm>
        <a:graphic>
          <a:graphicData uri="http://schemas.openxmlformats.org/presentationml/2006/ole">
            <mc:AlternateContent xmlns:mc="http://schemas.openxmlformats.org/markup-compatibility/2006">
              <mc:Choice xmlns:v="urn:schemas-microsoft-com:vml" Requires="v">
                <p:oleObj name="Equation" r:id="rId10" imgW="1231560" imgH="291960" progId="Equation.DSMT4">
                  <p:embed/>
                </p:oleObj>
              </mc:Choice>
              <mc:Fallback>
                <p:oleObj name="Equation" r:id="rId10" imgW="1231560" imgH="291960" progId="Equation.DSMT4">
                  <p:embed/>
                  <p:pic>
                    <p:nvPicPr>
                      <p:cNvPr id="4900" name="Object 80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049531" y="1910268"/>
                        <a:ext cx="1231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803">
            <a:extLst>
              <a:ext uri="{FF2B5EF4-FFF2-40B4-BE49-F238E27FC236}">
                <a16:creationId xmlns:a16="http://schemas.microsoft.com/office/drawing/2014/main" id="{3395367C-B539-70A3-2F70-5489E0179190}"/>
              </a:ext>
            </a:extLst>
          </p:cNvPr>
          <p:cNvGraphicFramePr>
            <a:graphicFrameLocks noChangeAspect="1"/>
          </p:cNvGraphicFramePr>
          <p:nvPr>
            <p:extLst>
              <p:ext uri="{D42A27DB-BD31-4B8C-83A1-F6EECF244321}">
                <p14:modId xmlns:p14="http://schemas.microsoft.com/office/powerpoint/2010/main" val="3113439466"/>
              </p:ext>
            </p:extLst>
          </p:nvPr>
        </p:nvGraphicFramePr>
        <p:xfrm>
          <a:off x="5049531" y="2482567"/>
          <a:ext cx="2514600" cy="444500"/>
        </p:xfrm>
        <a:graphic>
          <a:graphicData uri="http://schemas.openxmlformats.org/presentationml/2006/ole">
            <mc:AlternateContent xmlns:mc="http://schemas.openxmlformats.org/markup-compatibility/2006">
              <mc:Choice xmlns:v="urn:schemas-microsoft-com:vml" Requires="v">
                <p:oleObj name="Equation" r:id="rId12" imgW="2514600" imgH="444240" progId="Equation.DSMT4">
                  <p:embed/>
                </p:oleObj>
              </mc:Choice>
              <mc:Fallback>
                <p:oleObj name="Equation" r:id="rId12" imgW="2514600" imgH="444240" progId="Equation.DSMT4">
                  <p:embed/>
                  <p:pic>
                    <p:nvPicPr>
                      <p:cNvPr id="14350" name="Object 80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049531" y="2482567"/>
                        <a:ext cx="25146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1">
            <a:extLst>
              <a:ext uri="{FF2B5EF4-FFF2-40B4-BE49-F238E27FC236}">
                <a16:creationId xmlns:a16="http://schemas.microsoft.com/office/drawing/2014/main" id="{9DCF4EFD-2173-13EA-4A8F-07D87E960B1C}"/>
              </a:ext>
            </a:extLst>
          </p:cNvPr>
          <p:cNvGraphicFramePr>
            <a:graphicFrameLocks noChangeAspect="1"/>
          </p:cNvGraphicFramePr>
          <p:nvPr>
            <p:extLst>
              <p:ext uri="{D42A27DB-BD31-4B8C-83A1-F6EECF244321}">
                <p14:modId xmlns:p14="http://schemas.microsoft.com/office/powerpoint/2010/main" val="1725185876"/>
              </p:ext>
            </p:extLst>
          </p:nvPr>
        </p:nvGraphicFramePr>
        <p:xfrm>
          <a:off x="4957127" y="3195366"/>
          <a:ext cx="2841625" cy="455613"/>
        </p:xfrm>
        <a:graphic>
          <a:graphicData uri="http://schemas.openxmlformats.org/presentationml/2006/ole">
            <mc:AlternateContent xmlns:mc="http://schemas.openxmlformats.org/markup-compatibility/2006">
              <mc:Choice xmlns:v="urn:schemas-microsoft-com:vml" Requires="v">
                <p:oleObj name="Equation" r:id="rId14" imgW="2831388" imgH="444247" progId="Equation.DSMT4">
                  <p:embed/>
                </p:oleObj>
              </mc:Choice>
              <mc:Fallback>
                <p:oleObj name="Equation" r:id="rId14" imgW="2831388" imgH="444247" progId="Equation.DSMT4">
                  <p:embed/>
                  <p:pic>
                    <p:nvPicPr>
                      <p:cNvPr id="14337" name="Object 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957127" y="3195366"/>
                        <a:ext cx="2841625" cy="455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2">
            <a:extLst>
              <a:ext uri="{FF2B5EF4-FFF2-40B4-BE49-F238E27FC236}">
                <a16:creationId xmlns:a16="http://schemas.microsoft.com/office/drawing/2014/main" id="{432303E8-6180-2C11-CBA5-2F1005ECE55A}"/>
              </a:ext>
            </a:extLst>
          </p:cNvPr>
          <p:cNvGraphicFramePr>
            <a:graphicFrameLocks noChangeAspect="1"/>
          </p:cNvGraphicFramePr>
          <p:nvPr>
            <p:extLst>
              <p:ext uri="{D42A27DB-BD31-4B8C-83A1-F6EECF244321}">
                <p14:modId xmlns:p14="http://schemas.microsoft.com/office/powerpoint/2010/main" val="791347461"/>
              </p:ext>
            </p:extLst>
          </p:nvPr>
        </p:nvGraphicFramePr>
        <p:xfrm>
          <a:off x="6201913" y="3727537"/>
          <a:ext cx="2082800" cy="571500"/>
        </p:xfrm>
        <a:graphic>
          <a:graphicData uri="http://schemas.openxmlformats.org/presentationml/2006/ole">
            <mc:AlternateContent xmlns:mc="http://schemas.openxmlformats.org/markup-compatibility/2006">
              <mc:Choice xmlns:v="urn:schemas-microsoft-com:vml" Requires="v">
                <p:oleObj name="Equation" r:id="rId16" imgW="2075400" imgH="557640" progId="Equation.DSMT4">
                  <p:embed/>
                </p:oleObj>
              </mc:Choice>
              <mc:Fallback>
                <p:oleObj name="Equation" r:id="rId16" imgW="2075400" imgH="557640" progId="Equation.DSMT4">
                  <p:embed/>
                  <p:pic>
                    <p:nvPicPr>
                      <p:cNvPr id="14338" name="Object 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201913" y="3727537"/>
                        <a:ext cx="20828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3">
            <a:extLst>
              <a:ext uri="{FF2B5EF4-FFF2-40B4-BE49-F238E27FC236}">
                <a16:creationId xmlns:a16="http://schemas.microsoft.com/office/drawing/2014/main" id="{4D4166D1-6B4A-B1CA-923E-489754E4A6F7}"/>
              </a:ext>
            </a:extLst>
          </p:cNvPr>
          <p:cNvGraphicFramePr>
            <a:graphicFrameLocks noChangeAspect="1"/>
          </p:cNvGraphicFramePr>
          <p:nvPr>
            <p:extLst>
              <p:ext uri="{D42A27DB-BD31-4B8C-83A1-F6EECF244321}">
                <p14:modId xmlns:p14="http://schemas.microsoft.com/office/powerpoint/2010/main" val="3637302121"/>
              </p:ext>
            </p:extLst>
          </p:nvPr>
        </p:nvGraphicFramePr>
        <p:xfrm>
          <a:off x="6201913" y="4379813"/>
          <a:ext cx="1130300" cy="342900"/>
        </p:xfrm>
        <a:graphic>
          <a:graphicData uri="http://schemas.openxmlformats.org/presentationml/2006/ole">
            <mc:AlternateContent xmlns:mc="http://schemas.openxmlformats.org/markup-compatibility/2006">
              <mc:Choice xmlns:v="urn:schemas-microsoft-com:vml" Requires="v">
                <p:oleObj name="Equation" r:id="rId18" imgW="1115280" imgH="329040" progId="Equation.DSMT4">
                  <p:embed/>
                </p:oleObj>
              </mc:Choice>
              <mc:Fallback>
                <p:oleObj name="Equation" r:id="rId18" imgW="1115280" imgH="329040" progId="Equation.DSMT4">
                  <p:embed/>
                  <p:pic>
                    <p:nvPicPr>
                      <p:cNvPr id="14339" name="Object 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201913" y="4379813"/>
                        <a:ext cx="11303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204182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024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4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Identifying Properties of Addition and Multiplication (cont.)</a:t>
            </a:r>
            <a:endParaRPr lang="en-US" sz="3200" dirty="0">
              <a:solidFill>
                <a:schemeClr val="accent1"/>
              </a:solidFill>
            </a:endParaRPr>
          </a:p>
        </p:txBody>
      </p:sp>
      <p:sp>
        <p:nvSpPr>
          <p:cNvPr id="4102" name="Rectangle 3"/>
          <p:cNvSpPr>
            <a:spLocks noGrp="1"/>
          </p:cNvSpPr>
          <p:nvPr>
            <p:ph idx="1"/>
          </p:nvPr>
        </p:nvSpPr>
        <p:spPr>
          <a:xfrm>
            <a:off x="457200" y="1280160"/>
            <a:ext cx="8229600" cy="4142673"/>
          </a:xfrm>
          <a:prstGeom prst="rect">
            <a:avLst/>
          </a:prstGeom>
        </p:spPr>
        <p:txBody>
          <a:bodyPr wrap="square">
            <a:spAutoFit/>
          </a:bodyPr>
          <a:lstStyle/>
          <a:p>
            <a:pPr marL="533400" indent="-533400" algn="just"/>
            <a:r>
              <a:rPr lang="en-US" b="1" dirty="0"/>
              <a:t>Solution</a:t>
            </a:r>
          </a:p>
          <a:p>
            <a:pPr marL="533400" indent="-533400" algn="just"/>
            <a:r>
              <a:rPr lang="en-US" dirty="0"/>
              <a:t>a. Commutative property of addition</a:t>
            </a:r>
          </a:p>
          <a:p>
            <a:pPr marL="533400" indent="-533400" algn="just"/>
            <a:r>
              <a:rPr lang="en-US" dirty="0"/>
              <a:t>b. Associative property of addition</a:t>
            </a:r>
          </a:p>
          <a:p>
            <a:pPr marL="533400" indent="-533400" algn="just"/>
            <a:r>
              <a:rPr lang="en-US" dirty="0"/>
              <a:t>c. Multiplicative identity </a:t>
            </a:r>
          </a:p>
          <a:p>
            <a:pPr marL="533400" indent="-533400" algn="just"/>
            <a:r>
              <a:rPr lang="en-US" dirty="0"/>
              <a:t>d. Distributive property </a:t>
            </a:r>
          </a:p>
          <a:p>
            <a:pPr marL="533400" indent="-533400" algn="just"/>
            <a:r>
              <a:rPr lang="en-US" dirty="0"/>
              <a:t>e. Zero-factor law </a:t>
            </a:r>
          </a:p>
          <a:p>
            <a:pPr marL="533400" indent="-533400" algn="just"/>
            <a:r>
              <a:rPr lang="en-US" dirty="0"/>
              <a:t>f. Associative property of multiplication</a:t>
            </a:r>
          </a:p>
          <a:p>
            <a:pPr marL="533400" indent="-533400" algn="just"/>
            <a:r>
              <a:rPr lang="en-US" dirty="0"/>
              <a:t>g. Distributive property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0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10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Identifying Properties of Addition and Multiplication</a:t>
            </a:r>
            <a:endParaRPr lang="en-US" sz="3200" dirty="0">
              <a:solidFill>
                <a:schemeClr val="accent1"/>
              </a:solidFill>
            </a:endParaRPr>
          </a:p>
        </p:txBody>
      </p:sp>
      <p:sp>
        <p:nvSpPr>
          <p:cNvPr id="12291" name="Rectangle 3"/>
          <p:cNvSpPr>
            <a:spLocks noGrp="1"/>
          </p:cNvSpPr>
          <p:nvPr>
            <p:ph idx="1"/>
          </p:nvPr>
        </p:nvSpPr>
        <p:spPr>
          <a:xfrm>
            <a:off x="457200" y="1280160"/>
            <a:ext cx="8229600" cy="4434840"/>
          </a:xfrm>
          <a:prstGeom prst="rect">
            <a:avLst/>
          </a:prstGeom>
        </p:spPr>
        <p:txBody>
          <a:bodyPr/>
          <a:lstStyle/>
          <a:p>
            <a:pPr algn="just" eaLnBrk="0" hangingPunct="0">
              <a:lnSpc>
                <a:spcPct val="90000"/>
              </a:lnSpc>
            </a:pPr>
            <a:r>
              <a:rPr lang="en-US" dirty="0"/>
              <a:t>For each of the following equations, state the property illustrated, and show that the statement is true for the value given for the variable by substituting the value in the equation and evaluating.</a:t>
            </a:r>
            <a:r>
              <a:rPr lang="en-US" dirty="0">
                <a:latin typeface="Calibri" pitchFamily="34" charset="0"/>
              </a:rPr>
              <a:t> </a:t>
            </a:r>
          </a:p>
          <a:p>
            <a:pPr marL="514350" indent="-514350" algn="just" eaLnBrk="0" hangingPunct="0">
              <a:lnSpc>
                <a:spcPct val="150000"/>
              </a:lnSpc>
              <a:buFont typeface="+mj-lt"/>
              <a:buAutoNum type="alphaLcPeriod"/>
            </a:pPr>
            <a:r>
              <a:rPr lang="en-US" dirty="0">
                <a:latin typeface="Calibri" pitchFamily="34" charset="0"/>
              </a:rPr>
              <a:t> </a:t>
            </a:r>
            <a:r>
              <a:rPr lang="en-US" i="1" dirty="0">
                <a:solidFill>
                  <a:srgbClr val="0000FF"/>
                </a:solidFill>
                <a:latin typeface="Calibri" pitchFamily="34" charset="0"/>
              </a:rPr>
              <a:t>x</a:t>
            </a:r>
            <a:r>
              <a:rPr lang="en-US" dirty="0">
                <a:solidFill>
                  <a:srgbClr val="0000FF"/>
                </a:solidFill>
                <a:latin typeface="Calibri" pitchFamily="34" charset="0"/>
              </a:rPr>
              <a:t> + 14 = 14 + </a:t>
            </a:r>
            <a:r>
              <a:rPr lang="en-US" i="1" dirty="0">
                <a:solidFill>
                  <a:srgbClr val="0000FF"/>
                </a:solidFill>
                <a:latin typeface="Calibri" pitchFamily="34" charset="0"/>
              </a:rPr>
              <a:t>x</a:t>
            </a:r>
            <a:r>
              <a:rPr lang="en-US" dirty="0">
                <a:solidFill>
                  <a:srgbClr val="0000FF"/>
                </a:solidFill>
                <a:latin typeface="Calibri" pitchFamily="34" charset="0"/>
              </a:rPr>
              <a:t>  </a:t>
            </a:r>
            <a:r>
              <a:rPr lang="en-US" dirty="0">
                <a:latin typeface="Calibri" pitchFamily="34" charset="0"/>
              </a:rPr>
              <a:t>given that </a:t>
            </a:r>
            <a:r>
              <a:rPr lang="en-US" i="1" dirty="0">
                <a:latin typeface="Calibri" pitchFamily="34" charset="0"/>
              </a:rPr>
              <a:t>x</a:t>
            </a:r>
            <a:r>
              <a:rPr lang="en-US" dirty="0">
                <a:latin typeface="Calibri" pitchFamily="34" charset="0"/>
              </a:rPr>
              <a:t> = </a:t>
            </a:r>
            <a:r>
              <a:rPr lang="en-US" dirty="0">
                <a:solidFill>
                  <a:srgbClr val="FF0000"/>
                </a:solidFill>
                <a:latin typeface="Calibri" pitchFamily="34" charset="0"/>
              </a:rPr>
              <a:t>−4</a:t>
            </a:r>
          </a:p>
          <a:p>
            <a:pPr marL="514350" indent="-514350" algn="just" eaLnBrk="0" hangingPunct="0">
              <a:lnSpc>
                <a:spcPct val="150000"/>
              </a:lnSpc>
              <a:buFont typeface="+mj-lt"/>
              <a:buAutoNum type="alphaLcPeriod"/>
            </a:pPr>
            <a:r>
              <a:rPr lang="en-US" dirty="0"/>
              <a:t>                            </a:t>
            </a:r>
            <a:r>
              <a:rPr lang="en-US" dirty="0">
                <a:solidFill>
                  <a:schemeClr val="tx1"/>
                </a:solidFill>
              </a:rPr>
              <a:t>given that </a:t>
            </a:r>
            <a:r>
              <a:rPr lang="en-US" i="1" dirty="0">
                <a:solidFill>
                  <a:schemeClr val="tx1"/>
                </a:solidFill>
              </a:rPr>
              <a:t>x</a:t>
            </a:r>
            <a:r>
              <a:rPr lang="en-US" dirty="0">
                <a:solidFill>
                  <a:schemeClr val="tx1"/>
                </a:solidFill>
              </a:rPr>
              <a:t> = </a:t>
            </a:r>
            <a:r>
              <a:rPr lang="en-US" dirty="0">
                <a:solidFill>
                  <a:srgbClr val="FF0000"/>
                </a:solidFill>
              </a:rPr>
              <a:t>5</a:t>
            </a:r>
            <a:endParaRPr lang="en-US" dirty="0">
              <a:latin typeface="Calibri" pitchFamily="34" charset="0"/>
            </a:endParaRPr>
          </a:p>
          <a:p>
            <a:pPr marL="514350" indent="-514350" algn="just" eaLnBrk="0" hangingPunct="0">
              <a:lnSpc>
                <a:spcPct val="150000"/>
              </a:lnSpc>
              <a:buFont typeface="+mj-lt"/>
              <a:buAutoNum type="alphaLcPeriod"/>
            </a:pPr>
            <a:r>
              <a:rPr lang="en-US" dirty="0"/>
              <a:t>                                  </a:t>
            </a:r>
            <a:r>
              <a:rPr lang="en-US" dirty="0">
                <a:solidFill>
                  <a:schemeClr val="tx1"/>
                </a:solidFill>
              </a:rPr>
              <a:t>given that </a:t>
            </a:r>
            <a:r>
              <a:rPr lang="en-US" i="1" dirty="0">
                <a:solidFill>
                  <a:schemeClr val="tx1"/>
                </a:solidFill>
              </a:rPr>
              <a:t>y</a:t>
            </a:r>
            <a:r>
              <a:rPr lang="en-US" dirty="0">
                <a:solidFill>
                  <a:schemeClr val="tx1"/>
                </a:solidFill>
              </a:rPr>
              <a:t> = </a:t>
            </a:r>
            <a:r>
              <a:rPr lang="en-US" dirty="0">
                <a:solidFill>
                  <a:srgbClr val="FF0000"/>
                </a:solidFill>
              </a:rPr>
              <a:t>−2</a:t>
            </a:r>
          </a:p>
          <a:p>
            <a:pPr algn="just" eaLnBrk="0" hangingPunct="0">
              <a:lnSpc>
                <a:spcPct val="90000"/>
              </a:lnSpc>
            </a:pPr>
            <a:endParaRPr lang="en-US" dirty="0"/>
          </a:p>
          <a:p>
            <a:pPr marL="514350" indent="-514350" algn="just" eaLnBrk="0" hangingPunct="0">
              <a:lnSpc>
                <a:spcPct val="90000"/>
              </a:lnSpc>
            </a:pPr>
            <a:endParaRPr lang="en-US" dirty="0">
              <a:solidFill>
                <a:srgbClr val="FF0000"/>
              </a:solidFill>
              <a:latin typeface="Calibri" pitchFamily="34" charset="0"/>
            </a:endParaRPr>
          </a:p>
        </p:txBody>
      </p:sp>
      <p:graphicFrame>
        <p:nvGraphicFramePr>
          <p:cNvPr id="2" name="Object 179">
            <a:extLst>
              <a:ext uri="{FF2B5EF4-FFF2-40B4-BE49-F238E27FC236}">
                <a16:creationId xmlns:a16="http://schemas.microsoft.com/office/drawing/2014/main" id="{723FA752-4D2C-1A44-BFCD-A210286DDDC4}"/>
              </a:ext>
            </a:extLst>
          </p:cNvPr>
          <p:cNvGraphicFramePr>
            <a:graphicFrameLocks noChangeAspect="1"/>
          </p:cNvGraphicFramePr>
          <p:nvPr>
            <p:extLst>
              <p:ext uri="{D42A27DB-BD31-4B8C-83A1-F6EECF244321}">
                <p14:modId xmlns:p14="http://schemas.microsoft.com/office/powerpoint/2010/main" val="2829177819"/>
              </p:ext>
            </p:extLst>
          </p:nvPr>
        </p:nvGraphicFramePr>
        <p:xfrm>
          <a:off x="1089361" y="3879996"/>
          <a:ext cx="2120900" cy="419100"/>
        </p:xfrm>
        <a:graphic>
          <a:graphicData uri="http://schemas.openxmlformats.org/presentationml/2006/ole">
            <mc:AlternateContent xmlns:mc="http://schemas.openxmlformats.org/markup-compatibility/2006">
              <mc:Choice xmlns:v="urn:schemas-microsoft-com:vml" Requires="v">
                <p:oleObj name="Equation" r:id="rId2" imgW="2111760" imgH="411120" progId="Equation.DSMT4">
                  <p:embed/>
                </p:oleObj>
              </mc:Choice>
              <mc:Fallback>
                <p:oleObj name="Equation" r:id="rId2" imgW="2111760" imgH="411120" progId="Equation.DSMT4">
                  <p:embed/>
                  <p:pic>
                    <p:nvPicPr>
                      <p:cNvPr id="19462" name="Object 17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9361" y="3879996"/>
                        <a:ext cx="2120900"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2">
            <a:extLst>
              <a:ext uri="{FF2B5EF4-FFF2-40B4-BE49-F238E27FC236}">
                <a16:creationId xmlns:a16="http://schemas.microsoft.com/office/drawing/2014/main" id="{74FFB2CA-97B1-1983-FE7C-A89414443F0B}"/>
              </a:ext>
            </a:extLst>
          </p:cNvPr>
          <p:cNvGraphicFramePr>
            <a:graphicFrameLocks noChangeAspect="1"/>
          </p:cNvGraphicFramePr>
          <p:nvPr>
            <p:extLst>
              <p:ext uri="{D42A27DB-BD31-4B8C-83A1-F6EECF244321}">
                <p14:modId xmlns:p14="http://schemas.microsoft.com/office/powerpoint/2010/main" val="1372187069"/>
              </p:ext>
            </p:extLst>
          </p:nvPr>
        </p:nvGraphicFramePr>
        <p:xfrm>
          <a:off x="1078604" y="4535764"/>
          <a:ext cx="2641600" cy="571500"/>
        </p:xfrm>
        <a:graphic>
          <a:graphicData uri="http://schemas.openxmlformats.org/presentationml/2006/ole">
            <mc:AlternateContent xmlns:mc="http://schemas.openxmlformats.org/markup-compatibility/2006">
              <mc:Choice xmlns:v="urn:schemas-microsoft-com:vml" Requires="v">
                <p:oleObj name="Equation" r:id="rId4" imgW="2633040" imgH="557640" progId="Equation.DSMT4">
                  <p:embed/>
                </p:oleObj>
              </mc:Choice>
              <mc:Fallback>
                <p:oleObj name="Equation" r:id="rId4" imgW="2633040" imgH="557640" progId="Equation.DSMT4">
                  <p:embed/>
                  <p:pic>
                    <p:nvPicPr>
                      <p:cNvPr id="7"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78604" y="4535764"/>
                        <a:ext cx="26416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1">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Identifying Properties of Addition and Multiplication (cont.)</a:t>
            </a:r>
            <a:endParaRPr lang="en-US" sz="3200" dirty="0">
              <a:solidFill>
                <a:schemeClr val="accent1"/>
              </a:solidFill>
            </a:endParaRPr>
          </a:p>
        </p:txBody>
      </p:sp>
      <p:sp>
        <p:nvSpPr>
          <p:cNvPr id="12291" name="Rectangle 3"/>
          <p:cNvSpPr>
            <a:spLocks noGrp="1"/>
          </p:cNvSpPr>
          <p:nvPr>
            <p:ph idx="1"/>
          </p:nvPr>
        </p:nvSpPr>
        <p:spPr>
          <a:xfrm>
            <a:off x="457200" y="1280160"/>
            <a:ext cx="8229600" cy="4434840"/>
          </a:xfrm>
          <a:prstGeom prst="rect">
            <a:avLst/>
          </a:prstGeom>
        </p:spPr>
        <p:txBody>
          <a:bodyPr/>
          <a:lstStyle/>
          <a:p>
            <a:pPr marL="514350" indent="-514350" algn="just" eaLnBrk="0" hangingPunct="0">
              <a:lnSpc>
                <a:spcPct val="90000"/>
              </a:lnSpc>
            </a:pPr>
            <a:r>
              <a:rPr lang="en-US" b="1" dirty="0">
                <a:solidFill>
                  <a:schemeClr val="tx1"/>
                </a:solidFill>
              </a:rPr>
              <a:t>Solution </a:t>
            </a:r>
          </a:p>
          <a:p>
            <a:pPr marL="514350" indent="-514350" algn="just" eaLnBrk="0" hangingPunct="0">
              <a:lnSpc>
                <a:spcPct val="90000"/>
              </a:lnSpc>
            </a:pPr>
            <a:r>
              <a:rPr lang="en-US" dirty="0">
                <a:solidFill>
                  <a:schemeClr val="tx1"/>
                </a:solidFill>
              </a:rPr>
              <a:t>a. </a:t>
            </a:r>
          </a:p>
          <a:p>
            <a:pPr marL="514350" indent="-514350" algn="just" eaLnBrk="0" hangingPunct="0">
              <a:lnSpc>
                <a:spcPct val="90000"/>
              </a:lnSpc>
            </a:pPr>
            <a:endParaRPr lang="en-US" dirty="0">
              <a:solidFill>
                <a:schemeClr val="tx1"/>
              </a:solidFill>
            </a:endParaRPr>
          </a:p>
          <a:p>
            <a:pPr marL="514350" indent="-514350" algn="just" eaLnBrk="0" hangingPunct="0">
              <a:lnSpc>
                <a:spcPct val="90000"/>
              </a:lnSpc>
            </a:pPr>
            <a:endParaRPr lang="en-US" dirty="0">
              <a:solidFill>
                <a:schemeClr val="tx1"/>
              </a:solidFill>
            </a:endParaRPr>
          </a:p>
          <a:p>
            <a:pPr marL="514350" indent="-514350" algn="just" eaLnBrk="0" hangingPunct="0">
              <a:lnSpc>
                <a:spcPct val="90000"/>
              </a:lnSpc>
            </a:pPr>
            <a:r>
              <a:rPr lang="en-US" dirty="0">
                <a:solidFill>
                  <a:schemeClr val="tx1"/>
                </a:solidFill>
              </a:rPr>
              <a:t>b. </a:t>
            </a:r>
          </a:p>
          <a:p>
            <a:pPr marL="514350" indent="-514350" algn="just" eaLnBrk="0" hangingPunct="0">
              <a:lnSpc>
                <a:spcPct val="90000"/>
              </a:lnSpc>
            </a:pPr>
            <a:endParaRPr lang="en-US" dirty="0">
              <a:solidFill>
                <a:schemeClr val="tx1"/>
              </a:solidFill>
            </a:endParaRPr>
          </a:p>
          <a:p>
            <a:pPr marL="514350" indent="-514350" algn="just" eaLnBrk="0" hangingPunct="0">
              <a:lnSpc>
                <a:spcPct val="90000"/>
              </a:lnSpc>
            </a:pPr>
            <a:endParaRPr lang="en-US" dirty="0">
              <a:solidFill>
                <a:schemeClr val="tx1"/>
              </a:solidFill>
            </a:endParaRPr>
          </a:p>
          <a:p>
            <a:pPr marL="514350" indent="-514350" algn="just" eaLnBrk="0" hangingPunct="0">
              <a:lnSpc>
                <a:spcPct val="90000"/>
              </a:lnSpc>
            </a:pPr>
            <a:r>
              <a:rPr lang="en-US" dirty="0">
                <a:solidFill>
                  <a:schemeClr val="tx1"/>
                </a:solidFill>
              </a:rPr>
              <a:t>c. </a:t>
            </a:r>
          </a:p>
          <a:p>
            <a:pPr marL="514350" indent="-514350" algn="just" eaLnBrk="0" hangingPunct="0">
              <a:lnSpc>
                <a:spcPct val="90000"/>
              </a:lnSpc>
            </a:pPr>
            <a:endParaRPr lang="en-US" dirty="0">
              <a:solidFill>
                <a:schemeClr val="tx1"/>
              </a:solidFill>
            </a:endParaRPr>
          </a:p>
          <a:p>
            <a:pPr marL="514350" indent="-514350" algn="just" eaLnBrk="0" hangingPunct="0">
              <a:lnSpc>
                <a:spcPct val="90000"/>
              </a:lnSpc>
            </a:pPr>
            <a:endParaRPr lang="en-US" dirty="0">
              <a:solidFill>
                <a:schemeClr val="tx1"/>
              </a:solidFill>
            </a:endParaRPr>
          </a:p>
        </p:txBody>
      </p:sp>
      <p:graphicFrame>
        <p:nvGraphicFramePr>
          <p:cNvPr id="6325" name="Object 181"/>
          <p:cNvGraphicFramePr>
            <a:graphicFrameLocks noChangeAspect="1"/>
          </p:cNvGraphicFramePr>
          <p:nvPr>
            <p:extLst>
              <p:ext uri="{D42A27DB-BD31-4B8C-83A1-F6EECF244321}">
                <p14:modId xmlns:p14="http://schemas.microsoft.com/office/powerpoint/2010/main" val="3300730562"/>
              </p:ext>
            </p:extLst>
          </p:nvPr>
        </p:nvGraphicFramePr>
        <p:xfrm>
          <a:off x="2574813" y="2402093"/>
          <a:ext cx="4699000" cy="571500"/>
        </p:xfrm>
        <a:graphic>
          <a:graphicData uri="http://schemas.openxmlformats.org/presentationml/2006/ole">
            <mc:AlternateContent xmlns:mc="http://schemas.openxmlformats.org/markup-compatibility/2006">
              <mc:Choice xmlns:v="urn:schemas-microsoft-com:vml" Requires="v">
                <p:oleObj name="Equation" r:id="rId2" imgW="4690080" imgH="557640" progId="Equation.DSMT4">
                  <p:embed/>
                </p:oleObj>
              </mc:Choice>
              <mc:Fallback>
                <p:oleObj name="Equation" r:id="rId2" imgW="4690080" imgH="557640" progId="Equation.DSMT4">
                  <p:embed/>
                  <p:pic>
                    <p:nvPicPr>
                      <p:cNvPr id="6325" name="Object 18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74813" y="2402093"/>
                        <a:ext cx="46990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326" name="Object 182"/>
          <p:cNvGraphicFramePr>
            <a:graphicFrameLocks noChangeAspect="1"/>
          </p:cNvGraphicFramePr>
          <p:nvPr>
            <p:extLst>
              <p:ext uri="{D42A27DB-BD31-4B8C-83A1-F6EECF244321}">
                <p14:modId xmlns:p14="http://schemas.microsoft.com/office/powerpoint/2010/main" val="3780480857"/>
              </p:ext>
            </p:extLst>
          </p:nvPr>
        </p:nvGraphicFramePr>
        <p:xfrm>
          <a:off x="941295" y="1825513"/>
          <a:ext cx="7527925" cy="393700"/>
        </p:xfrm>
        <a:graphic>
          <a:graphicData uri="http://schemas.openxmlformats.org/presentationml/2006/ole">
            <mc:AlternateContent xmlns:mc="http://schemas.openxmlformats.org/markup-compatibility/2006">
              <mc:Choice xmlns:v="urn:schemas-microsoft-com:vml" Requires="v">
                <p:oleObj name="Equation" r:id="rId4" imgW="7518240" imgH="380880" progId="Equation.DSMT4">
                  <p:embed/>
                </p:oleObj>
              </mc:Choice>
              <mc:Fallback>
                <p:oleObj name="Equation" r:id="rId4" imgW="7518240" imgH="380880" progId="Equation.DSMT4">
                  <p:embed/>
                  <p:pic>
                    <p:nvPicPr>
                      <p:cNvPr id="6326" name="Object 182"/>
                      <p:cNvPicPr>
                        <a:picLocks noChangeAspect="1" noChangeArrowheads="1"/>
                      </p:cNvPicPr>
                      <p:nvPr/>
                    </p:nvPicPr>
                    <p:blipFill>
                      <a:blip r:embed="rId5"/>
                      <a:srcRect/>
                      <a:stretch>
                        <a:fillRect/>
                      </a:stretch>
                    </p:blipFill>
                    <p:spPr bwMode="auto">
                      <a:xfrm>
                        <a:off x="941295" y="1825513"/>
                        <a:ext cx="7527925" cy="39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7">
            <a:extLst>
              <a:ext uri="{FF2B5EF4-FFF2-40B4-BE49-F238E27FC236}">
                <a16:creationId xmlns:a16="http://schemas.microsoft.com/office/drawing/2014/main" id="{70699777-7028-D163-6E2A-8BB8514F41B5}"/>
              </a:ext>
            </a:extLst>
          </p:cNvPr>
          <p:cNvGraphicFramePr>
            <a:graphicFrameLocks noChangeAspect="1"/>
          </p:cNvGraphicFramePr>
          <p:nvPr>
            <p:extLst>
              <p:ext uri="{D42A27DB-BD31-4B8C-83A1-F6EECF244321}">
                <p14:modId xmlns:p14="http://schemas.microsoft.com/office/powerpoint/2010/main" val="2508155123"/>
              </p:ext>
            </p:extLst>
          </p:nvPr>
        </p:nvGraphicFramePr>
        <p:xfrm>
          <a:off x="1729913" y="3635188"/>
          <a:ext cx="6121400" cy="596900"/>
        </p:xfrm>
        <a:graphic>
          <a:graphicData uri="http://schemas.openxmlformats.org/presentationml/2006/ole">
            <mc:AlternateContent xmlns:mc="http://schemas.openxmlformats.org/markup-compatibility/2006">
              <mc:Choice xmlns:v="urn:schemas-microsoft-com:vml" Requires="v">
                <p:oleObj name="Equation" r:id="rId6" imgW="6125400" imgH="585000" progId="Equation.DSMT4">
                  <p:embed/>
                </p:oleObj>
              </mc:Choice>
              <mc:Fallback>
                <p:oleObj name="Equation" r:id="rId6" imgW="6125400" imgH="585000" progId="Equation.DSMT4">
                  <p:embed/>
                  <p:pic>
                    <p:nvPicPr>
                      <p:cNvPr id="19463"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29913" y="3635188"/>
                        <a:ext cx="6121400"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8">
            <a:extLst>
              <a:ext uri="{FF2B5EF4-FFF2-40B4-BE49-F238E27FC236}">
                <a16:creationId xmlns:a16="http://schemas.microsoft.com/office/drawing/2014/main" id="{BF0389F4-EFB6-C41E-52A0-24E92566500A}"/>
              </a:ext>
            </a:extLst>
          </p:cNvPr>
          <p:cNvGraphicFramePr>
            <a:graphicFrameLocks noChangeAspect="1"/>
          </p:cNvGraphicFramePr>
          <p:nvPr>
            <p:extLst>
              <p:ext uri="{D42A27DB-BD31-4B8C-83A1-F6EECF244321}">
                <p14:modId xmlns:p14="http://schemas.microsoft.com/office/powerpoint/2010/main" val="1855114703"/>
              </p:ext>
            </p:extLst>
          </p:nvPr>
        </p:nvGraphicFramePr>
        <p:xfrm>
          <a:off x="993313" y="3218448"/>
          <a:ext cx="7734300" cy="368300"/>
        </p:xfrm>
        <a:graphic>
          <a:graphicData uri="http://schemas.openxmlformats.org/presentationml/2006/ole">
            <mc:AlternateContent xmlns:mc="http://schemas.openxmlformats.org/markup-compatibility/2006">
              <mc:Choice xmlns:v="urn:schemas-microsoft-com:vml" Requires="v">
                <p:oleObj name="Equation" r:id="rId8" imgW="7725600" imgH="356400" progId="Equation.DSMT4">
                  <p:embed/>
                </p:oleObj>
              </mc:Choice>
              <mc:Fallback>
                <p:oleObj name="Equation" r:id="rId8" imgW="7725600" imgH="356400" progId="Equation.DSMT4">
                  <p:embed/>
                  <p:pic>
                    <p:nvPicPr>
                      <p:cNvPr id="19464" name="Object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93313" y="3218448"/>
                        <a:ext cx="7734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9">
            <a:extLst>
              <a:ext uri="{FF2B5EF4-FFF2-40B4-BE49-F238E27FC236}">
                <a16:creationId xmlns:a16="http://schemas.microsoft.com/office/drawing/2014/main" id="{D2608FFF-842C-3397-884A-FDB831CCD968}"/>
              </a:ext>
            </a:extLst>
          </p:cNvPr>
          <p:cNvGraphicFramePr>
            <a:graphicFrameLocks noChangeAspect="1"/>
          </p:cNvGraphicFramePr>
          <p:nvPr>
            <p:extLst>
              <p:ext uri="{D42A27DB-BD31-4B8C-83A1-F6EECF244321}">
                <p14:modId xmlns:p14="http://schemas.microsoft.com/office/powerpoint/2010/main" val="1765423006"/>
              </p:ext>
            </p:extLst>
          </p:nvPr>
        </p:nvGraphicFramePr>
        <p:xfrm>
          <a:off x="1103406" y="5125001"/>
          <a:ext cx="7556500" cy="571500"/>
        </p:xfrm>
        <a:graphic>
          <a:graphicData uri="http://schemas.openxmlformats.org/presentationml/2006/ole">
            <mc:AlternateContent xmlns:mc="http://schemas.openxmlformats.org/markup-compatibility/2006">
              <mc:Choice xmlns:v="urn:schemas-microsoft-com:vml" Requires="v">
                <p:oleObj name="Equation" r:id="rId10" imgW="7542720" imgH="557640" progId="Equation.DSMT4">
                  <p:embed/>
                </p:oleObj>
              </mc:Choice>
              <mc:Fallback>
                <p:oleObj name="Equation" r:id="rId10" imgW="7542720" imgH="557640" progId="Equation.DSMT4">
                  <p:embed/>
                  <p:pic>
                    <p:nvPicPr>
                      <p:cNvPr id="19465" name="Object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103406" y="5125001"/>
                        <a:ext cx="75565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10">
            <a:extLst>
              <a:ext uri="{FF2B5EF4-FFF2-40B4-BE49-F238E27FC236}">
                <a16:creationId xmlns:a16="http://schemas.microsoft.com/office/drawing/2014/main" id="{622AD01B-6184-7048-3F09-5A4A1D3195C2}"/>
              </a:ext>
            </a:extLst>
          </p:cNvPr>
          <p:cNvGraphicFramePr>
            <a:graphicFrameLocks noChangeAspect="1"/>
          </p:cNvGraphicFramePr>
          <p:nvPr>
            <p:extLst>
              <p:ext uri="{D42A27DB-BD31-4B8C-83A1-F6EECF244321}">
                <p14:modId xmlns:p14="http://schemas.microsoft.com/office/powerpoint/2010/main" val="1169699314"/>
              </p:ext>
            </p:extLst>
          </p:nvPr>
        </p:nvGraphicFramePr>
        <p:xfrm>
          <a:off x="1006737" y="4625490"/>
          <a:ext cx="5600700" cy="368300"/>
        </p:xfrm>
        <a:graphic>
          <a:graphicData uri="http://schemas.openxmlformats.org/presentationml/2006/ole">
            <mc:AlternateContent xmlns:mc="http://schemas.openxmlformats.org/markup-compatibility/2006">
              <mc:Choice xmlns:v="urn:schemas-microsoft-com:vml" Requires="v">
                <p:oleObj name="Equation" r:id="rId12" imgW="5586120" imgH="356400" progId="Equation.DSMT4">
                  <p:embed/>
                </p:oleObj>
              </mc:Choice>
              <mc:Fallback>
                <p:oleObj name="Equation" r:id="rId12" imgW="5586120" imgH="356400" progId="Equation.DSMT4">
                  <p:embed/>
                  <p:pic>
                    <p:nvPicPr>
                      <p:cNvPr id="19466" name="Object 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006737" y="4625490"/>
                        <a:ext cx="5600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9" dir="2700000" algn="ctr" rotWithShape="0">
                                <a:schemeClr val="bg2">
                                  <a:alpha val="74997"/>
                                </a:schemeClr>
                              </a:outerShdw>
                            </a:effectLst>
                          </a14:hiddenEffects>
                        </a:ext>
                      </a:extLst>
                    </p:spPr>
                  </p:pic>
                </p:oleObj>
              </mc:Fallback>
            </mc:AlternateContent>
          </a:graphicData>
        </a:graphic>
      </p:graphicFrame>
    </p:spTree>
    <p:extLst>
      <p:ext uri="{BB962C8B-B14F-4D97-AF65-F5344CB8AC3E}">
        <p14:creationId xmlns:p14="http://schemas.microsoft.com/office/powerpoint/2010/main" val="1230090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1">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1">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32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32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357</TotalTime>
  <Words>347</Words>
  <Application>Microsoft Office PowerPoint</Application>
  <PresentationFormat>On-screen Show (4:3)</PresentationFormat>
  <Paragraphs>46</Paragraphs>
  <Slides>9</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4" baseType="lpstr">
      <vt:lpstr>Arial</vt:lpstr>
      <vt:lpstr>Calibri</vt:lpstr>
      <vt:lpstr>Courier New</vt:lpstr>
      <vt:lpstr>Office Theme</vt:lpstr>
      <vt:lpstr>Equation</vt:lpstr>
      <vt:lpstr>Section 1.6</vt:lpstr>
      <vt:lpstr>Properties: Properties of Addition and Multiplication</vt:lpstr>
      <vt:lpstr>Properties: Properties of Addition and Multiplication (cont.)</vt:lpstr>
      <vt:lpstr>Note</vt:lpstr>
      <vt:lpstr>Properties: Properties of Addition and Multiplication (cont.)</vt:lpstr>
      <vt:lpstr>Example 1: Identifying Properties of Addition and Multiplication</vt:lpstr>
      <vt:lpstr>Example 1: Identifying Properties of Addition and Multiplication (cont.)</vt:lpstr>
      <vt:lpstr>Example 2: Identifying Properties of Addition and Multiplication</vt:lpstr>
      <vt:lpstr>Example 2: Identifying Properties of Addition and Multiplication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Algebra for College Students, 7th Edition</dc:title>
  <dc:creator>Hawkes Learning</dc:creator>
  <cp:lastModifiedBy>Jolie Even</cp:lastModifiedBy>
  <cp:revision>157</cp:revision>
  <dcterms:created xsi:type="dcterms:W3CDTF">2013-04-26T14:43:13Z</dcterms:created>
  <dcterms:modified xsi:type="dcterms:W3CDTF">2023-07-25T15:27:45Z</dcterms:modified>
</cp:coreProperties>
</file>