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handoutMasterIdLst>
    <p:handoutMasterId r:id="rId36"/>
  </p:handoutMasterIdLst>
  <p:sldIdLst>
    <p:sldId id="256" r:id="rId2"/>
    <p:sldId id="285" r:id="rId3"/>
    <p:sldId id="287" r:id="rId4"/>
    <p:sldId id="274" r:id="rId5"/>
    <p:sldId id="288" r:id="rId6"/>
    <p:sldId id="290" r:id="rId7"/>
    <p:sldId id="291" r:id="rId8"/>
    <p:sldId id="289" r:id="rId9"/>
    <p:sldId id="292" r:id="rId10"/>
    <p:sldId id="293" r:id="rId11"/>
    <p:sldId id="294" r:id="rId12"/>
    <p:sldId id="295" r:id="rId13"/>
    <p:sldId id="317" r:id="rId14"/>
    <p:sldId id="296" r:id="rId15"/>
    <p:sldId id="297" r:id="rId16"/>
    <p:sldId id="298" r:id="rId17"/>
    <p:sldId id="299" r:id="rId18"/>
    <p:sldId id="318" r:id="rId19"/>
    <p:sldId id="300" r:id="rId20"/>
    <p:sldId id="301" r:id="rId21"/>
    <p:sldId id="302" r:id="rId22"/>
    <p:sldId id="303" r:id="rId23"/>
    <p:sldId id="304" r:id="rId24"/>
    <p:sldId id="305" r:id="rId25"/>
    <p:sldId id="306" r:id="rId26"/>
    <p:sldId id="307" r:id="rId27"/>
    <p:sldId id="319" r:id="rId28"/>
    <p:sldId id="309" r:id="rId29"/>
    <p:sldId id="311" r:id="rId30"/>
    <p:sldId id="312" r:id="rId31"/>
    <p:sldId id="313" r:id="rId32"/>
    <p:sldId id="314" r:id="rId33"/>
    <p:sldId id="315" r:id="rId3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7" name="Belloit, Nicholas G" initials="BNG [7]" lastIdx="1" clrIdx="6"/>
  <p:cmAuthor id="1" name="Belloit, Nicholas G" initials="BNG" lastIdx="1" clrIdx="0"/>
  <p:cmAuthor id="8" name="Belloit, Nicholas G" initials="BNG [8]" lastIdx="1" clrIdx="7"/>
  <p:cmAuthor id="2" name="Belloit, Nicholas G" initials="BNG [2]" lastIdx="1" clrIdx="1"/>
  <p:cmAuthor id="9" name="Belloit, Nicholas G" initials="BNG [9]" lastIdx="1" clrIdx="8"/>
  <p:cmAuthor id="3" name="Belloit, Nicholas G" initials="BNG [3]" lastIdx="1" clrIdx="2"/>
  <p:cmAuthor id="10" name="Belloit, Nicholas G" initials="BNG [10]" lastIdx="1" clrIdx="9"/>
  <p:cmAuthor id="4" name="Belloit, Nicholas G" initials="BNG [4]" lastIdx="1" clrIdx="3"/>
  <p:cmAuthor id="5" name="Belloit, Nicholas G" initials="BNG [5]" lastIdx="1" clrIdx="4"/>
  <p:cmAuthor id="6" name="Belloit, Nicholas G" initials="BNG [6]" lastIdx="1" clrIdx="5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92"/>
    <a:srgbClr val="000000"/>
    <a:srgbClr val="007E7E"/>
    <a:srgbClr val="0000FF"/>
    <a:srgbClr val="1F497D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7" autoAdjust="0"/>
    <p:restoredTop sz="94721" autoAdjust="0"/>
  </p:normalViewPr>
  <p:slideViewPr>
    <p:cSldViewPr>
      <p:cViewPr varScale="1">
        <p:scale>
          <a:sx n="108" d="100"/>
          <a:sy n="108" d="100"/>
        </p:scale>
        <p:origin x="1380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commentAuthors" Target="commentAuthors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7/26/2023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1.bin"/><Relationship Id="rId3" Type="http://schemas.openxmlformats.org/officeDocument/2006/relationships/image" Target="../media/image58.wmf"/><Relationship Id="rId7" Type="http://schemas.openxmlformats.org/officeDocument/2006/relationships/image" Target="../media/image60.wmf"/><Relationship Id="rId2" Type="http://schemas.openxmlformats.org/officeDocument/2006/relationships/oleObject" Target="../embeddings/oleObject5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60.bin"/><Relationship Id="rId5" Type="http://schemas.openxmlformats.org/officeDocument/2006/relationships/image" Target="../media/image59.wmf"/><Relationship Id="rId4" Type="http://schemas.openxmlformats.org/officeDocument/2006/relationships/oleObject" Target="../embeddings/oleObject59.bin"/><Relationship Id="rId9" Type="http://schemas.openxmlformats.org/officeDocument/2006/relationships/image" Target="../media/image61.wmf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5.png"/><Relationship Id="rId2" Type="http://schemas.openxmlformats.org/officeDocument/2006/relationships/image" Target="../media/image6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2.bin"/><Relationship Id="rId2" Type="http://schemas.openxmlformats.org/officeDocument/2006/relationships/image" Target="../media/image6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8.wmf"/><Relationship Id="rId5" Type="http://schemas.openxmlformats.org/officeDocument/2006/relationships/oleObject" Target="../embeddings/oleObject63.bin"/><Relationship Id="rId4" Type="http://schemas.openxmlformats.org/officeDocument/2006/relationships/image" Target="../media/image67.wmf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9.wmf"/><Relationship Id="rId2" Type="http://schemas.openxmlformats.org/officeDocument/2006/relationships/oleObject" Target="../embeddings/oleObject64.bin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70.wmf"/><Relationship Id="rId2" Type="http://schemas.openxmlformats.org/officeDocument/2006/relationships/oleObject" Target="../embeddings/oleObject65.bin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image" Target="../media/image2.wmf"/><Relationship Id="rId7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3.wmf"/><Relationship Id="rId10" Type="http://schemas.openxmlformats.org/officeDocument/2006/relationships/oleObject" Target="../embeddings/oleObject5.bin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wmf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1.wmf"/><Relationship Id="rId2" Type="http://schemas.openxmlformats.org/officeDocument/2006/relationships/oleObject" Target="../embeddings/oleObject6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67.bin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1.bin"/><Relationship Id="rId13" Type="http://schemas.openxmlformats.org/officeDocument/2006/relationships/image" Target="../media/image77.wmf"/><Relationship Id="rId3" Type="http://schemas.openxmlformats.org/officeDocument/2006/relationships/image" Target="../media/image72.wmf"/><Relationship Id="rId7" Type="http://schemas.openxmlformats.org/officeDocument/2006/relationships/image" Target="../media/image74.wmf"/><Relationship Id="rId12" Type="http://schemas.openxmlformats.org/officeDocument/2006/relationships/oleObject" Target="../embeddings/oleObject73.bin"/><Relationship Id="rId17" Type="http://schemas.openxmlformats.org/officeDocument/2006/relationships/image" Target="../media/image79.wmf"/><Relationship Id="rId2" Type="http://schemas.openxmlformats.org/officeDocument/2006/relationships/oleObject" Target="../embeddings/oleObject68.bin"/><Relationship Id="rId16" Type="http://schemas.openxmlformats.org/officeDocument/2006/relationships/oleObject" Target="../embeddings/oleObject75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70.bin"/><Relationship Id="rId11" Type="http://schemas.openxmlformats.org/officeDocument/2006/relationships/image" Target="../media/image76.wmf"/><Relationship Id="rId5" Type="http://schemas.openxmlformats.org/officeDocument/2006/relationships/image" Target="../media/image73.wmf"/><Relationship Id="rId15" Type="http://schemas.openxmlformats.org/officeDocument/2006/relationships/image" Target="../media/image78.wmf"/><Relationship Id="rId10" Type="http://schemas.openxmlformats.org/officeDocument/2006/relationships/oleObject" Target="../embeddings/oleObject72.bin"/><Relationship Id="rId4" Type="http://schemas.openxmlformats.org/officeDocument/2006/relationships/oleObject" Target="../embeddings/oleObject69.bin"/><Relationship Id="rId9" Type="http://schemas.openxmlformats.org/officeDocument/2006/relationships/image" Target="../media/image75.wmf"/><Relationship Id="rId14" Type="http://schemas.openxmlformats.org/officeDocument/2006/relationships/oleObject" Target="../embeddings/oleObject74.bin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0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1.wmf"/><Relationship Id="rId2" Type="http://schemas.openxmlformats.org/officeDocument/2006/relationships/oleObject" Target="../embeddings/oleObject76.bin"/><Relationship Id="rId1" Type="http://schemas.openxmlformats.org/officeDocument/2006/relationships/slideLayout" Target="../slideLayouts/slideLayout2.xml"/><Relationship Id="rId4" Type="http://schemas.openxmlformats.org/officeDocument/2006/relationships/oleObject" Target="../embeddings/oleObject77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1.bin"/><Relationship Id="rId13" Type="http://schemas.openxmlformats.org/officeDocument/2006/relationships/image" Target="../media/image87.wmf"/><Relationship Id="rId18" Type="http://schemas.openxmlformats.org/officeDocument/2006/relationships/oleObject" Target="../embeddings/oleObject86.bin"/><Relationship Id="rId3" Type="http://schemas.openxmlformats.org/officeDocument/2006/relationships/image" Target="../media/image82.wmf"/><Relationship Id="rId21" Type="http://schemas.openxmlformats.org/officeDocument/2006/relationships/image" Target="../media/image91.wmf"/><Relationship Id="rId7" Type="http://schemas.openxmlformats.org/officeDocument/2006/relationships/image" Target="../media/image84.wmf"/><Relationship Id="rId12" Type="http://schemas.openxmlformats.org/officeDocument/2006/relationships/oleObject" Target="../embeddings/oleObject83.bin"/><Relationship Id="rId17" Type="http://schemas.openxmlformats.org/officeDocument/2006/relationships/image" Target="../media/image89.wmf"/><Relationship Id="rId2" Type="http://schemas.openxmlformats.org/officeDocument/2006/relationships/oleObject" Target="../embeddings/oleObject78.bin"/><Relationship Id="rId16" Type="http://schemas.openxmlformats.org/officeDocument/2006/relationships/oleObject" Target="../embeddings/oleObject85.bin"/><Relationship Id="rId20" Type="http://schemas.openxmlformats.org/officeDocument/2006/relationships/oleObject" Target="../embeddings/oleObject8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0.bin"/><Relationship Id="rId11" Type="http://schemas.openxmlformats.org/officeDocument/2006/relationships/image" Target="../media/image86.wmf"/><Relationship Id="rId5" Type="http://schemas.openxmlformats.org/officeDocument/2006/relationships/image" Target="../media/image83.wmf"/><Relationship Id="rId15" Type="http://schemas.openxmlformats.org/officeDocument/2006/relationships/image" Target="../media/image88.wmf"/><Relationship Id="rId10" Type="http://schemas.openxmlformats.org/officeDocument/2006/relationships/oleObject" Target="../embeddings/oleObject82.bin"/><Relationship Id="rId19" Type="http://schemas.openxmlformats.org/officeDocument/2006/relationships/image" Target="../media/image90.wmf"/><Relationship Id="rId4" Type="http://schemas.openxmlformats.org/officeDocument/2006/relationships/oleObject" Target="../embeddings/oleObject79.bin"/><Relationship Id="rId9" Type="http://schemas.openxmlformats.org/officeDocument/2006/relationships/image" Target="../media/image85.wmf"/><Relationship Id="rId14" Type="http://schemas.openxmlformats.org/officeDocument/2006/relationships/oleObject" Target="../embeddings/oleObject84.bin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1.bin"/><Relationship Id="rId13" Type="http://schemas.openxmlformats.org/officeDocument/2006/relationships/image" Target="../media/image98.wmf"/><Relationship Id="rId3" Type="http://schemas.openxmlformats.org/officeDocument/2006/relationships/image" Target="../media/image93.wmf"/><Relationship Id="rId7" Type="http://schemas.openxmlformats.org/officeDocument/2006/relationships/image" Target="../media/image95.wmf"/><Relationship Id="rId12" Type="http://schemas.openxmlformats.org/officeDocument/2006/relationships/oleObject" Target="../embeddings/oleObject93.bin"/><Relationship Id="rId2" Type="http://schemas.openxmlformats.org/officeDocument/2006/relationships/oleObject" Target="../embeddings/oleObject88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0.bin"/><Relationship Id="rId11" Type="http://schemas.openxmlformats.org/officeDocument/2006/relationships/image" Target="../media/image97.wmf"/><Relationship Id="rId5" Type="http://schemas.openxmlformats.org/officeDocument/2006/relationships/image" Target="../media/image94.wmf"/><Relationship Id="rId10" Type="http://schemas.openxmlformats.org/officeDocument/2006/relationships/oleObject" Target="../embeddings/oleObject92.bin"/><Relationship Id="rId4" Type="http://schemas.openxmlformats.org/officeDocument/2006/relationships/oleObject" Target="../embeddings/oleObject89.bin"/><Relationship Id="rId9" Type="http://schemas.openxmlformats.org/officeDocument/2006/relationships/image" Target="../media/image9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7.bin"/><Relationship Id="rId13" Type="http://schemas.openxmlformats.org/officeDocument/2006/relationships/image" Target="../media/image104.wmf"/><Relationship Id="rId18" Type="http://schemas.openxmlformats.org/officeDocument/2006/relationships/oleObject" Target="../embeddings/oleObject102.bin"/><Relationship Id="rId26" Type="http://schemas.openxmlformats.org/officeDocument/2006/relationships/oleObject" Target="../embeddings/oleObject106.bin"/><Relationship Id="rId3" Type="http://schemas.openxmlformats.org/officeDocument/2006/relationships/image" Target="../media/image99.wmf"/><Relationship Id="rId21" Type="http://schemas.openxmlformats.org/officeDocument/2006/relationships/image" Target="../media/image108.wmf"/><Relationship Id="rId7" Type="http://schemas.openxmlformats.org/officeDocument/2006/relationships/image" Target="../media/image101.wmf"/><Relationship Id="rId12" Type="http://schemas.openxmlformats.org/officeDocument/2006/relationships/oleObject" Target="../embeddings/oleObject99.bin"/><Relationship Id="rId17" Type="http://schemas.openxmlformats.org/officeDocument/2006/relationships/image" Target="../media/image106.wmf"/><Relationship Id="rId25" Type="http://schemas.openxmlformats.org/officeDocument/2006/relationships/image" Target="../media/image110.wmf"/><Relationship Id="rId2" Type="http://schemas.openxmlformats.org/officeDocument/2006/relationships/oleObject" Target="../embeddings/oleObject94.bin"/><Relationship Id="rId16" Type="http://schemas.openxmlformats.org/officeDocument/2006/relationships/oleObject" Target="../embeddings/oleObject101.bin"/><Relationship Id="rId20" Type="http://schemas.openxmlformats.org/officeDocument/2006/relationships/oleObject" Target="../embeddings/oleObject103.bin"/><Relationship Id="rId29" Type="http://schemas.openxmlformats.org/officeDocument/2006/relationships/image" Target="../media/image112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96.bin"/><Relationship Id="rId11" Type="http://schemas.openxmlformats.org/officeDocument/2006/relationships/image" Target="../media/image103.wmf"/><Relationship Id="rId24" Type="http://schemas.openxmlformats.org/officeDocument/2006/relationships/oleObject" Target="../embeddings/oleObject105.bin"/><Relationship Id="rId5" Type="http://schemas.openxmlformats.org/officeDocument/2006/relationships/image" Target="../media/image100.wmf"/><Relationship Id="rId15" Type="http://schemas.openxmlformats.org/officeDocument/2006/relationships/image" Target="../media/image105.wmf"/><Relationship Id="rId23" Type="http://schemas.openxmlformats.org/officeDocument/2006/relationships/image" Target="../media/image109.wmf"/><Relationship Id="rId28" Type="http://schemas.openxmlformats.org/officeDocument/2006/relationships/oleObject" Target="../embeddings/oleObject107.bin"/><Relationship Id="rId10" Type="http://schemas.openxmlformats.org/officeDocument/2006/relationships/oleObject" Target="../embeddings/oleObject98.bin"/><Relationship Id="rId19" Type="http://schemas.openxmlformats.org/officeDocument/2006/relationships/image" Target="../media/image107.wmf"/><Relationship Id="rId4" Type="http://schemas.openxmlformats.org/officeDocument/2006/relationships/oleObject" Target="../embeddings/oleObject95.bin"/><Relationship Id="rId9" Type="http://schemas.openxmlformats.org/officeDocument/2006/relationships/image" Target="../media/image102.wmf"/><Relationship Id="rId14" Type="http://schemas.openxmlformats.org/officeDocument/2006/relationships/oleObject" Target="../embeddings/oleObject100.bin"/><Relationship Id="rId22" Type="http://schemas.openxmlformats.org/officeDocument/2006/relationships/oleObject" Target="../embeddings/oleObject104.bin"/><Relationship Id="rId27" Type="http://schemas.openxmlformats.org/officeDocument/2006/relationships/image" Target="../media/image111.wmf"/></Relationships>
</file>

<file path=ppt/slides/_rels/slide2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11.bin"/><Relationship Id="rId13" Type="http://schemas.openxmlformats.org/officeDocument/2006/relationships/image" Target="../media/image118.wmf"/><Relationship Id="rId18" Type="http://schemas.openxmlformats.org/officeDocument/2006/relationships/image" Target="../media/image120.wmf"/><Relationship Id="rId3" Type="http://schemas.openxmlformats.org/officeDocument/2006/relationships/image" Target="../media/image113.wmf"/><Relationship Id="rId7" Type="http://schemas.openxmlformats.org/officeDocument/2006/relationships/image" Target="../media/image115.wmf"/><Relationship Id="rId12" Type="http://schemas.openxmlformats.org/officeDocument/2006/relationships/oleObject" Target="../embeddings/oleObject113.bin"/><Relationship Id="rId17" Type="http://schemas.openxmlformats.org/officeDocument/2006/relationships/oleObject" Target="../embeddings/oleObject115.bin"/><Relationship Id="rId2" Type="http://schemas.openxmlformats.org/officeDocument/2006/relationships/oleObject" Target="../embeddings/oleObject108.bin"/><Relationship Id="rId16" Type="http://schemas.openxmlformats.org/officeDocument/2006/relationships/image" Target="../media/image120.png"/><Relationship Id="rId20" Type="http://schemas.openxmlformats.org/officeDocument/2006/relationships/image" Target="../media/image121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0.bin"/><Relationship Id="rId11" Type="http://schemas.openxmlformats.org/officeDocument/2006/relationships/image" Target="../media/image117.wmf"/><Relationship Id="rId5" Type="http://schemas.openxmlformats.org/officeDocument/2006/relationships/image" Target="../media/image114.wmf"/><Relationship Id="rId15" Type="http://schemas.openxmlformats.org/officeDocument/2006/relationships/image" Target="../media/image119.wmf"/><Relationship Id="rId10" Type="http://schemas.openxmlformats.org/officeDocument/2006/relationships/oleObject" Target="../embeddings/oleObject112.bin"/><Relationship Id="rId19" Type="http://schemas.openxmlformats.org/officeDocument/2006/relationships/oleObject" Target="../embeddings/oleObject116.bin"/><Relationship Id="rId4" Type="http://schemas.openxmlformats.org/officeDocument/2006/relationships/oleObject" Target="../embeddings/oleObject109.bin"/><Relationship Id="rId9" Type="http://schemas.openxmlformats.org/officeDocument/2006/relationships/image" Target="../media/image116.wmf"/><Relationship Id="rId14" Type="http://schemas.openxmlformats.org/officeDocument/2006/relationships/oleObject" Target="../embeddings/oleObject114.bin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9.wmf"/><Relationship Id="rId2" Type="http://schemas.openxmlformats.org/officeDocument/2006/relationships/oleObject" Target="../embeddings/oleObject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8.bin"/><Relationship Id="rId5" Type="http://schemas.openxmlformats.org/officeDocument/2006/relationships/image" Target="../media/image8.wmf"/><Relationship Id="rId4" Type="http://schemas.openxmlformats.org/officeDocument/2006/relationships/oleObject" Target="../embeddings/oleObject7.bin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0.bin"/><Relationship Id="rId13" Type="http://schemas.openxmlformats.org/officeDocument/2006/relationships/image" Target="../media/image127.wmf"/><Relationship Id="rId3" Type="http://schemas.openxmlformats.org/officeDocument/2006/relationships/image" Target="../media/image122.wmf"/><Relationship Id="rId7" Type="http://schemas.openxmlformats.org/officeDocument/2006/relationships/image" Target="../media/image124.wmf"/><Relationship Id="rId12" Type="http://schemas.openxmlformats.org/officeDocument/2006/relationships/oleObject" Target="../embeddings/oleObject122.bin"/><Relationship Id="rId2" Type="http://schemas.openxmlformats.org/officeDocument/2006/relationships/oleObject" Target="../embeddings/oleObject117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19.bin"/><Relationship Id="rId11" Type="http://schemas.openxmlformats.org/officeDocument/2006/relationships/image" Target="../media/image126.wmf"/><Relationship Id="rId5" Type="http://schemas.openxmlformats.org/officeDocument/2006/relationships/image" Target="../media/image123.wmf"/><Relationship Id="rId15" Type="http://schemas.openxmlformats.org/officeDocument/2006/relationships/image" Target="../media/image128.wmf"/><Relationship Id="rId10" Type="http://schemas.openxmlformats.org/officeDocument/2006/relationships/oleObject" Target="../embeddings/oleObject121.bin"/><Relationship Id="rId4" Type="http://schemas.openxmlformats.org/officeDocument/2006/relationships/oleObject" Target="../embeddings/oleObject118.bin"/><Relationship Id="rId9" Type="http://schemas.openxmlformats.org/officeDocument/2006/relationships/image" Target="../media/image125.wmf"/><Relationship Id="rId14" Type="http://schemas.openxmlformats.org/officeDocument/2006/relationships/oleObject" Target="../embeddings/oleObject123.bin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9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7.bin"/><Relationship Id="rId3" Type="http://schemas.openxmlformats.org/officeDocument/2006/relationships/image" Target="../media/image130.wmf"/><Relationship Id="rId7" Type="http://schemas.openxmlformats.org/officeDocument/2006/relationships/image" Target="../media/image132.wmf"/><Relationship Id="rId2" Type="http://schemas.openxmlformats.org/officeDocument/2006/relationships/oleObject" Target="../embeddings/oleObject12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26.bin"/><Relationship Id="rId11" Type="http://schemas.openxmlformats.org/officeDocument/2006/relationships/image" Target="../media/image134.wmf"/><Relationship Id="rId5" Type="http://schemas.openxmlformats.org/officeDocument/2006/relationships/image" Target="../media/image131.wmf"/><Relationship Id="rId10" Type="http://schemas.openxmlformats.org/officeDocument/2006/relationships/oleObject" Target="../embeddings/oleObject128.bin"/><Relationship Id="rId4" Type="http://schemas.openxmlformats.org/officeDocument/2006/relationships/oleObject" Target="../embeddings/oleObject125.bin"/><Relationship Id="rId9" Type="http://schemas.openxmlformats.org/officeDocument/2006/relationships/image" Target="../media/image133.wmf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5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9.bin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11.bin"/><Relationship Id="rId4" Type="http://schemas.openxmlformats.org/officeDocument/2006/relationships/oleObject" Target="../embeddings/oleObject10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13" Type="http://schemas.openxmlformats.org/officeDocument/2006/relationships/image" Target="../media/image17.wmf"/><Relationship Id="rId18" Type="http://schemas.openxmlformats.org/officeDocument/2006/relationships/oleObject" Target="../embeddings/oleObject20.bin"/><Relationship Id="rId26" Type="http://schemas.openxmlformats.org/officeDocument/2006/relationships/oleObject" Target="../embeddings/oleObject24.bin"/><Relationship Id="rId3" Type="http://schemas.openxmlformats.org/officeDocument/2006/relationships/image" Target="../media/image12.wmf"/><Relationship Id="rId21" Type="http://schemas.openxmlformats.org/officeDocument/2006/relationships/image" Target="../media/image21.wmf"/><Relationship Id="rId7" Type="http://schemas.openxmlformats.org/officeDocument/2006/relationships/image" Target="../media/image14.wmf"/><Relationship Id="rId12" Type="http://schemas.openxmlformats.org/officeDocument/2006/relationships/oleObject" Target="../embeddings/oleObject17.bin"/><Relationship Id="rId17" Type="http://schemas.openxmlformats.org/officeDocument/2006/relationships/image" Target="../media/image19.wmf"/><Relationship Id="rId25" Type="http://schemas.openxmlformats.org/officeDocument/2006/relationships/image" Target="../media/image23.wmf"/><Relationship Id="rId2" Type="http://schemas.openxmlformats.org/officeDocument/2006/relationships/oleObject" Target="../embeddings/oleObject12.bin"/><Relationship Id="rId16" Type="http://schemas.openxmlformats.org/officeDocument/2006/relationships/oleObject" Target="../embeddings/oleObject19.bin"/><Relationship Id="rId20" Type="http://schemas.openxmlformats.org/officeDocument/2006/relationships/oleObject" Target="../embeddings/oleObject21.bin"/><Relationship Id="rId29" Type="http://schemas.openxmlformats.org/officeDocument/2006/relationships/image" Target="../media/image25.wmf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6.wmf"/><Relationship Id="rId24" Type="http://schemas.openxmlformats.org/officeDocument/2006/relationships/oleObject" Target="../embeddings/oleObject23.bin"/><Relationship Id="rId5" Type="http://schemas.openxmlformats.org/officeDocument/2006/relationships/image" Target="../media/image13.wmf"/><Relationship Id="rId15" Type="http://schemas.openxmlformats.org/officeDocument/2006/relationships/image" Target="../media/image18.wmf"/><Relationship Id="rId23" Type="http://schemas.openxmlformats.org/officeDocument/2006/relationships/image" Target="../media/image22.wmf"/><Relationship Id="rId28" Type="http://schemas.openxmlformats.org/officeDocument/2006/relationships/oleObject" Target="../embeddings/oleObject25.bin"/><Relationship Id="rId10" Type="http://schemas.openxmlformats.org/officeDocument/2006/relationships/oleObject" Target="../embeddings/oleObject16.bin"/><Relationship Id="rId19" Type="http://schemas.openxmlformats.org/officeDocument/2006/relationships/image" Target="../media/image20.wmf"/><Relationship Id="rId31" Type="http://schemas.openxmlformats.org/officeDocument/2006/relationships/image" Target="../media/image26.wmf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Relationship Id="rId14" Type="http://schemas.openxmlformats.org/officeDocument/2006/relationships/oleObject" Target="../embeddings/oleObject18.bin"/><Relationship Id="rId22" Type="http://schemas.openxmlformats.org/officeDocument/2006/relationships/oleObject" Target="../embeddings/oleObject22.bin"/><Relationship Id="rId27" Type="http://schemas.openxmlformats.org/officeDocument/2006/relationships/image" Target="../media/image24.wmf"/><Relationship Id="rId30" Type="http://schemas.openxmlformats.org/officeDocument/2006/relationships/oleObject" Target="../embeddings/oleObject26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0.bin"/><Relationship Id="rId13" Type="http://schemas.openxmlformats.org/officeDocument/2006/relationships/image" Target="../media/image32.wmf"/><Relationship Id="rId18" Type="http://schemas.openxmlformats.org/officeDocument/2006/relationships/oleObject" Target="../embeddings/oleObject35.bin"/><Relationship Id="rId3" Type="http://schemas.openxmlformats.org/officeDocument/2006/relationships/image" Target="../media/image27.wmf"/><Relationship Id="rId7" Type="http://schemas.openxmlformats.org/officeDocument/2006/relationships/image" Target="../media/image29.wmf"/><Relationship Id="rId12" Type="http://schemas.openxmlformats.org/officeDocument/2006/relationships/oleObject" Target="../embeddings/oleObject32.bin"/><Relationship Id="rId17" Type="http://schemas.openxmlformats.org/officeDocument/2006/relationships/image" Target="../media/image34.wmf"/><Relationship Id="rId2" Type="http://schemas.openxmlformats.org/officeDocument/2006/relationships/oleObject" Target="../embeddings/oleObject27.bin"/><Relationship Id="rId16" Type="http://schemas.openxmlformats.org/officeDocument/2006/relationships/oleObject" Target="../embeddings/oleObject34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29.bin"/><Relationship Id="rId11" Type="http://schemas.openxmlformats.org/officeDocument/2006/relationships/image" Target="../media/image31.wmf"/><Relationship Id="rId5" Type="http://schemas.openxmlformats.org/officeDocument/2006/relationships/image" Target="../media/image28.wmf"/><Relationship Id="rId15" Type="http://schemas.openxmlformats.org/officeDocument/2006/relationships/image" Target="../media/image33.wmf"/><Relationship Id="rId10" Type="http://schemas.openxmlformats.org/officeDocument/2006/relationships/oleObject" Target="../embeddings/oleObject31.bin"/><Relationship Id="rId19" Type="http://schemas.openxmlformats.org/officeDocument/2006/relationships/image" Target="../media/image35.wmf"/><Relationship Id="rId4" Type="http://schemas.openxmlformats.org/officeDocument/2006/relationships/oleObject" Target="../embeddings/oleObject28.bin"/><Relationship Id="rId9" Type="http://schemas.openxmlformats.org/officeDocument/2006/relationships/image" Target="../media/image30.wmf"/><Relationship Id="rId14" Type="http://schemas.openxmlformats.org/officeDocument/2006/relationships/oleObject" Target="../embeddings/oleObject33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9.bin"/><Relationship Id="rId13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38.wmf"/><Relationship Id="rId12" Type="http://schemas.openxmlformats.org/officeDocument/2006/relationships/oleObject" Target="../embeddings/oleObject41.bin"/><Relationship Id="rId2" Type="http://schemas.openxmlformats.org/officeDocument/2006/relationships/oleObject" Target="../embeddings/oleObject36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38.bin"/><Relationship Id="rId11" Type="http://schemas.openxmlformats.org/officeDocument/2006/relationships/image" Target="../media/image40.wmf"/><Relationship Id="rId5" Type="http://schemas.openxmlformats.org/officeDocument/2006/relationships/image" Target="../media/image37.wmf"/><Relationship Id="rId15" Type="http://schemas.openxmlformats.org/officeDocument/2006/relationships/image" Target="../media/image42.wmf"/><Relationship Id="rId10" Type="http://schemas.openxmlformats.org/officeDocument/2006/relationships/oleObject" Target="../embeddings/oleObject40.bin"/><Relationship Id="rId4" Type="http://schemas.openxmlformats.org/officeDocument/2006/relationships/oleObject" Target="../embeddings/oleObject37.bin"/><Relationship Id="rId9" Type="http://schemas.openxmlformats.org/officeDocument/2006/relationships/image" Target="../media/image39.wmf"/><Relationship Id="rId14" Type="http://schemas.openxmlformats.org/officeDocument/2006/relationships/oleObject" Target="../embeddings/oleObject42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6.bin"/><Relationship Id="rId13" Type="http://schemas.openxmlformats.org/officeDocument/2006/relationships/image" Target="../media/image48.wmf"/><Relationship Id="rId18" Type="http://schemas.openxmlformats.org/officeDocument/2006/relationships/oleObject" Target="../embeddings/oleObject51.bin"/><Relationship Id="rId3" Type="http://schemas.openxmlformats.org/officeDocument/2006/relationships/image" Target="../media/image43.wmf"/><Relationship Id="rId7" Type="http://schemas.openxmlformats.org/officeDocument/2006/relationships/image" Target="../media/image45.wmf"/><Relationship Id="rId12" Type="http://schemas.openxmlformats.org/officeDocument/2006/relationships/oleObject" Target="../embeddings/oleObject48.bin"/><Relationship Id="rId17" Type="http://schemas.openxmlformats.org/officeDocument/2006/relationships/image" Target="../media/image50.wmf"/><Relationship Id="rId2" Type="http://schemas.openxmlformats.org/officeDocument/2006/relationships/oleObject" Target="../embeddings/oleObject43.bin"/><Relationship Id="rId16" Type="http://schemas.openxmlformats.org/officeDocument/2006/relationships/oleObject" Target="../embeddings/oleObject50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45.bin"/><Relationship Id="rId11" Type="http://schemas.openxmlformats.org/officeDocument/2006/relationships/image" Target="../media/image47.wmf"/><Relationship Id="rId5" Type="http://schemas.openxmlformats.org/officeDocument/2006/relationships/image" Target="../media/image44.wmf"/><Relationship Id="rId15" Type="http://schemas.openxmlformats.org/officeDocument/2006/relationships/image" Target="../media/image49.wmf"/><Relationship Id="rId10" Type="http://schemas.openxmlformats.org/officeDocument/2006/relationships/oleObject" Target="../embeddings/oleObject47.bin"/><Relationship Id="rId19" Type="http://schemas.openxmlformats.org/officeDocument/2006/relationships/image" Target="../media/image51.wmf"/><Relationship Id="rId4" Type="http://schemas.openxmlformats.org/officeDocument/2006/relationships/oleObject" Target="../embeddings/oleObject44.bin"/><Relationship Id="rId9" Type="http://schemas.openxmlformats.org/officeDocument/2006/relationships/image" Target="../media/image46.wmf"/><Relationship Id="rId14" Type="http://schemas.openxmlformats.org/officeDocument/2006/relationships/oleObject" Target="../embeddings/oleObject4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5.bin"/><Relationship Id="rId13" Type="http://schemas.openxmlformats.org/officeDocument/2006/relationships/image" Target="../media/image57.wmf"/><Relationship Id="rId3" Type="http://schemas.openxmlformats.org/officeDocument/2006/relationships/image" Target="../media/image52.wmf"/><Relationship Id="rId7" Type="http://schemas.openxmlformats.org/officeDocument/2006/relationships/image" Target="../media/image54.wmf"/><Relationship Id="rId12" Type="http://schemas.openxmlformats.org/officeDocument/2006/relationships/oleObject" Target="../embeddings/oleObject57.bin"/><Relationship Id="rId2" Type="http://schemas.openxmlformats.org/officeDocument/2006/relationships/oleObject" Target="../embeddings/oleObject52.bin"/><Relationship Id="rId1" Type="http://schemas.openxmlformats.org/officeDocument/2006/relationships/slideLayout" Target="../slideLayouts/slideLayout2.xml"/><Relationship Id="rId6" Type="http://schemas.openxmlformats.org/officeDocument/2006/relationships/oleObject" Target="../embeddings/oleObject54.bin"/><Relationship Id="rId11" Type="http://schemas.openxmlformats.org/officeDocument/2006/relationships/image" Target="../media/image56.wmf"/><Relationship Id="rId5" Type="http://schemas.openxmlformats.org/officeDocument/2006/relationships/image" Target="../media/image53.wmf"/><Relationship Id="rId10" Type="http://schemas.openxmlformats.org/officeDocument/2006/relationships/oleObject" Target="../embeddings/oleObject56.bin"/><Relationship Id="rId4" Type="http://schemas.openxmlformats.org/officeDocument/2006/relationships/oleObject" Target="../embeddings/oleObject53.bin"/><Relationship Id="rId9" Type="http://schemas.openxmlformats.org/officeDocument/2006/relationships/image" Target="../media/image55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10.2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</a:pPr>
            <a:r>
              <a:rPr lang="en-US" b="1" i="1" dirty="0">
                <a:solidFill>
                  <a:srgbClr val="1F497D"/>
                </a:solidFill>
              </a:rPr>
              <a:t>Composition of Functions and Inverse Functions 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384995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a </a:t>
            </a:r>
            <a:r>
              <a:rPr lang="en-US" b="1" dirty="0">
                <a:solidFill>
                  <a:srgbClr val="C00000"/>
                </a:solidFill>
              </a:rPr>
              <a:t>one-to-one function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(or </a:t>
            </a:r>
            <a:r>
              <a:rPr lang="en-US" b="1" dirty="0">
                <a:solidFill>
                  <a:srgbClr val="C00000"/>
                </a:solidFill>
              </a:rPr>
              <a:t>1-1 function</a:t>
            </a:r>
            <a:r>
              <a:rPr lang="en-US" dirty="0">
                <a:solidFill>
                  <a:srgbClr val="000000"/>
                </a:solidFill>
              </a:rPr>
              <a:t>) if for each value of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in the range there is only one corresponding value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One-to-One Functions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95410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A function is one-to-one if no </a:t>
            </a:r>
            <a:r>
              <a:rPr lang="en-US" b="1" dirty="0">
                <a:solidFill>
                  <a:srgbClr val="C00000"/>
                </a:solidFill>
              </a:rPr>
              <a:t>horizontal line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intersects the graph of the function at more than one point.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Horizontal Line Test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 whether each function is one-to-one.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</a:t>
            </a:r>
          </a:p>
        </p:txBody>
      </p:sp>
      <p:graphicFrame>
        <p:nvGraphicFramePr>
          <p:cNvPr id="57346" name="Object 2"/>
          <p:cNvGraphicFramePr>
            <a:graphicFrameLocks noChangeAspect="1"/>
          </p:cNvGraphicFramePr>
          <p:nvPr/>
        </p:nvGraphicFramePr>
        <p:xfrm>
          <a:off x="533400" y="1752600"/>
          <a:ext cx="1943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42920" imgH="482400" progId="Equation.DSMT4">
                  <p:embed/>
                </p:oleObj>
              </mc:Choice>
              <mc:Fallback>
                <p:oleObj name="Equation" r:id="rId2" imgW="194292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943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5208896-2EC4-2A83-1AFB-BC15D83A7C4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02760970"/>
              </p:ext>
            </p:extLst>
          </p:nvPr>
        </p:nvGraphicFramePr>
        <p:xfrm>
          <a:off x="533400" y="2362200"/>
          <a:ext cx="5219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219640" imgH="545760" progId="Equation.DSMT4">
                  <p:embed/>
                </p:oleObj>
              </mc:Choice>
              <mc:Fallback>
                <p:oleObj name="Equation" r:id="rId4" imgW="5219640" imgH="545760" progId="Equation.DSMT4">
                  <p:embed/>
                  <p:pic>
                    <p:nvPicPr>
                      <p:cNvPr id="5837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362200"/>
                        <a:ext cx="52197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2">
            <a:extLst>
              <a:ext uri="{FF2B5EF4-FFF2-40B4-BE49-F238E27FC236}">
                <a16:creationId xmlns:a16="http://schemas.microsoft.com/office/drawing/2014/main" id="{86E5E350-7576-7C56-38A4-A3965EEEBCE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4352137"/>
              </p:ext>
            </p:extLst>
          </p:nvPr>
        </p:nvGraphicFramePr>
        <p:xfrm>
          <a:off x="5994400" y="1879600"/>
          <a:ext cx="18542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355320" progId="Equation.DSMT4">
                  <p:embed/>
                </p:oleObj>
              </mc:Choice>
              <mc:Fallback>
                <p:oleObj name="Equation" r:id="rId6" imgW="1854000" imgH="355320" progId="Equation.DSMT4">
                  <p:embed/>
                  <p:pic>
                    <p:nvPicPr>
                      <p:cNvPr id="59394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1879600"/>
                        <a:ext cx="18542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2">
            <a:extLst>
              <a:ext uri="{FF2B5EF4-FFF2-40B4-BE49-F238E27FC236}">
                <a16:creationId xmlns:a16="http://schemas.microsoft.com/office/drawing/2014/main" id="{E715C22E-2291-C877-4E85-D60B2F422BBA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4387582"/>
              </p:ext>
            </p:extLst>
          </p:nvPr>
        </p:nvGraphicFramePr>
        <p:xfrm>
          <a:off x="5994400" y="2362200"/>
          <a:ext cx="2044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044440" imgH="444240" progId="Equation.DSMT4">
                  <p:embed/>
                </p:oleObj>
              </mc:Choice>
              <mc:Fallback>
                <p:oleObj name="Equation" r:id="rId8" imgW="2044440" imgH="444240" progId="Equation.DSMT4">
                  <p:embed/>
                  <p:pic>
                    <p:nvPicPr>
                      <p:cNvPr id="60418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4400" y="2362200"/>
                        <a:ext cx="2044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59"/>
            <a:ext cx="8229600" cy="4657395"/>
          </a:xfrm>
        </p:spPr>
        <p:txBody>
          <a:bodyPr/>
          <a:lstStyle/>
          <a:p>
            <a:r>
              <a:rPr lang="en-US" b="1" dirty="0"/>
              <a:t>Solution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horizontal line test shows that this function is one-to-one.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7347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971800" y="2286000"/>
            <a:ext cx="3657600" cy="36515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4993304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4846320"/>
          </a:xfrm>
        </p:spPr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This function is not one-to-one. Both </a:t>
            </a:r>
            <a:r>
              <a:rPr lang="en-US" i="1" dirty="0"/>
              <a:t>y</a:t>
            </a:r>
            <a:r>
              <a:rPr lang="en-US" dirty="0"/>
              <a:t>-values, 4 and 1, have more than one corresponding </a:t>
            </a:r>
            <a:r>
              <a:rPr lang="en-US" i="1" dirty="0"/>
              <a:t>x</a:t>
            </a:r>
            <a:r>
              <a:rPr lang="en-US" dirty="0"/>
              <a:t>-value.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5837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590800" y="2132039"/>
            <a:ext cx="3657600" cy="3609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3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1"/>
              <p:cNvSpPr txBox="1">
                <a:spLocks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</p:spPr>
            <p:txBody>
              <a:bodyPr>
                <a:normAutofit lnSpcReduction="10000"/>
              </a:bodyPr>
              <a:lstStyle/>
              <a:p>
                <a:pPr marL="514350" marR="0" lvl="0" indent="-51435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 typeface="+mj-lt"/>
                  <a:buAutoNum type="alphaLcPeriod" startAt="3"/>
                  <a:tabLst/>
                  <a:defRPr/>
                </a:pPr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The graph of the function </a:t>
                </a:r>
                <a:b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</a:b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y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= 2</a:t>
                </a:r>
                <a:r>
                  <a:rPr kumimoji="0" lang="en-US" sz="2800" b="0" i="1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x</a:t>
                </a:r>
                <a:r>
                  <a:rPr kumimoji="0" lang="en-US" sz="2800" b="0" i="0" u="none" strike="noStrike" kern="1200" cap="none" spc="0" normalizeH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j-lt"/>
                    <a:ea typeface="+mn-ea"/>
                    <a:cs typeface="+mn-cs"/>
                  </a:rPr>
                  <a:t> ─ 1</a:t>
                </a:r>
                <a14:m>
                  <m:oMath xmlns:m="http://schemas.openxmlformats.org/officeDocument/2006/math">
                    <m:r>
                      <a:rPr kumimoji="0" lang="en-US" sz="2800" b="0" i="1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srgbClr val="366092"/>
                        </a:solidFill>
                        <a:effectLst/>
                        <a:uLnTx/>
                        <a:uFillTx/>
                        <a:latin typeface="Cambria Math" panose="02040503050406030204" pitchFamily="18" charset="0"/>
                        <a:ea typeface="+mn-ea"/>
                        <a:cs typeface="+mn-cs"/>
                      </a:rPr>
                      <m:t> </m:t>
                    </m:r>
                  </m:oMath>
                </a14:m>
                <a:r>
                  <a:rPr kumimoji="0" lang="en-US" sz="2800" b="0" i="0" u="none" strike="noStrike" kern="1200" cap="none" spc="0" normalizeH="0" baseline="0" noProof="0" dirty="0">
                    <a:ln>
                      <a:noFill/>
                    </a:ln>
                    <a:solidFill>
                      <a:srgbClr val="366092"/>
                    </a:solidFill>
                    <a:effectLst/>
                    <a:uLnTx/>
                    <a:uFillTx/>
                    <a:latin typeface="+mn-lt"/>
                    <a:ea typeface="+mn-ea"/>
                    <a:cs typeface="+mn-cs"/>
                  </a:rPr>
                  <a:t>is a straight line. Straight lines that are not vertical and not horizontal represent one-to-one functions. (Vertical lines are not functions in the first place and horizontal lines fail the horizontal line test.) </a:t>
                </a:r>
              </a:p>
              <a:p>
                <a:pPr marL="0" marR="0" lvl="0" indent="0" algn="l" defTabSz="914400" rtl="0" eaLnBrk="1" fontAlgn="auto" latinLnBrk="0" hangingPunct="1">
                  <a:lnSpc>
                    <a:spcPct val="100000"/>
                  </a:lnSpc>
                  <a:spcBef>
                    <a:spcPct val="2000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endParaRPr kumimoji="0" lang="en-US" sz="2800" b="0" i="0" u="none" strike="noStrike" kern="1200" cap="none" spc="0" normalizeH="0" baseline="0" noProof="0" dirty="0">
                  <a:ln>
                    <a:noFill/>
                  </a:ln>
                  <a:solidFill>
                    <a:srgbClr val="366092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endParaRPr>
              </a:p>
            </p:txBody>
          </p:sp>
        </mc:Choice>
        <mc:Fallback xmlns="">
          <p:sp>
            <p:nvSpPr>
              <p:cNvPr id="5" name="Content Placeholder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57200" y="1097280"/>
                <a:ext cx="4419600" cy="4572000"/>
              </a:xfrm>
              <a:prstGeom prst="rect">
                <a:avLst/>
              </a:prstGeom>
              <a:blipFill>
                <a:blip r:embed="rId2"/>
                <a:stretch>
                  <a:fillRect l="-2897" t="-2400" r="-344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939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76800" y="1371600"/>
            <a:ext cx="3657600" cy="35857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3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41960" y="1101090"/>
            <a:ext cx="8229600" cy="4099560"/>
          </a:xfrm>
        </p:spPr>
        <p:txBody>
          <a:bodyPr/>
          <a:lstStyle/>
          <a:p>
            <a:pPr marL="514350" indent="-514350">
              <a:buFont typeface="+mj-lt"/>
              <a:buAutoNum type="alphaLcPeriod" startAt="4"/>
            </a:pPr>
            <a:r>
              <a:rPr lang="en-US" dirty="0"/>
              <a:t>The graph of the function </a:t>
            </a:r>
            <a:br>
              <a:rPr lang="en-US" dirty="0"/>
            </a:br>
            <a:r>
              <a:rPr lang="en-US" dirty="0"/>
              <a:t>                     is a parabola and </a:t>
            </a:r>
            <a:br>
              <a:rPr lang="en-US" dirty="0"/>
            </a:br>
            <a:r>
              <a:rPr lang="en-US" dirty="0"/>
              <a:t>the horizontal line test</a:t>
            </a:r>
            <a:br>
              <a:rPr lang="en-US" dirty="0"/>
            </a:br>
            <a:r>
              <a:rPr lang="en-US" dirty="0"/>
              <a:t>shows that the function is </a:t>
            </a:r>
            <a:br>
              <a:rPr lang="en-US" dirty="0"/>
            </a:br>
            <a:r>
              <a:rPr lang="en-US" dirty="0"/>
              <a:t>not one-to-one.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Determining One-to-One Functions (cont.)</a:t>
            </a:r>
          </a:p>
        </p:txBody>
      </p:sp>
      <p:pic>
        <p:nvPicPr>
          <p:cNvPr id="60419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79670" y="1558290"/>
            <a:ext cx="3657600" cy="36515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042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49046951"/>
              </p:ext>
            </p:extLst>
          </p:nvPr>
        </p:nvGraphicFramePr>
        <p:xfrm>
          <a:off x="1066800" y="1558290"/>
          <a:ext cx="1549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549080" imgH="444240" progId="Equation.DSMT4">
                  <p:embed/>
                </p:oleObj>
              </mc:Choice>
              <mc:Fallback>
                <p:oleObj name="Equation" r:id="rId3" imgW="154908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1558290"/>
                        <a:ext cx="1549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2995E4AF-F640-D6E2-1916-CCEE941082E8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9409256"/>
              </p:ext>
            </p:extLst>
          </p:nvPr>
        </p:nvGraphicFramePr>
        <p:xfrm>
          <a:off x="6146800" y="332740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914400" imgH="198720" progId="Equation.DSMT4">
                  <p:embed/>
                </p:oleObj>
              </mc:Choice>
              <mc:Fallback>
                <p:oleObj name="Equation" r:id="rId5" imgW="914400" imgH="1987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146800" y="3327400"/>
                        <a:ext cx="914400" cy="198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4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815882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dirty="0">
                <a:solidFill>
                  <a:srgbClr val="000000"/>
                </a:solidFill>
              </a:rPr>
              <a:t>is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), then its </a:t>
            </a:r>
            <a:r>
              <a:rPr lang="en-US" b="1" dirty="0">
                <a:solidFill>
                  <a:srgbClr val="C00000"/>
                </a:solidFill>
              </a:rPr>
              <a:t>inverse function</a:t>
            </a:r>
            <a:r>
              <a:rPr lang="en-US" dirty="0">
                <a:solidFill>
                  <a:srgbClr val="000000"/>
                </a:solidFill>
              </a:rPr>
              <a:t>,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denoted as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, is also a one-to-one function with ordered pairs of the form (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,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Definition: Inverse Functions 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The notation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represents the inverse of a one-to-one function. This inverse is a new function in which the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- 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-values have been interchanged.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does </a:t>
            </a:r>
          </a:p>
          <a:p>
            <a:r>
              <a:rPr lang="en-US" dirty="0">
                <a:solidFill>
                  <a:srgbClr val="000000"/>
                </a:solidFill>
              </a:rPr>
              <a:t>NOT mean            because the −1 is NOT an exponent. 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  <a:p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Note</a:t>
            </a:r>
          </a:p>
        </p:txBody>
      </p:sp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9C0B86E5-BAB8-CE1E-F748-E69D13D7D22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9896000"/>
              </p:ext>
            </p:extLst>
          </p:nvPr>
        </p:nvGraphicFramePr>
        <p:xfrm>
          <a:off x="2209800" y="2552700"/>
          <a:ext cx="7366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736560" imgH="952200" progId="Equation.DSMT4">
                  <p:embed/>
                </p:oleObj>
              </mc:Choice>
              <mc:Fallback>
                <p:oleObj name="Equation" r:id="rId2" imgW="736560" imgH="952200" progId="Equation.DSMT4">
                  <p:embed/>
                  <p:pic>
                    <p:nvPicPr>
                      <p:cNvPr id="87042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552700"/>
                        <a:ext cx="7366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594549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If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one-to-one functions and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then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are </a:t>
            </a:r>
            <a:r>
              <a:rPr lang="en-US" b="1" dirty="0">
                <a:solidFill>
                  <a:srgbClr val="C00000"/>
                </a:solidFill>
              </a:rPr>
              <a:t>inverse functions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b="1" dirty="0">
                <a:solidFill>
                  <a:srgbClr val="000000"/>
                </a:solidFill>
              </a:rPr>
              <a:t> </a:t>
            </a:r>
          </a:p>
          <a:p>
            <a:r>
              <a:rPr lang="en-US" dirty="0">
                <a:solidFill>
                  <a:srgbClr val="000000"/>
                </a:solidFill>
              </a:rPr>
              <a:t>That is,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=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</a:t>
            </a:r>
            <a:r>
              <a:rPr lang="en-US" baseline="30000" dirty="0">
                <a:solidFill>
                  <a:srgbClr val="000000"/>
                </a:solidFill>
              </a:rPr>
              <a:t>−1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Procedure: Determining Whether Two Functions Are Inverses</a:t>
            </a:r>
          </a:p>
        </p:txBody>
      </p:sp>
      <p:graphicFrame>
        <p:nvGraphicFramePr>
          <p:cNvPr id="6144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1762676"/>
              </p:ext>
            </p:extLst>
          </p:nvPr>
        </p:nvGraphicFramePr>
        <p:xfrm>
          <a:off x="1524000" y="1974850"/>
          <a:ext cx="4597400" cy="1193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597200" imgH="1193760" progId="Equation.DSMT4">
                  <p:embed/>
                </p:oleObj>
              </mc:Choice>
              <mc:Fallback>
                <p:oleObj name="Equation" r:id="rId2" imgW="4597200" imgH="11937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24000" y="1974850"/>
                        <a:ext cx="4597400" cy="1193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the following function values when </a:t>
            </a:r>
          </a:p>
          <a:p>
            <a:r>
              <a:rPr lang="en-US" dirty="0"/>
              <a:t>                                                      </a:t>
            </a:r>
          </a:p>
          <a:p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Substitute 2</a:t>
            </a:r>
            <a:r>
              <a:rPr lang="en-US" i="1" dirty="0"/>
              <a:t>a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</a:t>
            </a:r>
          </a:p>
        </p:txBody>
      </p:sp>
      <p:graphicFrame>
        <p:nvGraphicFramePr>
          <p:cNvPr id="50178" name="Object 2"/>
          <p:cNvGraphicFramePr>
            <a:graphicFrameLocks noChangeAspect="1"/>
          </p:cNvGraphicFramePr>
          <p:nvPr/>
        </p:nvGraphicFramePr>
        <p:xfrm>
          <a:off x="6342356" y="1313156"/>
          <a:ext cx="2565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565360" imgH="482400" progId="Equation.DSMT4">
                  <p:embed/>
                </p:oleObj>
              </mc:Choice>
              <mc:Fallback>
                <p:oleObj name="Equation" r:id="rId2" imgW="256536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42356" y="1313156"/>
                        <a:ext cx="2565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79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1138686"/>
              </p:ext>
            </p:extLst>
          </p:nvPr>
        </p:nvGraphicFramePr>
        <p:xfrm>
          <a:off x="533400" y="17526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33440" imgH="469800" progId="Equation.DSMT4">
                  <p:embed/>
                </p:oleObj>
              </mc:Choice>
              <mc:Fallback>
                <p:oleObj name="Equation" r:id="rId4" imgW="133344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526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48813787"/>
              </p:ext>
            </p:extLst>
          </p:nvPr>
        </p:nvGraphicFramePr>
        <p:xfrm>
          <a:off x="1066800" y="3886200"/>
          <a:ext cx="3479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3479760" imgH="533160" progId="Equation.DSMT4">
                  <p:embed/>
                </p:oleObj>
              </mc:Choice>
              <mc:Fallback>
                <p:oleObj name="Equation" r:id="rId6" imgW="347976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886200"/>
                        <a:ext cx="3479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0182" name="Object 6"/>
          <p:cNvGraphicFramePr>
            <a:graphicFrameLocks noChangeAspect="1"/>
          </p:cNvGraphicFramePr>
          <p:nvPr/>
        </p:nvGraphicFramePr>
        <p:xfrm>
          <a:off x="1945688" y="4554244"/>
          <a:ext cx="2133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2133360" imgH="380880" progId="Equation.DSMT4">
                  <p:embed/>
                </p:oleObj>
              </mc:Choice>
              <mc:Fallback>
                <p:oleObj name="Equation" r:id="rId8" imgW="213336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5688" y="4554244"/>
                        <a:ext cx="2133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0E8C587A-F91F-67B7-67FB-7C6E199A16A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84231921"/>
              </p:ext>
            </p:extLst>
          </p:nvPr>
        </p:nvGraphicFramePr>
        <p:xfrm>
          <a:off x="4483100" y="1752600"/>
          <a:ext cx="1638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38000" imgH="469800" progId="Equation.DSMT4">
                  <p:embed/>
                </p:oleObj>
              </mc:Choice>
              <mc:Fallback>
                <p:oleObj name="Equation" r:id="rId10" imgW="1638000" imgH="469800" progId="Equation.DSMT4">
                  <p:embed/>
                  <p:pic>
                    <p:nvPicPr>
                      <p:cNvPr id="50179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83100" y="1752600"/>
                        <a:ext cx="1638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</a:t>
            </a:r>
          </a:p>
          <a:p>
            <a:endParaRPr lang="en-US" dirty="0"/>
          </a:p>
          <a:p>
            <a:pPr>
              <a:spcBef>
                <a:spcPts val="2400"/>
              </a:spcBef>
            </a:pPr>
            <a:r>
              <a:rPr lang="en-US" b="1" dirty="0"/>
              <a:t>Solution</a:t>
            </a:r>
          </a:p>
          <a:p>
            <a:r>
              <a:rPr lang="en-US" dirty="0"/>
              <a:t>                                                         The domain of both </a:t>
            </a:r>
          </a:p>
          <a:p>
            <a:r>
              <a:rPr lang="en-US" dirty="0"/>
              <a:t>functions is the set of all real numbers.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/>
        </p:nvGraphicFramePr>
        <p:xfrm>
          <a:off x="533400" y="2192044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83080" imgH="838080" progId="Equation.DSMT4">
                  <p:embed/>
                </p:oleObj>
              </mc:Choice>
              <mc:Fallback>
                <p:oleObj name="Equation" r:id="rId2" imgW="448308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92044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/>
        </p:nvGraphicFramePr>
        <p:xfrm>
          <a:off x="533400" y="3276600"/>
          <a:ext cx="4483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4483080" imgH="838080" progId="Equation.DSMT4">
                  <p:embed/>
                </p:oleObj>
              </mc:Choice>
              <mc:Fallback>
                <p:oleObj name="Equation" r:id="rId4" imgW="44830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76600"/>
                        <a:ext cx="4483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</a:t>
            </a:r>
            <a:endParaRPr lang="en-US" b="1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478566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4248090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graphicFrame>
        <p:nvGraphicFramePr>
          <p:cNvPr id="64516" name="Object 4"/>
          <p:cNvGraphicFramePr>
            <a:graphicFrameLocks noChangeAspect="1"/>
          </p:cNvGraphicFramePr>
          <p:nvPr/>
        </p:nvGraphicFramePr>
        <p:xfrm>
          <a:off x="591844" y="1828800"/>
          <a:ext cx="313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136680" imgH="545760" progId="Equation.DSMT4">
                  <p:embed/>
                </p:oleObj>
              </mc:Choice>
              <mc:Fallback>
                <p:oleObj name="Equation" r:id="rId2" imgW="313668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1828800"/>
                        <a:ext cx="313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08198385"/>
              </p:ext>
            </p:extLst>
          </p:nvPr>
        </p:nvGraphicFramePr>
        <p:xfrm>
          <a:off x="1771650" y="2449513"/>
          <a:ext cx="20193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939600" progId="Equation.DSMT4">
                  <p:embed/>
                </p:oleObj>
              </mc:Choice>
              <mc:Fallback>
                <p:oleObj name="Equation" r:id="rId4" imgW="2019240" imgH="939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71650" y="2449513"/>
                        <a:ext cx="20193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8" name="Object 6"/>
          <p:cNvGraphicFramePr>
            <a:graphicFrameLocks noChangeAspect="1"/>
          </p:cNvGraphicFramePr>
          <p:nvPr/>
        </p:nvGraphicFramePr>
        <p:xfrm>
          <a:off x="3846866" y="2686110"/>
          <a:ext cx="1689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88760" imgH="469800" progId="Equation.DSMT4">
                  <p:embed/>
                </p:oleObj>
              </mc:Choice>
              <mc:Fallback>
                <p:oleObj name="Equation" r:id="rId6" imgW="168876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46866" y="2686110"/>
                        <a:ext cx="1689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9" name="Object 7"/>
          <p:cNvGraphicFramePr>
            <a:graphicFrameLocks noChangeAspect="1"/>
          </p:cNvGraphicFramePr>
          <p:nvPr/>
        </p:nvGraphicFramePr>
        <p:xfrm>
          <a:off x="5562600" y="2819400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558720" imgH="228600" progId="Equation.DSMT4">
                  <p:embed/>
                </p:oleObj>
              </mc:Choice>
              <mc:Fallback>
                <p:oleObj name="Equation" r:id="rId8" imgW="55872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62600" y="2819400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0" name="Object 8"/>
          <p:cNvGraphicFramePr>
            <a:graphicFrameLocks noChangeAspect="1"/>
          </p:cNvGraphicFramePr>
          <p:nvPr/>
        </p:nvGraphicFramePr>
        <p:xfrm>
          <a:off x="609600" y="3962400"/>
          <a:ext cx="28956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895480" imgH="939600" progId="Equation.DSMT4">
                  <p:embed/>
                </p:oleObj>
              </mc:Choice>
              <mc:Fallback>
                <p:oleObj name="Equation" r:id="rId10" imgW="2895480" imgH="9396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62400"/>
                        <a:ext cx="28956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1807222" y="4979634"/>
          <a:ext cx="19177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917360" imgH="888840" progId="Equation.DSMT4">
                  <p:embed/>
                </p:oleObj>
              </mc:Choice>
              <mc:Fallback>
                <p:oleObj name="Equation" r:id="rId12" imgW="1917360" imgH="8888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7222" y="4979634"/>
                        <a:ext cx="1917700" cy="889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3733800" y="5029200"/>
          <a:ext cx="723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723600" imgH="838080" progId="Equation.DSMT4">
                  <p:embed/>
                </p:oleObj>
              </mc:Choice>
              <mc:Fallback>
                <p:oleObj name="Equation" r:id="rId14" imgW="72360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5029200"/>
                        <a:ext cx="723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3" name="Object 11"/>
          <p:cNvGraphicFramePr>
            <a:graphicFrameLocks noChangeAspect="1"/>
          </p:cNvGraphicFramePr>
          <p:nvPr/>
        </p:nvGraphicFramePr>
        <p:xfrm>
          <a:off x="4495800" y="5383566"/>
          <a:ext cx="5588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558720" imgH="228600" progId="Equation.DSMT4">
                  <p:embed/>
                </p:oleObj>
              </mc:Choice>
              <mc:Fallback>
                <p:oleObj name="Equation" r:id="rId16" imgW="558720" imgH="22860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5383566"/>
                        <a:ext cx="5588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Therefore,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/>
              <a:t>and </a:t>
            </a:r>
            <a:r>
              <a:rPr lang="en-US" i="1" dirty="0">
                <a:solidFill>
                  <a:srgbClr val="FF0000"/>
                </a:solidFill>
              </a:rPr>
              <a:t>g</a:t>
            </a:r>
            <a:r>
              <a:rPr lang="en-US" dirty="0">
                <a:solidFill>
                  <a:srgbClr val="FF0000"/>
                </a:solidFill>
              </a:rPr>
              <a:t> = </a:t>
            </a:r>
            <a:r>
              <a:rPr lang="en-US" i="1" dirty="0">
                <a:solidFill>
                  <a:srgbClr val="FF0000"/>
                </a:solidFill>
              </a:rPr>
              <a:t>f </a:t>
            </a:r>
            <a:r>
              <a:rPr lang="en-US" baseline="30000" dirty="0">
                <a:solidFill>
                  <a:srgbClr val="FF0000"/>
                </a:solidFill>
              </a:rPr>
              <a:t>−1</a:t>
            </a:r>
            <a:r>
              <a:rPr lang="en-US" dirty="0"/>
              <a:t>.</a:t>
            </a:r>
          </a:p>
          <a:p>
            <a:r>
              <a:rPr lang="en-US" dirty="0"/>
              <a:t>The graph shows that the line </a:t>
            </a:r>
            <a:r>
              <a:rPr lang="en-US" i="1" dirty="0"/>
              <a:t>y </a:t>
            </a:r>
            <a:r>
              <a:rPr lang="en-US" dirty="0"/>
              <a:t>= </a:t>
            </a:r>
            <a:r>
              <a:rPr lang="en-US" i="1" dirty="0"/>
              <a:t>x</a:t>
            </a:r>
            <a:r>
              <a:rPr lang="en-US" dirty="0"/>
              <a:t> is a line of symmetry for the graphs of the inverse functions.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6: Verifying Inverse Functions (cont.)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8894D015-C5EA-C9BA-ED75-15C20704DA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14600" y="2834215"/>
            <a:ext cx="3515216" cy="304842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definition of inverse functions to show that </a:t>
            </a:r>
            <a:r>
              <a:rPr lang="en-US" i="1" dirty="0"/>
              <a:t>f </a:t>
            </a:r>
            <a:r>
              <a:rPr lang="en-US" dirty="0"/>
              <a:t>and </a:t>
            </a:r>
            <a:r>
              <a:rPr lang="en-US" i="1" dirty="0"/>
              <a:t>g</a:t>
            </a:r>
            <a:r>
              <a:rPr lang="en-US" dirty="0"/>
              <a:t> are inverse functions.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b="1" dirty="0"/>
              <a:t>                                  </a:t>
            </a:r>
          </a:p>
          <a:p>
            <a:r>
              <a:rPr lang="en-US" dirty="0"/>
              <a:t>The domain of </a:t>
            </a:r>
            <a:r>
              <a:rPr lang="en-US" i="1" dirty="0"/>
              <a:t>f </a:t>
            </a:r>
            <a:r>
              <a:rPr lang="en-US" dirty="0"/>
              <a:t>is the interval [3,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  <a:sym typeface="Symbol"/>
              </a:rPr>
              <a:t>∞</a:t>
            </a:r>
            <a:r>
              <a:rPr lang="en-US" dirty="0"/>
              <a:t>) and the domain of </a:t>
            </a:r>
            <a:r>
              <a:rPr lang="en-US" i="1" dirty="0"/>
              <a:t>g</a:t>
            </a:r>
            <a:r>
              <a:rPr lang="en-US" dirty="0"/>
              <a:t> is the interval [0, </a:t>
            </a:r>
            <a:r>
              <a:rPr lang="en-US" dirty="0">
                <a:latin typeface="Calibri" panose="020F0502020204030204" pitchFamily="34" charset="0"/>
                <a:cs typeface="Calibri" panose="020F0502020204030204" pitchFamily="34" charset="0"/>
              </a:rPr>
              <a:t>∞</a:t>
            </a:r>
            <a:r>
              <a:rPr lang="en-US" dirty="0"/>
              <a:t>).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</a:t>
            </a:r>
          </a:p>
        </p:txBody>
      </p:sp>
      <p:graphicFrame>
        <p:nvGraphicFramePr>
          <p:cNvPr id="74754" name="Object 2"/>
          <p:cNvGraphicFramePr>
            <a:graphicFrameLocks noChangeAspect="1"/>
          </p:cNvGraphicFramePr>
          <p:nvPr/>
        </p:nvGraphicFramePr>
        <p:xfrm>
          <a:off x="533400" y="22098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5918040" imgH="520560" progId="Equation.DSMT4">
                  <p:embed/>
                </p:oleObj>
              </mc:Choice>
              <mc:Fallback>
                <p:oleObj name="Equation" r:id="rId2" imgW="591804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4755" name="Object 3"/>
          <p:cNvGraphicFramePr>
            <a:graphicFrameLocks noChangeAspect="1"/>
          </p:cNvGraphicFramePr>
          <p:nvPr/>
        </p:nvGraphicFramePr>
        <p:xfrm>
          <a:off x="533400" y="3200400"/>
          <a:ext cx="59182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5918040" imgH="520560" progId="Equation.DSMT4">
                  <p:embed/>
                </p:oleObj>
              </mc:Choice>
              <mc:Fallback>
                <p:oleObj name="Equation" r:id="rId4" imgW="5918040" imgH="5205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200400"/>
                        <a:ext cx="59182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 have,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sp>
        <p:nvSpPr>
          <p:cNvPr id="5" name="Rectangle 4"/>
          <p:cNvSpPr/>
          <p:nvPr/>
        </p:nvSpPr>
        <p:spPr>
          <a:xfrm>
            <a:off x="4019610" y="18554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" y="3088688"/>
            <a:ext cx="97007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Also, </a:t>
            </a:r>
          </a:p>
        </p:txBody>
      </p:sp>
      <p:sp>
        <p:nvSpPr>
          <p:cNvPr id="7" name="Rectangle 6"/>
          <p:cNvSpPr/>
          <p:nvPr/>
        </p:nvSpPr>
        <p:spPr>
          <a:xfrm>
            <a:off x="4038600" y="3858212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Replace the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in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with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 and simplify.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57200" y="5267980"/>
            <a:ext cx="450379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Therefore, </a:t>
            </a:r>
            <a:r>
              <a:rPr lang="en-US" sz="2800" i="1" dirty="0">
                <a:solidFill>
                  <a:srgbClr val="FF0000"/>
                </a:solidFill>
              </a:rPr>
              <a:t>g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f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 and </a:t>
            </a:r>
            <a:r>
              <a:rPr lang="en-US" sz="2800" i="1" dirty="0">
                <a:solidFill>
                  <a:srgbClr val="FF0000"/>
                </a:solidFill>
              </a:rPr>
              <a:t>f</a:t>
            </a:r>
            <a:r>
              <a:rPr lang="en-US" sz="2800" dirty="0">
                <a:solidFill>
                  <a:srgbClr val="FF0000"/>
                </a:solidFill>
              </a:rPr>
              <a:t> = </a:t>
            </a:r>
            <a:r>
              <a:rPr lang="en-US" sz="2800" i="1" dirty="0">
                <a:solidFill>
                  <a:srgbClr val="FF0000"/>
                </a:solidFill>
              </a:rPr>
              <a:t>g </a:t>
            </a:r>
            <a:r>
              <a:rPr lang="en-US" sz="2800" baseline="30000" dirty="0">
                <a:solidFill>
                  <a:srgbClr val="FF0000"/>
                </a:solidFill>
              </a:rPr>
              <a:t>−1</a:t>
            </a:r>
            <a:r>
              <a:rPr lang="en-US" sz="2800" dirty="0"/>
              <a:t>.</a:t>
            </a:r>
          </a:p>
        </p:txBody>
      </p:sp>
      <p:graphicFrame>
        <p:nvGraphicFramePr>
          <p:cNvPr id="75780" name="Object 4"/>
          <p:cNvGraphicFramePr>
            <a:graphicFrameLocks noChangeAspect="1"/>
          </p:cNvGraphicFramePr>
          <p:nvPr/>
        </p:nvGraphicFramePr>
        <p:xfrm>
          <a:off x="838200" y="1752600"/>
          <a:ext cx="2844800" cy="584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844720" imgH="583920" progId="Equation.DSMT4">
                  <p:embed/>
                </p:oleObj>
              </mc:Choice>
              <mc:Fallback>
                <p:oleObj name="Equation" r:id="rId2" imgW="2844720" imgH="5839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1752600"/>
                        <a:ext cx="2844800" cy="584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1" name="Object 5"/>
          <p:cNvGraphicFramePr>
            <a:graphicFrameLocks noChangeAspect="1"/>
          </p:cNvGraphicFramePr>
          <p:nvPr/>
        </p:nvGraphicFramePr>
        <p:xfrm>
          <a:off x="1981200" y="2438400"/>
          <a:ext cx="20828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82600" imgH="672840" progId="Equation.DSMT4">
                  <p:embed/>
                </p:oleObj>
              </mc:Choice>
              <mc:Fallback>
                <p:oleObj name="Equation" r:id="rId4" imgW="208260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438400"/>
                        <a:ext cx="20828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2" name="Object 6"/>
          <p:cNvGraphicFramePr>
            <a:graphicFrameLocks noChangeAspect="1"/>
          </p:cNvGraphicFramePr>
          <p:nvPr/>
        </p:nvGraphicFramePr>
        <p:xfrm>
          <a:off x="4114800" y="2456156"/>
          <a:ext cx="9017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901440" imgH="495000" progId="Equation.DSMT4">
                  <p:embed/>
                </p:oleObj>
              </mc:Choice>
              <mc:Fallback>
                <p:oleObj name="Equation" r:id="rId6" imgW="901440" imgH="495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2456156"/>
                        <a:ext cx="9017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3" name="Object 7"/>
          <p:cNvGraphicFramePr>
            <a:graphicFrameLocks noChangeAspect="1"/>
          </p:cNvGraphicFramePr>
          <p:nvPr/>
        </p:nvGraphicFramePr>
        <p:xfrm>
          <a:off x="5055834" y="26847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495000" imgH="228600" progId="Equation.DSMT4">
                  <p:embed/>
                </p:oleObj>
              </mc:Choice>
              <mc:Fallback>
                <p:oleObj name="Equation" r:id="rId8" imgW="495000" imgH="2286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55834" y="26847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4" name="Object 8"/>
          <p:cNvGraphicFramePr>
            <a:graphicFrameLocks noChangeAspect="1"/>
          </p:cNvGraphicFramePr>
          <p:nvPr/>
        </p:nvGraphicFramePr>
        <p:xfrm>
          <a:off x="6365168" y="2599678"/>
          <a:ext cx="13843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17160" progId="Equation.DSMT4">
                  <p:embed/>
                </p:oleObj>
              </mc:Choice>
              <mc:Fallback>
                <p:oleObj name="Equation" r:id="rId10" imgW="1384200" imgH="317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2599678"/>
                        <a:ext cx="13843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5" name="Object 9"/>
          <p:cNvGraphicFramePr>
            <a:graphicFrameLocks noChangeAspect="1"/>
          </p:cNvGraphicFramePr>
          <p:nvPr/>
        </p:nvGraphicFramePr>
        <p:xfrm>
          <a:off x="762000" y="3707166"/>
          <a:ext cx="2971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971800" imgH="609480" progId="Equation.DSMT4">
                  <p:embed/>
                </p:oleObj>
              </mc:Choice>
              <mc:Fallback>
                <p:oleObj name="Equation" r:id="rId12" imgW="2971800" imgH="6094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707166"/>
                        <a:ext cx="2971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6" name="Object 10"/>
          <p:cNvGraphicFramePr>
            <a:graphicFrameLocks noChangeAspect="1"/>
          </p:cNvGraphicFramePr>
          <p:nvPr/>
        </p:nvGraphicFramePr>
        <p:xfrm>
          <a:off x="1919054" y="4410722"/>
          <a:ext cx="2082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82600" imgH="698400" progId="Equation.DSMT4">
                  <p:embed/>
                </p:oleObj>
              </mc:Choice>
              <mc:Fallback>
                <p:oleObj name="Equation" r:id="rId14" imgW="208260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19054" y="4410722"/>
                        <a:ext cx="2082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7" name="Object 11"/>
          <p:cNvGraphicFramePr>
            <a:graphicFrameLocks noChangeAspect="1"/>
          </p:cNvGraphicFramePr>
          <p:nvPr/>
        </p:nvGraphicFramePr>
        <p:xfrm>
          <a:off x="4038600" y="4630444"/>
          <a:ext cx="14351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34960" imgH="291960" progId="Equation.DSMT4">
                  <p:embed/>
                </p:oleObj>
              </mc:Choice>
              <mc:Fallback>
                <p:oleObj name="Equation" r:id="rId16" imgW="143496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4630444"/>
                        <a:ext cx="14351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8" name="Object 12"/>
          <p:cNvGraphicFramePr>
            <a:graphicFrameLocks noChangeAspect="1"/>
          </p:cNvGraphicFramePr>
          <p:nvPr/>
        </p:nvGraphicFramePr>
        <p:xfrm>
          <a:off x="5513034" y="4665956"/>
          <a:ext cx="495300" cy="22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495000" imgH="228600" progId="Equation.DSMT4">
                  <p:embed/>
                </p:oleObj>
              </mc:Choice>
              <mc:Fallback>
                <p:oleObj name="Equation" r:id="rId18" imgW="495000" imgH="2286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3034" y="4665956"/>
                        <a:ext cx="495300" cy="228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5789" name="Object 13"/>
          <p:cNvGraphicFramePr>
            <a:graphicFrameLocks noChangeAspect="1"/>
          </p:cNvGraphicFramePr>
          <p:nvPr/>
        </p:nvGraphicFramePr>
        <p:xfrm>
          <a:off x="6365168" y="4589756"/>
          <a:ext cx="12954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295280" imgH="317160" progId="Equation.DSMT4">
                  <p:embed/>
                </p:oleObj>
              </mc:Choice>
              <mc:Fallback>
                <p:oleObj name="Equation" r:id="rId20" imgW="1295280" imgH="31716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65168" y="4589756"/>
                        <a:ext cx="1295400" cy="317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"/>
          <p:cNvSpPr>
            <a:spLocks noGrp="1"/>
          </p:cNvSpPr>
          <p:nvPr>
            <p:ph idx="1"/>
          </p:nvPr>
        </p:nvSpPr>
        <p:spPr>
          <a:xfrm>
            <a:off x="457200" y="1097280"/>
            <a:ext cx="4038600" cy="4846320"/>
          </a:xfrm>
        </p:spPr>
        <p:txBody>
          <a:bodyPr/>
          <a:lstStyle/>
          <a:p>
            <a:r>
              <a:rPr lang="en-US" dirty="0"/>
              <a:t>The graph shows that the line </a:t>
            </a:r>
            <a:r>
              <a:rPr lang="en-US" i="1" dirty="0">
                <a:latin typeface="+mj-lt"/>
              </a:rPr>
              <a:t>y</a:t>
            </a:r>
            <a:r>
              <a:rPr lang="en-US" i="0" dirty="0">
                <a:latin typeface="+mj-lt"/>
              </a:rPr>
              <a:t> = </a:t>
            </a:r>
            <a:r>
              <a:rPr lang="en-US" i="1" dirty="0">
                <a:latin typeface="+mj-lt"/>
              </a:rPr>
              <a:t>x</a:t>
            </a:r>
            <a:r>
              <a:rPr lang="en-US" dirty="0"/>
              <a:t> is a line of symmetry for the graphs of the inverse functions. Note that the figure only shows a portion of each graph and the domains have been restricted accordingly.</a:t>
            </a:r>
          </a:p>
        </p:txBody>
      </p:sp>
      <p:sp>
        <p:nvSpPr>
          <p:cNvPr id="5" name="Tit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</p:spPr>
        <p:txBody>
          <a:bodyPr/>
          <a:lstStyle/>
          <a:p>
            <a:r>
              <a:rPr lang="en-US" dirty="0"/>
              <a:t>Example 7: Verifying Inverse Functions (cont.)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B4FFC7C-8B1E-4EF9-1DB9-50A387047A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71062" y="1371600"/>
            <a:ext cx="3686689" cy="3429479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                         for </a:t>
            </a:r>
            <a:r>
              <a:rPr lang="en-US" i="1" dirty="0"/>
              <a:t>x</a:t>
            </a:r>
            <a:r>
              <a:rPr lang="en-US" dirty="0"/>
              <a:t> ≥ </a:t>
            </a:r>
            <a:r>
              <a:rPr lang="en-US" dirty="0">
                <a:latin typeface="Symbol" pitchFamily="98" charset="2"/>
              </a:rPr>
              <a:t>-</a:t>
            </a:r>
            <a:r>
              <a:rPr lang="en-US" dirty="0"/>
              <a:t>4 and                            for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dirty="0"/>
              <a:t> ≥ 0, evaluate the indicated compositions.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</a:t>
            </a:r>
          </a:p>
        </p:txBody>
      </p:sp>
      <p:graphicFrame>
        <p:nvGraphicFramePr>
          <p:cNvPr id="77826" name="Object 2"/>
          <p:cNvGraphicFramePr>
            <a:graphicFrameLocks noChangeAspect="1"/>
          </p:cNvGraphicFramePr>
          <p:nvPr/>
        </p:nvGraphicFramePr>
        <p:xfrm>
          <a:off x="1433866" y="1276290"/>
          <a:ext cx="19685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68480" imgH="520560" progId="Equation.DSMT4">
                  <p:embed/>
                </p:oleObj>
              </mc:Choice>
              <mc:Fallback>
                <p:oleObj name="Equation" r:id="rId2" imgW="1968480" imgH="52056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33866" y="1276290"/>
                        <a:ext cx="19685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7" name="Object 3"/>
          <p:cNvGraphicFramePr>
            <a:graphicFrameLocks noChangeAspect="1"/>
          </p:cNvGraphicFramePr>
          <p:nvPr/>
        </p:nvGraphicFramePr>
        <p:xfrm>
          <a:off x="5521912" y="1295400"/>
          <a:ext cx="21082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108160" imgH="482400" progId="Equation.DSMT4">
                  <p:embed/>
                </p:oleObj>
              </mc:Choice>
              <mc:Fallback>
                <p:oleObj name="Equation" r:id="rId4" imgW="210816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21912" y="1295400"/>
                        <a:ext cx="21082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8" name="Object 4"/>
          <p:cNvGraphicFramePr>
            <a:graphicFrameLocks noChangeAspect="1"/>
          </p:cNvGraphicFramePr>
          <p:nvPr/>
        </p:nvGraphicFramePr>
        <p:xfrm>
          <a:off x="533400" y="220980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79560" imgH="571320" progId="Equation.DSMT4">
                  <p:embed/>
                </p:oleObj>
              </mc:Choice>
              <mc:Fallback>
                <p:oleObj name="Equation" r:id="rId6" imgW="1879560" imgH="57132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4">
            <a:extLst>
              <a:ext uri="{FF2B5EF4-FFF2-40B4-BE49-F238E27FC236}">
                <a16:creationId xmlns:a16="http://schemas.microsoft.com/office/drawing/2014/main" id="{D665075C-8A0B-F30E-5630-1A473B3A71F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19521449"/>
              </p:ext>
            </p:extLst>
          </p:nvPr>
        </p:nvGraphicFramePr>
        <p:xfrm>
          <a:off x="533400" y="2908240"/>
          <a:ext cx="18796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79560" imgH="571320" progId="Equation.DSMT4">
                  <p:embed/>
                </p:oleObj>
              </mc:Choice>
              <mc:Fallback>
                <p:oleObj name="Equation" r:id="rId8" imgW="1879560" imgH="57132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908240"/>
                        <a:ext cx="18796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27CE1984-1DC0-AD5D-83C2-1521863970D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74782695"/>
              </p:ext>
            </p:extLst>
          </p:nvPr>
        </p:nvGraphicFramePr>
        <p:xfrm>
          <a:off x="4267200" y="2235200"/>
          <a:ext cx="20955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095200" imgH="545760" progId="Equation.DSMT4">
                  <p:embed/>
                </p:oleObj>
              </mc:Choice>
              <mc:Fallback>
                <p:oleObj name="Equation" r:id="rId10" imgW="20952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235200"/>
                        <a:ext cx="20955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4">
            <a:extLst>
              <a:ext uri="{FF2B5EF4-FFF2-40B4-BE49-F238E27FC236}">
                <a16:creationId xmlns:a16="http://schemas.microsoft.com/office/drawing/2014/main" id="{62FA8A95-065C-0514-3603-1E95930CCEC3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20413325"/>
              </p:ext>
            </p:extLst>
          </p:nvPr>
        </p:nvGraphicFramePr>
        <p:xfrm>
          <a:off x="4267200" y="2895600"/>
          <a:ext cx="20828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82600" imgH="545760" progId="Equation.DSMT4">
                  <p:embed/>
                </p:oleObj>
              </mc:Choice>
              <mc:Fallback>
                <p:oleObj name="Equation" r:id="rId12" imgW="2082600" imgH="5457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2895600"/>
                        <a:ext cx="20828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2201419"/>
              </p:ext>
            </p:extLst>
          </p:nvPr>
        </p:nvGraphicFramePr>
        <p:xfrm>
          <a:off x="838200" y="2133600"/>
          <a:ext cx="279400" cy="241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79360" imgH="241200" progId="Equation.DSMT4">
                  <p:embed/>
                </p:oleObj>
              </mc:Choice>
              <mc:Fallback>
                <p:oleObj name="Equation" r:id="rId2" imgW="279360" imgH="24120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133600"/>
                        <a:ext cx="279400" cy="241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5377218"/>
              </p:ext>
            </p:extLst>
          </p:nvPr>
        </p:nvGraphicFramePr>
        <p:xfrm>
          <a:off x="1295400" y="1981200"/>
          <a:ext cx="29083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908080" imgH="533160" progId="Equation.DSMT4">
                  <p:embed/>
                </p:oleObj>
              </mc:Choice>
              <mc:Fallback>
                <p:oleObj name="Equation" r:id="rId4" imgW="290808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1981200"/>
                        <a:ext cx="29083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173244" y="1981200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7831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33354043"/>
              </p:ext>
            </p:extLst>
          </p:nvPr>
        </p:nvGraphicFramePr>
        <p:xfrm>
          <a:off x="1336088" y="2693634"/>
          <a:ext cx="1384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571320" progId="Equation.DSMT4">
                  <p:embed/>
                </p:oleObj>
              </mc:Choice>
              <mc:Fallback>
                <p:oleObj name="Equation" r:id="rId6" imgW="1384200" imgH="571320" progId="Equation.DSMT4">
                  <p:embed/>
                  <p:pic>
                    <p:nvPicPr>
                      <p:cNvPr id="77831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2693634"/>
                        <a:ext cx="1384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735767"/>
              </p:ext>
            </p:extLst>
          </p:nvPr>
        </p:nvGraphicFramePr>
        <p:xfrm>
          <a:off x="2752078" y="2760956"/>
          <a:ext cx="952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952200" imgH="469800" progId="Equation.DSMT4">
                  <p:embed/>
                </p:oleObj>
              </mc:Choice>
              <mc:Fallback>
                <p:oleObj name="Equation" r:id="rId8" imgW="952200" imgH="469800" progId="Equation.DSMT4">
                  <p:embed/>
                  <p:pic>
                    <p:nvPicPr>
                      <p:cNvPr id="77832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52078" y="2760956"/>
                        <a:ext cx="952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3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90210526"/>
              </p:ext>
            </p:extLst>
          </p:nvPr>
        </p:nvGraphicFramePr>
        <p:xfrm>
          <a:off x="3716044" y="2684756"/>
          <a:ext cx="1485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85720" imgH="571320" progId="Equation.DSMT4">
                  <p:embed/>
                </p:oleObj>
              </mc:Choice>
              <mc:Fallback>
                <p:oleObj name="Equation" r:id="rId10" imgW="1485720" imgH="571320" progId="Equation.DSMT4">
                  <p:embed/>
                  <p:pic>
                    <p:nvPicPr>
                      <p:cNvPr id="77833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044" y="2684756"/>
                        <a:ext cx="14859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0750033"/>
              </p:ext>
            </p:extLst>
          </p:nvPr>
        </p:nvGraphicFramePr>
        <p:xfrm>
          <a:off x="5257800" y="2702512"/>
          <a:ext cx="762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761760" imgH="444240" progId="Equation.DSMT4">
                  <p:embed/>
                </p:oleObj>
              </mc:Choice>
              <mc:Fallback>
                <p:oleObj name="Equation" r:id="rId12" imgW="761760" imgH="444240" progId="Equation.DSMT4">
                  <p:embed/>
                  <p:pic>
                    <p:nvPicPr>
                      <p:cNvPr id="77834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7800" y="2702512"/>
                        <a:ext cx="762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51462906"/>
              </p:ext>
            </p:extLst>
          </p:nvPr>
        </p:nvGraphicFramePr>
        <p:xfrm>
          <a:off x="6106819" y="2828925"/>
          <a:ext cx="469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469800" imgH="279360" progId="Equation.DSMT4">
                  <p:embed/>
                </p:oleObj>
              </mc:Choice>
              <mc:Fallback>
                <p:oleObj name="Equation" r:id="rId14" imgW="469800" imgH="279360" progId="Equation.DSMT4">
                  <p:embed/>
                  <p:pic>
                    <p:nvPicPr>
                      <p:cNvPr id="77835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6819" y="2828925"/>
                        <a:ext cx="469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le 2">
            <a:extLst>
              <a:ext uri="{FF2B5EF4-FFF2-40B4-BE49-F238E27FC236}">
                <a16:creationId xmlns:a16="http://schemas.microsoft.com/office/drawing/2014/main" id="{8F7846E8-AC96-A267-5018-45A2053BA2A2}"/>
              </a:ext>
            </a:extLst>
          </p:cNvPr>
          <p:cNvSpPr txBox="1">
            <a:spLocks/>
          </p:cNvSpPr>
          <p:nvPr/>
        </p:nvSpPr>
        <p:spPr>
          <a:xfrm>
            <a:off x="533400" y="1432560"/>
            <a:ext cx="1752600" cy="457200"/>
          </a:xfrm>
          <a:prstGeom prst="rect">
            <a:avLst/>
          </a:prstGeom>
        </p:spPr>
        <p:txBody>
          <a:bodyPr anchor="ctr" anchorCtr="1">
            <a:noAutofit/>
          </a:bodyPr>
          <a:lstStyle>
            <a:lvl1pPr algn="ctr" defTabSz="914400" rtl="0" eaLnBrk="1" latinLnBrk="0" hangingPunct="1">
              <a:lnSpc>
                <a:spcPts val="3000"/>
              </a:lnSpc>
              <a:spcBef>
                <a:spcPct val="0"/>
              </a:spcBef>
              <a:buNone/>
              <a:defRPr sz="3200" kern="1200" baseline="0">
                <a:solidFill>
                  <a:srgbClr val="1F497D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US" sz="2800" b="1" dirty="0">
                <a:solidFill>
                  <a:srgbClr val="366092"/>
                </a:solidFill>
              </a:rPr>
              <a:t>Solution</a:t>
            </a:r>
          </a:p>
        </p:txBody>
      </p:sp>
      <p:graphicFrame>
        <p:nvGraphicFramePr>
          <p:cNvPr id="13" name="Object 4">
            <a:extLst>
              <a:ext uri="{FF2B5EF4-FFF2-40B4-BE49-F238E27FC236}">
                <a16:creationId xmlns:a16="http://schemas.microsoft.com/office/drawing/2014/main" id="{5EB83FC3-1E46-0717-B675-7739C527BE4F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402088"/>
              </p:ext>
            </p:extLst>
          </p:nvPr>
        </p:nvGraphicFramePr>
        <p:xfrm>
          <a:off x="838200" y="3566160"/>
          <a:ext cx="2794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79360" imgH="304560" progId="Equation.DSMT4">
                  <p:embed/>
                </p:oleObj>
              </mc:Choice>
              <mc:Fallback>
                <p:oleObj name="Equation" r:id="rId16" imgW="279360" imgH="304560" progId="Equation.DSMT4">
                  <p:embed/>
                  <p:pic>
                    <p:nvPicPr>
                      <p:cNvPr id="77828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3566160"/>
                        <a:ext cx="2794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5">
            <a:extLst>
              <a:ext uri="{FF2B5EF4-FFF2-40B4-BE49-F238E27FC236}">
                <a16:creationId xmlns:a16="http://schemas.microsoft.com/office/drawing/2014/main" id="{80A589BD-FABF-ABF3-CF1A-F19F48B01AC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9969176"/>
              </p:ext>
            </p:extLst>
          </p:nvPr>
        </p:nvGraphicFramePr>
        <p:xfrm>
          <a:off x="1361392" y="3403552"/>
          <a:ext cx="307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3073320" imgH="533160" progId="Equation.DSMT4">
                  <p:embed/>
                </p:oleObj>
              </mc:Choice>
              <mc:Fallback>
                <p:oleObj name="Equation" r:id="rId18" imgW="3073320" imgH="533160" progId="Equation.DSMT4">
                  <p:embed/>
                  <p:pic>
                    <p:nvPicPr>
                      <p:cNvPr id="77829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61392" y="3403552"/>
                        <a:ext cx="307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ectangle 14">
            <a:extLst>
              <a:ext uri="{FF2B5EF4-FFF2-40B4-BE49-F238E27FC236}">
                <a16:creationId xmlns:a16="http://schemas.microsoft.com/office/drawing/2014/main" id="{F84E4FC0-D906-84F5-BCA7-6730435F60C1}"/>
              </a:ext>
            </a:extLst>
          </p:cNvPr>
          <p:cNvSpPr/>
          <p:nvPr/>
        </p:nvSpPr>
        <p:spPr>
          <a:xfrm>
            <a:off x="4409392" y="3403552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16" name="Object 7">
            <a:extLst>
              <a:ext uri="{FF2B5EF4-FFF2-40B4-BE49-F238E27FC236}">
                <a16:creationId xmlns:a16="http://schemas.microsoft.com/office/drawing/2014/main" id="{0F63D266-A57F-5A04-86C5-E42E1D9F37B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8372677"/>
              </p:ext>
            </p:extLst>
          </p:nvPr>
        </p:nvGraphicFramePr>
        <p:xfrm>
          <a:off x="1325880" y="4156674"/>
          <a:ext cx="13970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396800" imgH="571320" progId="Equation.DSMT4">
                  <p:embed/>
                </p:oleObj>
              </mc:Choice>
              <mc:Fallback>
                <p:oleObj name="Equation" r:id="rId20" imgW="1396800" imgH="571320" progId="Equation.DSMT4">
                  <p:embed/>
                  <p:pic>
                    <p:nvPicPr>
                      <p:cNvPr id="78855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25880" y="4156674"/>
                        <a:ext cx="13970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Object 8">
            <a:extLst>
              <a:ext uri="{FF2B5EF4-FFF2-40B4-BE49-F238E27FC236}">
                <a16:creationId xmlns:a16="http://schemas.microsoft.com/office/drawing/2014/main" id="{B1638B20-C370-3B0E-FE42-7D37356CC8C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33351"/>
              </p:ext>
            </p:extLst>
          </p:nvPr>
        </p:nvGraphicFramePr>
        <p:xfrm>
          <a:off x="2773680" y="4183308"/>
          <a:ext cx="1117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117440" imgH="469800" progId="Equation.DSMT4">
                  <p:embed/>
                </p:oleObj>
              </mc:Choice>
              <mc:Fallback>
                <p:oleObj name="Equation" r:id="rId22" imgW="1117440" imgH="469800" progId="Equation.DSMT4">
                  <p:embed/>
                  <p:pic>
                    <p:nvPicPr>
                      <p:cNvPr id="78856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73680" y="4183308"/>
                        <a:ext cx="1117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9">
            <a:extLst>
              <a:ext uri="{FF2B5EF4-FFF2-40B4-BE49-F238E27FC236}">
                <a16:creationId xmlns:a16="http://schemas.microsoft.com/office/drawing/2014/main" id="{55F55D8B-100A-D382-CDDD-253304233F7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16905068"/>
              </p:ext>
            </p:extLst>
          </p:nvPr>
        </p:nvGraphicFramePr>
        <p:xfrm>
          <a:off x="3907802" y="4107108"/>
          <a:ext cx="16383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1638000" imgH="571320" progId="Equation.DSMT4">
                  <p:embed/>
                </p:oleObj>
              </mc:Choice>
              <mc:Fallback>
                <p:oleObj name="Equation" r:id="rId24" imgW="1638000" imgH="571320" progId="Equation.DSMT4">
                  <p:embed/>
                  <p:pic>
                    <p:nvPicPr>
                      <p:cNvPr id="78857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07802" y="4107108"/>
                        <a:ext cx="16383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0">
            <a:extLst>
              <a:ext uri="{FF2B5EF4-FFF2-40B4-BE49-F238E27FC236}">
                <a16:creationId xmlns:a16="http://schemas.microsoft.com/office/drawing/2014/main" id="{C37BBA04-6373-2262-1457-85EFBF14550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7922273"/>
              </p:ext>
            </p:extLst>
          </p:nvPr>
        </p:nvGraphicFramePr>
        <p:xfrm>
          <a:off x="5579026" y="4130040"/>
          <a:ext cx="914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914400" imgH="444240" progId="Equation.DSMT4">
                  <p:embed/>
                </p:oleObj>
              </mc:Choice>
              <mc:Fallback>
                <p:oleObj name="Equation" r:id="rId26" imgW="914400" imgH="444240" progId="Equation.DSMT4">
                  <p:embed/>
                  <p:pic>
                    <p:nvPicPr>
                      <p:cNvPr id="78858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026" y="4130040"/>
                        <a:ext cx="914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1">
            <a:extLst>
              <a:ext uri="{FF2B5EF4-FFF2-40B4-BE49-F238E27FC236}">
                <a16:creationId xmlns:a16="http://schemas.microsoft.com/office/drawing/2014/main" id="{EF3E3A90-625D-34B1-C448-6E3F821F9DD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9577936"/>
              </p:ext>
            </p:extLst>
          </p:nvPr>
        </p:nvGraphicFramePr>
        <p:xfrm>
          <a:off x="6552517" y="4241752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482400" imgH="291960" progId="Equation.DSMT4">
                  <p:embed/>
                </p:oleObj>
              </mc:Choice>
              <mc:Fallback>
                <p:oleObj name="Equation" r:id="rId28" imgW="482400" imgH="291960" progId="Equation.DSMT4">
                  <p:embed/>
                  <p:pic>
                    <p:nvPicPr>
                      <p:cNvPr id="78859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52517" y="4241752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14700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5" grpId="0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Evaluating Compositions of Inverses (cont.)</a:t>
            </a:r>
          </a:p>
        </p:txBody>
      </p:sp>
      <p:graphicFrame>
        <p:nvGraphicFramePr>
          <p:cNvPr id="778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6787177"/>
              </p:ext>
            </p:extLst>
          </p:nvPr>
        </p:nvGraphicFramePr>
        <p:xfrm>
          <a:off x="463550" y="1379538"/>
          <a:ext cx="13335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82400" progId="Equation.DSMT4">
                  <p:embed/>
                </p:oleObj>
              </mc:Choice>
              <mc:Fallback>
                <p:oleObj name="Equation" r:id="rId2" imgW="1333440" imgH="48240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3550" y="1379538"/>
                        <a:ext cx="13335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782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65079195"/>
              </p:ext>
            </p:extLst>
          </p:nvPr>
        </p:nvGraphicFramePr>
        <p:xfrm>
          <a:off x="1865606" y="1295400"/>
          <a:ext cx="2540000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539800" imgH="596880" progId="Equation.DSMT4">
                  <p:embed/>
                </p:oleObj>
              </mc:Choice>
              <mc:Fallback>
                <p:oleObj name="Equation" r:id="rId4" imgW="2539800" imgH="59688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5606" y="1295400"/>
                        <a:ext cx="2540000" cy="596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456346" y="1295675"/>
            <a:ext cx="60960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so </a:t>
            </a:r>
          </a:p>
        </p:txBody>
      </p:sp>
      <p:graphicFrame>
        <p:nvGraphicFramePr>
          <p:cNvPr id="79879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354714"/>
              </p:ext>
            </p:extLst>
          </p:nvPr>
        </p:nvGraphicFramePr>
        <p:xfrm>
          <a:off x="834390" y="2053557"/>
          <a:ext cx="1612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612800" imgH="545760" progId="Equation.DSMT4">
                  <p:embed/>
                </p:oleObj>
              </mc:Choice>
              <mc:Fallback>
                <p:oleObj name="Equation" r:id="rId6" imgW="1612800" imgH="5457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4390" y="2053557"/>
                        <a:ext cx="1612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0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45609147"/>
              </p:ext>
            </p:extLst>
          </p:nvPr>
        </p:nvGraphicFramePr>
        <p:xfrm>
          <a:off x="2484156" y="2012869"/>
          <a:ext cx="14732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473120" imgH="622080" progId="Equation.DSMT4">
                  <p:embed/>
                </p:oleObj>
              </mc:Choice>
              <mc:Fallback>
                <p:oleObj name="Equation" r:id="rId8" imgW="1473120" imgH="622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4156" y="2012869"/>
                        <a:ext cx="14732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1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2883565"/>
              </p:ext>
            </p:extLst>
          </p:nvPr>
        </p:nvGraphicFramePr>
        <p:xfrm>
          <a:off x="3985224" y="1941845"/>
          <a:ext cx="16129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12800" imgH="698400" progId="Equation.DSMT4">
                  <p:embed/>
                </p:oleObj>
              </mc:Choice>
              <mc:Fallback>
                <p:oleObj name="Equation" r:id="rId10" imgW="161280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85224" y="1941845"/>
                        <a:ext cx="16129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2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96789707"/>
              </p:ext>
            </p:extLst>
          </p:nvPr>
        </p:nvGraphicFramePr>
        <p:xfrm>
          <a:off x="5617234" y="2188201"/>
          <a:ext cx="9652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965160" imgH="279360" progId="Equation.DSMT4">
                  <p:embed/>
                </p:oleObj>
              </mc:Choice>
              <mc:Fallback>
                <p:oleObj name="Equation" r:id="rId12" imgW="965160" imgH="2793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7234" y="2188201"/>
                        <a:ext cx="9652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9883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0749297"/>
              </p:ext>
            </p:extLst>
          </p:nvPr>
        </p:nvGraphicFramePr>
        <p:xfrm>
          <a:off x="6643346" y="2165269"/>
          <a:ext cx="6858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685800" imgH="279360" progId="Equation.DSMT4">
                  <p:embed/>
                </p:oleObj>
              </mc:Choice>
              <mc:Fallback>
                <p:oleObj name="Equation" r:id="rId14" imgW="685800" imgH="2793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43346" y="2165269"/>
                        <a:ext cx="6858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</p:spPr>
            <p:txBody>
              <a:bodyPr anchor="ctr" anchorCtr="1">
                <a:normAutofit/>
              </a:bodyPr>
              <a:lstStyle>
                <a:lvl1pPr algn="ctr" defTabSz="914400" rtl="0" eaLnBrk="1" latinLnBrk="0" hangingPunct="1">
                  <a:lnSpc>
                    <a:spcPts val="3000"/>
                  </a:lnSpc>
                  <a:spcBef>
                    <a:spcPct val="0"/>
                  </a:spcBef>
                  <a:buNone/>
                  <a:defRPr sz="3200" kern="1200" baseline="0">
                    <a:solidFill>
                      <a:srgbClr val="1F497D"/>
                    </a:solidFill>
                    <a:latin typeface="+mj-lt"/>
                    <a:ea typeface="+mj-ea"/>
                    <a:cs typeface="+mj-cs"/>
                  </a:defRPr>
                </a:lvl1pPr>
              </a:lstStyle>
              <a:p>
                <a:pPr marL="514350" indent="-514350" algn="l">
                  <a:buFont typeface="+mj-lt"/>
                  <a:buAutoNum type="alphaLcPeriod" startAt="4"/>
                </a:pPr>
                <a:r>
                  <a:rPr lang="en-US" sz="2800" dirty="0">
                    <a:solidFill>
                      <a:srgbClr val="366092"/>
                    </a:solidFill>
                  </a:rPr>
                  <a:t>          does not exist because ─</a:t>
                </a:r>
                <a:r>
                  <a:rPr lang="en-US" sz="2800" i="0" dirty="0">
                    <a:solidFill>
                      <a:srgbClr val="366092"/>
                    </a:solidFill>
                    <a:latin typeface="+mj-lt"/>
                  </a:rPr>
                  <a:t>5</a:t>
                </a:r>
                <a14:m>
                  <m:oMath xmlns:m="http://schemas.openxmlformats.org/officeDocument/2006/math">
                    <m:r>
                      <a:rPr lang="en-US" sz="2800" i="1" dirty="0" smtClean="0">
                        <a:solidFill>
                          <a:srgbClr val="366092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800" dirty="0">
                    <a:solidFill>
                      <a:srgbClr val="366092"/>
                    </a:solidFill>
                  </a:rPr>
                  <a:t>is not in the domain of </a:t>
                </a:r>
                <a:r>
                  <a:rPr lang="en-US" sz="2800" i="1" dirty="0">
                    <a:solidFill>
                      <a:srgbClr val="366092"/>
                    </a:solidFill>
                  </a:rPr>
                  <a:t>f. </a:t>
                </a:r>
                <a:r>
                  <a:rPr lang="en-US" sz="2800" dirty="0">
                    <a:solidFill>
                      <a:srgbClr val="366092"/>
                    </a:solidFill>
                  </a:rPr>
                  <a:t>Therefore,                      does not exist.</a:t>
                </a:r>
              </a:p>
            </p:txBody>
          </p:sp>
        </mc:Choice>
        <mc:Fallback xmlns="">
          <p:sp>
            <p:nvSpPr>
              <p:cNvPr id="5" name="Title 2">
                <a:extLst>
                  <a:ext uri="{FF2B5EF4-FFF2-40B4-BE49-F238E27FC236}">
                    <a16:creationId xmlns:a16="http://schemas.microsoft.com/office/drawing/2014/main" id="{C1A05912-515F-2F0E-924E-87B09EF0FF7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658125"/>
                <a:ext cx="8077200" cy="1066800"/>
              </a:xfrm>
              <a:prstGeom prst="rect">
                <a:avLst/>
              </a:prstGeom>
              <a:blipFill>
                <a:blip r:embed="rId16"/>
                <a:stretch>
                  <a:fillRect l="-453" t="-571" r="-226" b="-685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aphicFrame>
        <p:nvGraphicFramePr>
          <p:cNvPr id="7" name="Object 7">
            <a:extLst>
              <a:ext uri="{FF2B5EF4-FFF2-40B4-BE49-F238E27FC236}">
                <a16:creationId xmlns:a16="http://schemas.microsoft.com/office/drawing/2014/main" id="{2674190B-97C5-03D4-9969-01923744B261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5435673"/>
              </p:ext>
            </p:extLst>
          </p:nvPr>
        </p:nvGraphicFramePr>
        <p:xfrm>
          <a:off x="762000" y="2767393"/>
          <a:ext cx="876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7" imgW="876240" imgH="469800" progId="Equation.DSMT4">
                  <p:embed/>
                </p:oleObj>
              </mc:Choice>
              <mc:Fallback>
                <p:oleObj name="Equation" r:id="rId17" imgW="876240" imgH="469800" progId="Equation.DSMT4">
                  <p:embed/>
                  <p:pic>
                    <p:nvPicPr>
                      <p:cNvPr id="6" name="Object 7">
                        <a:extLst>
                          <a:ext uri="{FF2B5EF4-FFF2-40B4-BE49-F238E27FC236}">
                            <a16:creationId xmlns:a16="http://schemas.microsoft.com/office/drawing/2014/main" id="{6A55B336-0987-EF44-3002-A4CF55713173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2767393"/>
                        <a:ext cx="876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C767DA30-B39E-F939-273F-468D7742DE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7468384"/>
              </p:ext>
            </p:extLst>
          </p:nvPr>
        </p:nvGraphicFramePr>
        <p:xfrm>
          <a:off x="4329406" y="3077417"/>
          <a:ext cx="16002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9" imgW="1600200" imgH="545760" progId="Equation.DSMT4">
                  <p:embed/>
                </p:oleObj>
              </mc:Choice>
              <mc:Fallback>
                <p:oleObj name="Equation" r:id="rId19" imgW="1600200" imgH="545760" progId="Equation.DSMT4">
                  <p:embed/>
                  <p:pic>
                    <p:nvPicPr>
                      <p:cNvPr id="80904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29406" y="3077417"/>
                        <a:ext cx="16002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50530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Let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y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 = 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f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(</a:t>
            </a:r>
            <a:r>
              <a:rPr lang="en-US" i="1" dirty="0">
                <a:solidFill>
                  <a:srgbClr val="000000"/>
                </a:solidFill>
                <a:latin typeface="+mj-lt"/>
              </a:rPr>
              <a:t>x</a:t>
            </a:r>
            <a:r>
              <a:rPr lang="en-US" i="0" dirty="0">
                <a:solidFill>
                  <a:srgbClr val="000000"/>
                </a:solidFill>
                <a:latin typeface="+mj-lt"/>
              </a:rPr>
              <a:t>). </a:t>
            </a:r>
            <a:r>
              <a:rPr lang="en-US" dirty="0">
                <a:solidFill>
                  <a:srgbClr val="000000"/>
                </a:solidFill>
              </a:rPr>
              <a:t>(In effect, substitute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 for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).)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Interchange </a:t>
            </a:r>
            <a:r>
              <a:rPr lang="en-US" i="1" dirty="0">
                <a:solidFill>
                  <a:srgbClr val="000000"/>
                </a:solidFill>
              </a:rPr>
              <a:t>x </a:t>
            </a:r>
            <a:r>
              <a:rPr lang="en-US" dirty="0">
                <a:solidFill>
                  <a:srgbClr val="000000"/>
                </a:solidFill>
              </a:rPr>
              <a:t>and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</a:t>
            </a:r>
            <a:endParaRPr lang="en-US" i="1" dirty="0">
              <a:solidFill>
                <a:srgbClr val="000000"/>
              </a:solidFill>
            </a:endParaRP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In the new equation, solve for </a:t>
            </a:r>
            <a:r>
              <a:rPr lang="en-US" i="1" dirty="0">
                <a:solidFill>
                  <a:srgbClr val="000000"/>
                </a:solidFill>
              </a:rPr>
              <a:t>y </a:t>
            </a:r>
            <a:r>
              <a:rPr lang="en-US" dirty="0">
                <a:solidFill>
                  <a:srgbClr val="000000"/>
                </a:solidFill>
              </a:rPr>
              <a:t>in terms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</a:t>
            </a:r>
            <a:r>
              <a:rPr lang="en-US" i="1" dirty="0">
                <a:solidFill>
                  <a:srgbClr val="000000"/>
                </a:solidFill>
              </a:rPr>
              <a:t>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Substitute </a:t>
            </a:r>
            <a:r>
              <a:rPr lang="en-US" i="1" dirty="0">
                <a:solidFill>
                  <a:srgbClr val="000000"/>
                </a:solidFill>
              </a:rPr>
              <a:t>f </a:t>
            </a:r>
            <a:r>
              <a:rPr lang="en-US" baseline="30000" dirty="0">
                <a:solidFill>
                  <a:srgbClr val="000000"/>
                </a:solidFill>
                <a:latin typeface="Symbol" pitchFamily="98" charset="2"/>
              </a:rPr>
              <a:t>-</a:t>
            </a:r>
            <a:r>
              <a:rPr lang="en-US" baseline="30000" dirty="0">
                <a:solidFill>
                  <a:srgbClr val="000000"/>
                </a:solidFill>
              </a:rPr>
              <a:t>1</a:t>
            </a:r>
            <a:r>
              <a:rPr lang="en-US" dirty="0">
                <a:solidFill>
                  <a:srgbClr val="000000"/>
                </a:solidFill>
              </a:rPr>
              <a:t> 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for </a:t>
            </a:r>
            <a:r>
              <a:rPr lang="en-US" i="1" dirty="0">
                <a:solidFill>
                  <a:srgbClr val="000000"/>
                </a:solidFill>
              </a:rPr>
              <a:t>y</a:t>
            </a:r>
            <a:r>
              <a:rPr lang="en-US" dirty="0">
                <a:solidFill>
                  <a:srgbClr val="000000"/>
                </a:solidFill>
              </a:rPr>
              <a:t>. (This new function is the inverse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.)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Procedure: Finding the Inverse of a One-to-One Function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Substitute</a:t>
            </a:r>
            <a:r>
              <a:rPr lang="en-US" i="0" dirty="0">
                <a:latin typeface="+mj-lt"/>
              </a:rPr>
              <a:t> </a:t>
            </a:r>
            <a:r>
              <a:rPr lang="en-US" i="1" dirty="0">
                <a:latin typeface="+mj-lt"/>
              </a:rPr>
              <a:t>g</a:t>
            </a:r>
            <a:r>
              <a:rPr lang="en-US" i="0" dirty="0">
                <a:latin typeface="+mj-lt"/>
              </a:rPr>
              <a:t> + 3 </a:t>
            </a:r>
            <a:r>
              <a:rPr lang="en-US" dirty="0"/>
              <a:t>in for </a:t>
            </a:r>
            <a:r>
              <a:rPr lang="en-US" i="1" dirty="0"/>
              <a:t>x</a:t>
            </a:r>
            <a:r>
              <a:rPr lang="en-US" dirty="0"/>
              <a:t> everywhere </a:t>
            </a:r>
            <a:r>
              <a:rPr lang="en-US" i="1" dirty="0"/>
              <a:t>x</a:t>
            </a:r>
            <a:r>
              <a:rPr lang="en-US" dirty="0"/>
              <a:t> appears and simplify. 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Evaluating a Function at an Algebraic Expression (cont.) </a:t>
            </a:r>
          </a:p>
        </p:txBody>
      </p:sp>
      <p:graphicFrame>
        <p:nvGraphicFramePr>
          <p:cNvPr id="5120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0490655"/>
              </p:ext>
            </p:extLst>
          </p:nvPr>
        </p:nvGraphicFramePr>
        <p:xfrm>
          <a:off x="1295400" y="2286000"/>
          <a:ext cx="44069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4406760" imgH="533160" progId="Equation.DSMT4">
                  <p:embed/>
                </p:oleObj>
              </mc:Choice>
              <mc:Fallback>
                <p:oleObj name="Equation" r:id="rId2" imgW="4406760" imgH="5331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2286000"/>
                        <a:ext cx="44069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8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458623"/>
              </p:ext>
            </p:extLst>
          </p:nvPr>
        </p:nvGraphicFramePr>
        <p:xfrm>
          <a:off x="2474852" y="2922234"/>
          <a:ext cx="355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3555720" imgH="444240" progId="Equation.DSMT4">
                  <p:embed/>
                </p:oleObj>
              </mc:Choice>
              <mc:Fallback>
                <p:oleObj name="Equation" r:id="rId4" imgW="3555720" imgH="4442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4852" y="2922234"/>
                        <a:ext cx="355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8828744"/>
              </p:ext>
            </p:extLst>
          </p:nvPr>
        </p:nvGraphicFramePr>
        <p:xfrm>
          <a:off x="2478674" y="3505200"/>
          <a:ext cx="1587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444240" progId="Equation.DSMT4">
                  <p:embed/>
                </p:oleObj>
              </mc:Choice>
              <mc:Fallback>
                <p:oleObj name="Equation" r:id="rId6" imgW="158724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8674" y="3505200"/>
                        <a:ext cx="1587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</a:t>
            </a:r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</a:t>
            </a:r>
          </a:p>
        </p:txBody>
      </p:sp>
      <p:graphicFrame>
        <p:nvGraphicFramePr>
          <p:cNvPr id="81922" name="Object 2"/>
          <p:cNvGraphicFramePr>
            <a:graphicFrameLocks noChangeAspect="1"/>
          </p:cNvGraphicFramePr>
          <p:nvPr/>
        </p:nvGraphicFramePr>
        <p:xfrm>
          <a:off x="1228078" y="1304278"/>
          <a:ext cx="3200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200400" imgH="482400" progId="Equation.DSMT4">
                  <p:embed/>
                </p:oleObj>
              </mc:Choice>
              <mc:Fallback>
                <p:oleObj name="Equation" r:id="rId2" imgW="3200400" imgH="4824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1304278"/>
                        <a:ext cx="3200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5"/>
          <p:cNvSpPr/>
          <p:nvPr/>
        </p:nvSpPr>
        <p:spPr>
          <a:xfrm>
            <a:off x="4267200" y="2819400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f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7" name="Rectangle 6"/>
          <p:cNvSpPr/>
          <p:nvPr/>
        </p:nvSpPr>
        <p:spPr>
          <a:xfrm>
            <a:off x="4267200" y="3275246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8" name="Rectangle 7"/>
          <p:cNvSpPr/>
          <p:nvPr/>
        </p:nvSpPr>
        <p:spPr>
          <a:xfrm>
            <a:off x="4267200" y="381000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4267200" y="5238690"/>
            <a:ext cx="258237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</a:t>
            </a:r>
            <a:r>
              <a:rPr lang="es-ES" sz="2000" dirty="0">
                <a:solidFill>
                  <a:srgbClr val="007E7E"/>
                </a:solidFill>
              </a:rPr>
              <a:t>  </a:t>
            </a:r>
            <a:r>
              <a:rPr lang="es-ES" sz="2000" i="1" dirty="0">
                <a:solidFill>
                  <a:srgbClr val="007E7E"/>
                </a:solidFill>
              </a:rPr>
              <a:t>f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</a:t>
            </a:r>
            <a:r>
              <a:rPr lang="es-ES" sz="2000" dirty="0">
                <a:solidFill>
                  <a:srgbClr val="007E7E"/>
                </a:solidFill>
              </a:rPr>
              <a:t> (</a:t>
            </a:r>
            <a:r>
              <a:rPr lang="es-ES" sz="2000" i="1" dirty="0">
                <a:solidFill>
                  <a:srgbClr val="007E7E"/>
                </a:solidFill>
              </a:rPr>
              <a:t>x</a:t>
            </a:r>
            <a:r>
              <a:rPr lang="es-ES" sz="2000" dirty="0">
                <a:solidFill>
                  <a:srgbClr val="007E7E"/>
                </a:solidFill>
              </a:rPr>
              <a:t>) </a:t>
            </a:r>
            <a:r>
              <a:rPr lang="en-US" sz="2000" dirty="0">
                <a:solidFill>
                  <a:srgbClr val="007E7E"/>
                </a:solidFill>
              </a:rPr>
              <a:t>for</a:t>
            </a:r>
            <a:r>
              <a:rPr lang="es-ES" sz="2000" dirty="0">
                <a:solidFill>
                  <a:srgbClr val="007E7E"/>
                </a:solidFill>
              </a:rPr>
              <a:t> </a:t>
            </a:r>
            <a:r>
              <a:rPr lang="es-ES" sz="2000" i="1" dirty="0">
                <a:solidFill>
                  <a:srgbClr val="007E7E"/>
                </a:solidFill>
              </a:rPr>
              <a:t>y</a:t>
            </a:r>
            <a:r>
              <a:rPr lang="es-ES" sz="2000" dirty="0">
                <a:solidFill>
                  <a:srgbClr val="007E7E"/>
                </a:solidFill>
              </a:rPr>
              <a:t>.</a:t>
            </a:r>
            <a:endParaRPr lang="en-US" sz="2000" dirty="0">
              <a:solidFill>
                <a:srgbClr val="007E7E"/>
              </a:solidFill>
            </a:endParaRPr>
          </a:p>
        </p:txBody>
      </p:sp>
      <p:graphicFrame>
        <p:nvGraphicFramePr>
          <p:cNvPr id="81924" name="Object 4"/>
          <p:cNvGraphicFramePr>
            <a:graphicFrameLocks noChangeAspect="1"/>
          </p:cNvGraphicFramePr>
          <p:nvPr/>
        </p:nvGraphicFramePr>
        <p:xfrm>
          <a:off x="1811044" y="2303756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54000" imgH="469800" progId="Equation.DSMT4">
                  <p:embed/>
                </p:oleObj>
              </mc:Choice>
              <mc:Fallback>
                <p:oleObj name="Equation" r:id="rId4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2303756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5" name="Object 5"/>
          <p:cNvGraphicFramePr>
            <a:graphicFrameLocks noChangeAspect="1"/>
          </p:cNvGraphicFramePr>
          <p:nvPr/>
        </p:nvGraphicFramePr>
        <p:xfrm>
          <a:off x="2286000" y="2854912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84200" imgH="355320" progId="Equation.DSMT4">
                  <p:embed/>
                </p:oleObj>
              </mc:Choice>
              <mc:Fallback>
                <p:oleObj name="Equation" r:id="rId6" imgW="1384200" imgH="35532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2854912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6" name="Object 6"/>
          <p:cNvGraphicFramePr>
            <a:graphicFrameLocks noChangeAspect="1"/>
          </p:cNvGraphicFramePr>
          <p:nvPr/>
        </p:nvGraphicFramePr>
        <p:xfrm>
          <a:off x="2286000" y="3326166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384200" imgH="355320" progId="Equation.DSMT4">
                  <p:embed/>
                </p:oleObj>
              </mc:Choice>
              <mc:Fallback>
                <p:oleObj name="Equation" r:id="rId8" imgW="1384200" imgH="3553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3326166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7" name="Object 7"/>
          <p:cNvGraphicFramePr>
            <a:graphicFrameLocks noChangeAspect="1"/>
          </p:cNvGraphicFramePr>
          <p:nvPr/>
        </p:nvGraphicFramePr>
        <p:xfrm>
          <a:off x="1811044" y="3792244"/>
          <a:ext cx="13843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384200" imgH="355320" progId="Equation.DSMT4">
                  <p:embed/>
                </p:oleObj>
              </mc:Choice>
              <mc:Fallback>
                <p:oleObj name="Equation" r:id="rId10" imgW="1384200" imgH="35532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3792244"/>
                        <a:ext cx="1384300" cy="355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8" name="Object 8"/>
          <p:cNvGraphicFramePr>
            <a:graphicFrameLocks noChangeAspect="1"/>
          </p:cNvGraphicFramePr>
          <p:nvPr/>
        </p:nvGraphicFramePr>
        <p:xfrm>
          <a:off x="1752600" y="4196176"/>
          <a:ext cx="1270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269720" imgH="838080" progId="Equation.DSMT4">
                  <p:embed/>
                </p:oleObj>
              </mc:Choice>
              <mc:Fallback>
                <p:oleObj name="Equation" r:id="rId12" imgW="126972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52600" y="4196176"/>
                        <a:ext cx="1270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29" name="Object 9"/>
          <p:cNvGraphicFramePr>
            <a:graphicFrameLocks noChangeAspect="1"/>
          </p:cNvGraphicFramePr>
          <p:nvPr/>
        </p:nvGraphicFramePr>
        <p:xfrm>
          <a:off x="1541756" y="5073590"/>
          <a:ext cx="2006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06280" imgH="838080" progId="Equation.DSMT4">
                  <p:embed/>
                </p:oleObj>
              </mc:Choice>
              <mc:Fallback>
                <p:oleObj name="Equation" r:id="rId14" imgW="200628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1756" y="5073590"/>
                        <a:ext cx="20066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0F7DE96-1C88-13FE-378A-CAA2F7B585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71206" y="1219200"/>
            <a:ext cx="6001588" cy="4667901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</a:t>
            </a:r>
            <a:r>
              <a:rPr lang="en-US" i="1" dirty="0"/>
              <a:t>g</a:t>
            </a:r>
            <a:r>
              <a:rPr lang="en-US" baseline="30000" dirty="0">
                <a:latin typeface="Symbol" pitchFamily="98" charset="2"/>
              </a:rPr>
              <a:t>-</a:t>
            </a:r>
            <a:r>
              <a:rPr lang="en-US" baseline="30000" dirty="0"/>
              <a:t>1</a:t>
            </a:r>
            <a:r>
              <a:rPr lang="en-US" dirty="0"/>
              <a:t> (</a:t>
            </a:r>
            <a:r>
              <a:rPr lang="en-US" i="1" dirty="0"/>
              <a:t>x</a:t>
            </a:r>
            <a:r>
              <a:rPr lang="en-US" dirty="0"/>
              <a:t>) if </a:t>
            </a:r>
            <a:r>
              <a:rPr lang="en-US" i="1" dirty="0">
                <a:solidFill>
                  <a:srgbClr val="0000FF"/>
                </a:solidFill>
              </a:rPr>
              <a:t>g</a:t>
            </a:r>
            <a:r>
              <a:rPr lang="en-US" dirty="0">
                <a:solidFill>
                  <a:srgbClr val="0000FF"/>
                </a:solidFill>
              </a:rPr>
              <a:t>(x) = 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baseline="30000" dirty="0">
                <a:solidFill>
                  <a:srgbClr val="0000FF"/>
                </a:solidFill>
              </a:rPr>
              <a:t>2</a:t>
            </a:r>
            <a:r>
              <a:rPr lang="en-US" dirty="0">
                <a:solidFill>
                  <a:srgbClr val="0000FF"/>
                </a:solidFill>
              </a:rPr>
              <a:t> </a:t>
            </a:r>
            <a:r>
              <a:rPr lang="en-US" dirty="0">
                <a:solidFill>
                  <a:srgbClr val="0000FF"/>
                </a:solidFill>
                <a:latin typeface="Symbol" pitchFamily="98" charset="2"/>
              </a:rPr>
              <a:t>-</a:t>
            </a:r>
            <a:r>
              <a:rPr lang="en-US" dirty="0">
                <a:solidFill>
                  <a:srgbClr val="0000FF"/>
                </a:solidFill>
              </a:rPr>
              <a:t> 2</a:t>
            </a:r>
            <a:r>
              <a:rPr lang="en-US" dirty="0"/>
              <a:t> for </a:t>
            </a:r>
            <a:r>
              <a:rPr lang="en-US" i="1" dirty="0"/>
              <a:t>x</a:t>
            </a:r>
            <a:r>
              <a:rPr lang="en-US" dirty="0"/>
              <a:t> ≥ 0.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</a:t>
            </a:r>
          </a:p>
        </p:txBody>
      </p:sp>
      <p:sp>
        <p:nvSpPr>
          <p:cNvPr id="5" name="Rectangle 4"/>
          <p:cNvSpPr/>
          <p:nvPr/>
        </p:nvSpPr>
        <p:spPr>
          <a:xfrm>
            <a:off x="3537917" y="2962922"/>
            <a:ext cx="2360454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Substitute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for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(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). </a:t>
            </a:r>
          </a:p>
        </p:txBody>
      </p:sp>
      <p:sp>
        <p:nvSpPr>
          <p:cNvPr id="6" name="Rectangle 5"/>
          <p:cNvSpPr/>
          <p:nvPr/>
        </p:nvSpPr>
        <p:spPr>
          <a:xfrm>
            <a:off x="3537917" y="3526778"/>
            <a:ext cx="232397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Interchange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and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7" name="Rectangle 6"/>
          <p:cNvSpPr/>
          <p:nvPr/>
        </p:nvSpPr>
        <p:spPr>
          <a:xfrm>
            <a:off x="3537917" y="4171890"/>
            <a:ext cx="274523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Solve for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in terms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. </a:t>
            </a:r>
          </a:p>
        </p:txBody>
      </p:sp>
      <p:sp>
        <p:nvSpPr>
          <p:cNvPr id="9" name="Rectangle 8"/>
          <p:cNvSpPr/>
          <p:nvPr/>
        </p:nvSpPr>
        <p:spPr>
          <a:xfrm>
            <a:off x="3537917" y="2385132"/>
            <a:ext cx="492263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 (Note that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one-to-one for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537917" y="4724400"/>
            <a:ext cx="4572000" cy="1015663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Take the positive square root because we must have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 (The domain of </a:t>
            </a:r>
            <a:r>
              <a:rPr lang="en-US" sz="2000" i="1" dirty="0">
                <a:solidFill>
                  <a:srgbClr val="007E7E"/>
                </a:solidFill>
              </a:rPr>
              <a:t>g</a:t>
            </a:r>
            <a:r>
              <a:rPr lang="en-US" sz="2000" dirty="0">
                <a:solidFill>
                  <a:srgbClr val="007E7E"/>
                </a:solidFill>
              </a:rPr>
              <a:t> is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≥ 0, so the range of </a:t>
            </a:r>
            <a:r>
              <a:rPr lang="es-ES" sz="2000" i="1" dirty="0">
                <a:solidFill>
                  <a:srgbClr val="007E7E"/>
                </a:solidFill>
              </a:rPr>
              <a:t>g </a:t>
            </a:r>
            <a:r>
              <a:rPr lang="es-ES" sz="2000" baseline="30000" dirty="0">
                <a:solidFill>
                  <a:srgbClr val="007E7E"/>
                </a:solidFill>
                <a:latin typeface="Symbol" pitchFamily="98" charset="2"/>
              </a:rPr>
              <a:t>-</a:t>
            </a:r>
            <a:r>
              <a:rPr lang="es-ES" sz="2000" baseline="30000" dirty="0">
                <a:solidFill>
                  <a:srgbClr val="007E7E"/>
                </a:solidFill>
              </a:rPr>
              <a:t>1 </a:t>
            </a:r>
            <a:r>
              <a:rPr lang="en-US" sz="2000" dirty="0">
                <a:solidFill>
                  <a:srgbClr val="007E7E"/>
                </a:solidFill>
              </a:rPr>
              <a:t>is </a:t>
            </a:r>
            <a:r>
              <a:rPr lang="en-US" sz="2000" i="1" dirty="0">
                <a:solidFill>
                  <a:srgbClr val="007E7E"/>
                </a:solidFill>
              </a:rPr>
              <a:t>y</a:t>
            </a:r>
            <a:r>
              <a:rPr lang="en-US" sz="2000" dirty="0">
                <a:solidFill>
                  <a:srgbClr val="007E7E"/>
                </a:solidFill>
              </a:rPr>
              <a:t> ≥ 0.) </a:t>
            </a:r>
          </a:p>
        </p:txBody>
      </p:sp>
      <p:graphicFrame>
        <p:nvGraphicFramePr>
          <p:cNvPr id="83971" name="Object 3"/>
          <p:cNvGraphicFramePr>
            <a:graphicFrameLocks noChangeAspect="1"/>
          </p:cNvGraphicFramePr>
          <p:nvPr/>
        </p:nvGraphicFramePr>
        <p:xfrm>
          <a:off x="1219200" y="2362200"/>
          <a:ext cx="18034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803240" imgH="482400" progId="Equation.DSMT4">
                  <p:embed/>
                </p:oleObj>
              </mc:Choice>
              <mc:Fallback>
                <p:oleObj name="Equation" r:id="rId2" imgW="1803240" imgH="482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2362200"/>
                        <a:ext cx="18034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2" name="Object 4"/>
          <p:cNvGraphicFramePr>
            <a:graphicFrameLocks noChangeAspect="1"/>
          </p:cNvGraphicFramePr>
          <p:nvPr/>
        </p:nvGraphicFramePr>
        <p:xfrm>
          <a:off x="1634478" y="2971800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346040" imgH="444240" progId="Equation.DSMT4">
                  <p:embed/>
                </p:oleObj>
              </mc:Choice>
              <mc:Fallback>
                <p:oleObj name="Equation" r:id="rId4" imgW="134604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34478" y="2971800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3" name="Object 5"/>
          <p:cNvGraphicFramePr>
            <a:graphicFrameLocks noChangeAspect="1"/>
          </p:cNvGraphicFramePr>
          <p:nvPr/>
        </p:nvGraphicFramePr>
        <p:xfrm>
          <a:off x="1649766" y="3545888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46040" imgH="444240" progId="Equation.DSMT4">
                  <p:embed/>
                </p:oleObj>
              </mc:Choice>
              <mc:Fallback>
                <p:oleObj name="Equation" r:id="rId6" imgW="1346040" imgH="444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766" y="3545888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4" name="Object 6"/>
          <p:cNvGraphicFramePr>
            <a:graphicFrameLocks noChangeAspect="1"/>
          </p:cNvGraphicFramePr>
          <p:nvPr/>
        </p:nvGraphicFramePr>
        <p:xfrm>
          <a:off x="685800" y="4114800"/>
          <a:ext cx="16891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688760" imgH="482400" progId="Equation.DSMT4">
                  <p:embed/>
                </p:oleObj>
              </mc:Choice>
              <mc:Fallback>
                <p:oleObj name="Equation" r:id="rId8" imgW="1688760" imgH="4824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4114800"/>
                        <a:ext cx="16891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3975" name="Object 7"/>
          <p:cNvGraphicFramePr>
            <a:graphicFrameLocks noChangeAspect="1"/>
          </p:cNvGraphicFramePr>
          <p:nvPr/>
        </p:nvGraphicFramePr>
        <p:xfrm>
          <a:off x="914400" y="4724400"/>
          <a:ext cx="2197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97080" imgH="520560" progId="Equation.DSMT4">
                  <p:embed/>
                </p:oleObj>
              </mc:Choice>
              <mc:Fallback>
                <p:oleObj name="Equation" r:id="rId10" imgW="2197080" imgH="5205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724400"/>
                        <a:ext cx="2197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9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9" grpId="0"/>
      <p:bldP spid="11" grpId="0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Finding the Inverse (cont.)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87A231B-A39F-8669-CFCA-76113FD28D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09444" y="1209014"/>
            <a:ext cx="4925112" cy="473458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419124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r>
              <a:rPr lang="en-US" dirty="0">
                <a:solidFill>
                  <a:srgbClr val="000000"/>
                </a:solidFill>
              </a:rPr>
              <a:t>For two functions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 and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, the </a:t>
            </a:r>
            <a:r>
              <a:rPr lang="en-US" b="1" dirty="0">
                <a:solidFill>
                  <a:srgbClr val="C00000"/>
                </a:solidFill>
              </a:rPr>
              <a:t>composite function</a:t>
            </a:r>
            <a:r>
              <a:rPr lang="en-US" b="1" dirty="0">
                <a:solidFill>
                  <a:srgbClr val="000000"/>
                </a:solidFill>
              </a:rPr>
              <a:t>        </a:t>
            </a:r>
            <a:r>
              <a:rPr lang="en-US" dirty="0">
                <a:solidFill>
                  <a:srgbClr val="000000"/>
                </a:solidFill>
              </a:rPr>
              <a:t>is defined as follows.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The domain of          consists of those values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 in the domain of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 for which </a:t>
            </a:r>
            <a:r>
              <a:rPr lang="en-US" i="1" dirty="0">
                <a:solidFill>
                  <a:srgbClr val="000000"/>
                </a:solidFill>
              </a:rPr>
              <a:t>g</a:t>
            </a:r>
            <a:r>
              <a:rPr lang="en-US" dirty="0">
                <a:solidFill>
                  <a:srgbClr val="000000"/>
                </a:solidFill>
              </a:rPr>
              <a:t>(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) is in the domain of </a:t>
            </a:r>
            <a:r>
              <a:rPr lang="en-US" i="1" dirty="0">
                <a:solidFill>
                  <a:srgbClr val="000000"/>
                </a:solidFill>
              </a:rPr>
              <a:t>f</a:t>
            </a:r>
            <a:r>
              <a:rPr lang="en-US" dirty="0">
                <a:solidFill>
                  <a:srgbClr val="000000"/>
                </a:solidFill>
              </a:rPr>
              <a:t>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Definition: Composite Function </a:t>
            </a:r>
          </a:p>
        </p:txBody>
      </p:sp>
      <p:graphicFrame>
        <p:nvGraphicFramePr>
          <p:cNvPr id="3072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079970"/>
              </p:ext>
            </p:extLst>
          </p:nvPr>
        </p:nvGraphicFramePr>
        <p:xfrm>
          <a:off x="7804210" y="13716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647640" imgH="380880" progId="Equation.DSMT4">
                  <p:embed/>
                </p:oleObj>
              </mc:Choice>
              <mc:Fallback>
                <p:oleObj name="Equation" r:id="rId2" imgW="64764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804210" y="13716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6626531"/>
              </p:ext>
            </p:extLst>
          </p:nvPr>
        </p:nvGraphicFramePr>
        <p:xfrm>
          <a:off x="2702512" y="2819400"/>
          <a:ext cx="647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647640" imgH="380880" progId="Equation.DSMT4">
                  <p:embed/>
                </p:oleObj>
              </mc:Choice>
              <mc:Fallback>
                <p:oleObj name="Equation" r:id="rId4" imgW="64764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02512" y="2819400"/>
                        <a:ext cx="647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24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18553850"/>
              </p:ext>
            </p:extLst>
          </p:nvPr>
        </p:nvGraphicFramePr>
        <p:xfrm>
          <a:off x="3181350" y="2209800"/>
          <a:ext cx="2781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781000" imgH="545760" progId="Equation.DSMT4">
                  <p:embed/>
                </p:oleObj>
              </mc:Choice>
              <mc:Fallback>
                <p:oleObj name="Equation" r:id="rId5" imgW="2781000" imgH="5457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81350" y="2209800"/>
                        <a:ext cx="2781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compositions </a:t>
            </a:r>
            <a:br>
              <a:rPr lang="en-US" dirty="0"/>
            </a:br>
            <a:r>
              <a:rPr lang="en-US" dirty="0"/>
              <a:t>if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3953522" y="1332266"/>
          <a:ext cx="3975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974760" imgH="469800" progId="Equation.DSMT4">
                  <p:embed/>
                </p:oleObj>
              </mc:Choice>
              <mc:Fallback>
                <p:oleObj name="Equation" r:id="rId2" imgW="3974760" imgH="46980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3522" y="1332266"/>
                        <a:ext cx="3975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71910" y="1739900"/>
          <a:ext cx="1917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17360" imgH="469800" progId="Equation.DSMT4">
                  <p:embed/>
                </p:oleObj>
              </mc:Choice>
              <mc:Fallback>
                <p:oleObj name="Equation" r:id="rId4" imgW="1917360" imgH="4698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1910" y="1739900"/>
                        <a:ext cx="1917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811566" y="1761478"/>
          <a:ext cx="1854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854000" imgH="469800" progId="Equation.DSMT4">
                  <p:embed/>
                </p:oleObj>
              </mc:Choice>
              <mc:Fallback>
                <p:oleObj name="Equation" r:id="rId6" imgW="1854000" imgH="4698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1566" y="1761478"/>
                        <a:ext cx="1854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1" name="Object 7"/>
          <p:cNvGraphicFramePr>
            <a:graphicFrameLocks noChangeAspect="1"/>
          </p:cNvGraphicFramePr>
          <p:nvPr/>
        </p:nvGraphicFramePr>
        <p:xfrm>
          <a:off x="591844" y="2693634"/>
          <a:ext cx="17907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790640" imgH="469800" progId="Equation.DSMT4">
                  <p:embed/>
                </p:oleObj>
              </mc:Choice>
              <mc:Fallback>
                <p:oleObj name="Equation" r:id="rId8" imgW="1790640" imgH="4698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1844" y="2693634"/>
                        <a:ext cx="17907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2" name="Object 8"/>
          <p:cNvGraphicFramePr>
            <a:graphicFrameLocks noChangeAspect="1"/>
          </p:cNvGraphicFramePr>
          <p:nvPr/>
        </p:nvGraphicFramePr>
        <p:xfrm>
          <a:off x="2388834" y="2675878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409400" imgH="533160" progId="Equation.DSMT4">
                  <p:embed/>
                </p:oleObj>
              </mc:Choice>
              <mc:Fallback>
                <p:oleObj name="Equation" r:id="rId10" imgW="140940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8834" y="2675878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3" name="Object 9"/>
          <p:cNvGraphicFramePr>
            <a:graphicFrameLocks noChangeAspect="1"/>
          </p:cNvGraphicFramePr>
          <p:nvPr/>
        </p:nvGraphicFramePr>
        <p:xfrm>
          <a:off x="3835400" y="2703866"/>
          <a:ext cx="17272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726920" imgH="469800" progId="Equation.DSMT4">
                  <p:embed/>
                </p:oleObj>
              </mc:Choice>
              <mc:Fallback>
                <p:oleObj name="Equation" r:id="rId12" imgW="1726920" imgH="4698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35400" y="2703866"/>
                        <a:ext cx="17272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4" name="Object 10"/>
          <p:cNvGraphicFramePr>
            <a:graphicFrameLocks noChangeAspect="1"/>
          </p:cNvGraphicFramePr>
          <p:nvPr/>
        </p:nvGraphicFramePr>
        <p:xfrm>
          <a:off x="2395244" y="33121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2031840" imgH="469800" progId="Equation.DSMT4">
                  <p:embed/>
                </p:oleObj>
              </mc:Choice>
              <mc:Fallback>
                <p:oleObj name="Equation" r:id="rId14" imgW="2031840" imgH="4698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5244" y="33121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5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4273083"/>
              </p:ext>
            </p:extLst>
          </p:nvPr>
        </p:nvGraphicFramePr>
        <p:xfrm>
          <a:off x="4470400" y="3388312"/>
          <a:ext cx="14732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473120" imgH="291960" progId="Equation.DSMT4">
                  <p:embed/>
                </p:oleObj>
              </mc:Choice>
              <mc:Fallback>
                <p:oleObj name="Equation" r:id="rId16" imgW="1473120" imgH="29196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70400" y="3388312"/>
                        <a:ext cx="14732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609600" y="3953522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815840" imgH="469800" progId="Equation.DSMT4">
                  <p:embed/>
                </p:oleObj>
              </mc:Choice>
              <mc:Fallback>
                <p:oleObj name="Equation" r:id="rId18" imgW="1815840" imgH="4698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953522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8" name="Object 14"/>
          <p:cNvGraphicFramePr>
            <a:graphicFrameLocks noChangeAspect="1"/>
          </p:cNvGraphicFramePr>
          <p:nvPr/>
        </p:nvGraphicFramePr>
        <p:xfrm>
          <a:off x="2470210" y="3903956"/>
          <a:ext cx="1409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0" imgW="1409400" imgH="533160" progId="Equation.DSMT4">
                  <p:embed/>
                </p:oleObj>
              </mc:Choice>
              <mc:Fallback>
                <p:oleObj name="Equation" r:id="rId20" imgW="1409400" imgH="53316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3903956"/>
                        <a:ext cx="1409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39" name="Object 15"/>
          <p:cNvGraphicFramePr>
            <a:graphicFrameLocks noChangeAspect="1"/>
          </p:cNvGraphicFramePr>
          <p:nvPr/>
        </p:nvGraphicFramePr>
        <p:xfrm>
          <a:off x="3886200" y="3940822"/>
          <a:ext cx="1752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2" imgW="1752480" imgH="469800" progId="Equation.DSMT4">
                  <p:embed/>
                </p:oleObj>
              </mc:Choice>
              <mc:Fallback>
                <p:oleObj name="Equation" r:id="rId22" imgW="1752480" imgH="46980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3940822"/>
                        <a:ext cx="1752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0" name="Object 16"/>
          <p:cNvGraphicFramePr>
            <a:graphicFrameLocks noChangeAspect="1"/>
          </p:cNvGraphicFramePr>
          <p:nvPr/>
        </p:nvGraphicFramePr>
        <p:xfrm>
          <a:off x="2470210" y="4531312"/>
          <a:ext cx="2032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4" imgW="2031840" imgH="469800" progId="Equation.DSMT4">
                  <p:embed/>
                </p:oleObj>
              </mc:Choice>
              <mc:Fallback>
                <p:oleObj name="Equation" r:id="rId24" imgW="2031840" imgH="4698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70210" y="4531312"/>
                        <a:ext cx="2032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1" name="Object 17"/>
          <p:cNvGraphicFramePr>
            <a:graphicFrameLocks noChangeAspect="1"/>
          </p:cNvGraphicFramePr>
          <p:nvPr/>
        </p:nvGraphicFramePr>
        <p:xfrm>
          <a:off x="4575822" y="4602456"/>
          <a:ext cx="12827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6" imgW="1282680" imgH="291960" progId="Equation.DSMT4">
                  <p:embed/>
                </p:oleObj>
              </mc:Choice>
              <mc:Fallback>
                <p:oleObj name="Equation" r:id="rId26" imgW="1282680" imgH="291960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5822" y="4602456"/>
                        <a:ext cx="12827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Rectangle 19"/>
          <p:cNvSpPr/>
          <p:nvPr/>
        </p:nvSpPr>
        <p:spPr>
          <a:xfrm>
            <a:off x="457200" y="5038078"/>
            <a:ext cx="8229600" cy="95410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Both                   and                  are defined for all real numbers.</a:t>
            </a:r>
          </a:p>
        </p:txBody>
      </p:sp>
      <p:graphicFrame>
        <p:nvGraphicFramePr>
          <p:cNvPr id="52242" name="Object 18"/>
          <p:cNvGraphicFramePr>
            <a:graphicFrameLocks noChangeAspect="1"/>
          </p:cNvGraphicFramePr>
          <p:nvPr/>
        </p:nvGraphicFramePr>
        <p:xfrm>
          <a:off x="2247900" y="510022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8" imgW="1333440" imgH="469800" progId="Equation.DSMT4">
                  <p:embed/>
                </p:oleObj>
              </mc:Choice>
              <mc:Fallback>
                <p:oleObj name="Equation" r:id="rId28" imgW="13334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7900" y="510022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43" name="Object 19"/>
          <p:cNvGraphicFramePr>
            <a:graphicFrameLocks noChangeAspect="1"/>
          </p:cNvGraphicFramePr>
          <p:nvPr/>
        </p:nvGraphicFramePr>
        <p:xfrm>
          <a:off x="4284956" y="5105400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0" imgW="1333440" imgH="469800" progId="Equation.DSMT4">
                  <p:embed/>
                </p:oleObj>
              </mc:Choice>
              <mc:Fallback>
                <p:oleObj name="Equation" r:id="rId30" imgW="1333440" imgH="46980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84956" y="5105400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Form the composite functions  </a:t>
            </a:r>
            <a:br>
              <a:rPr lang="en-US" dirty="0"/>
            </a:br>
            <a:r>
              <a:rPr lang="en-US" dirty="0"/>
              <a:t>                       if                          and</a:t>
            </a:r>
            <a:r>
              <a:rPr lang="en-US" i="1" dirty="0"/>
              <a:t> </a:t>
            </a:r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</a:t>
            </a:r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35189755"/>
              </p:ext>
            </p:extLst>
          </p:nvPr>
        </p:nvGraphicFramePr>
        <p:xfrm>
          <a:off x="5029200" y="1333309"/>
          <a:ext cx="23876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387520" imgH="482400" progId="Equation.DSMT4">
                  <p:embed/>
                </p:oleObj>
              </mc:Choice>
              <mc:Fallback>
                <p:oleObj name="Equation" r:id="rId2" imgW="2387520" imgH="48240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9200" y="1333309"/>
                        <a:ext cx="23876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780527"/>
              </p:ext>
            </p:extLst>
          </p:nvPr>
        </p:nvGraphicFramePr>
        <p:xfrm>
          <a:off x="5334000" y="1731264"/>
          <a:ext cx="18923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892160" imgH="482400" progId="Equation.DSMT4">
                  <p:embed/>
                </p:oleObj>
              </mc:Choice>
              <mc:Fallback>
                <p:oleObj name="Equation" r:id="rId4" imgW="1892160" imgH="4824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1731264"/>
                        <a:ext cx="18923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86463392"/>
              </p:ext>
            </p:extLst>
          </p:nvPr>
        </p:nvGraphicFramePr>
        <p:xfrm>
          <a:off x="2662936" y="1712214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2936" y="1712214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6" name="Object 18"/>
          <p:cNvGraphicFramePr>
            <a:graphicFrameLocks noChangeAspect="1"/>
          </p:cNvGraphicFramePr>
          <p:nvPr/>
        </p:nvGraphicFramePr>
        <p:xfrm>
          <a:off x="533400" y="2819400"/>
          <a:ext cx="18161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15840" imgH="469800" progId="Equation.DSMT4">
                  <p:embed/>
                </p:oleObj>
              </mc:Choice>
              <mc:Fallback>
                <p:oleObj name="Equation" r:id="rId8" imgW="1815840" imgH="46980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8161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7" name="Object 19"/>
          <p:cNvGraphicFramePr>
            <a:graphicFrameLocks noChangeAspect="1"/>
          </p:cNvGraphicFramePr>
          <p:nvPr/>
        </p:nvGraphicFramePr>
        <p:xfrm>
          <a:off x="2379956" y="27432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1676160" imgH="571320" progId="Equation.DSMT4">
                  <p:embed/>
                </p:oleObj>
              </mc:Choice>
              <mc:Fallback>
                <p:oleObj name="Equation" r:id="rId10" imgW="1676160" imgH="571320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27432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8" name="Object 20"/>
          <p:cNvGraphicFramePr>
            <a:graphicFrameLocks noChangeAspect="1"/>
          </p:cNvGraphicFramePr>
          <p:nvPr/>
        </p:nvGraphicFramePr>
        <p:xfrm>
          <a:off x="2379956" y="3429000"/>
          <a:ext cx="2095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2095200" imgH="672840" progId="Equation.DSMT4">
                  <p:embed/>
                </p:oleObj>
              </mc:Choice>
              <mc:Fallback>
                <p:oleObj name="Equation" r:id="rId12" imgW="2095200" imgH="672840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9956" y="3429000"/>
                        <a:ext cx="2095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3269" name="Object 21"/>
          <p:cNvGraphicFramePr>
            <a:graphicFrameLocks noChangeAspect="1"/>
          </p:cNvGraphicFramePr>
          <p:nvPr/>
        </p:nvGraphicFramePr>
        <p:xfrm>
          <a:off x="4584700" y="3460810"/>
          <a:ext cx="13589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358640" imgH="495000" progId="Equation.DSMT4">
                  <p:embed/>
                </p:oleObj>
              </mc:Choice>
              <mc:Fallback>
                <p:oleObj name="Equation" r:id="rId14" imgW="1358640" imgH="495000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84700" y="3460810"/>
                        <a:ext cx="13589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Rectangle 24"/>
          <p:cNvSpPr/>
          <p:nvPr/>
        </p:nvSpPr>
        <p:spPr>
          <a:xfrm>
            <a:off x="457200" y="4114800"/>
            <a:ext cx="8229600" cy="181588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b="1" dirty="0"/>
              <a:t>Note: </a:t>
            </a:r>
            <a:r>
              <a:rPr lang="en-US" sz="2800" dirty="0"/>
              <a:t>For the expression under the radical to be defined, we must have </a:t>
            </a:r>
            <a:r>
              <a:rPr lang="en-US" sz="2800" i="1" dirty="0"/>
              <a:t>g</a:t>
            </a:r>
            <a:r>
              <a:rPr lang="en-US" sz="2800" dirty="0"/>
              <a:t>(</a:t>
            </a:r>
            <a:r>
              <a:rPr lang="en-US" sz="2800" i="1" dirty="0"/>
              <a:t>x</a:t>
            </a:r>
            <a:r>
              <a:rPr lang="en-US" sz="2800" dirty="0"/>
              <a:t>) ≥ 3. Because </a:t>
            </a:r>
            <a:r>
              <a:rPr lang="en-US" sz="2800" i="1" dirty="0"/>
              <a:t>x</a:t>
            </a:r>
            <a:r>
              <a:rPr lang="en-US" sz="2800" baseline="30000" dirty="0"/>
              <a:t>2 </a:t>
            </a:r>
            <a:r>
              <a:rPr lang="en-US" sz="2800" dirty="0"/>
              <a:t>+ 4 ≥ 3 for all real numbers, the domain of                  is all real numbers.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/>
        </p:nvGraphicFramePr>
        <p:xfrm>
          <a:off x="5143500" y="501144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1333440" imgH="469800" progId="Equation.DSMT4">
                  <p:embed/>
                </p:oleObj>
              </mc:Choice>
              <mc:Fallback>
                <p:oleObj name="Equation" r:id="rId16" imgW="1333440" imgH="46980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43500" y="501144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ct 2">
            <a:extLst>
              <a:ext uri="{FF2B5EF4-FFF2-40B4-BE49-F238E27FC236}">
                <a16:creationId xmlns:a16="http://schemas.microsoft.com/office/drawing/2014/main" id="{106D2C77-5767-96A3-9A08-374D2D9DDC8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3136406"/>
              </p:ext>
            </p:extLst>
          </p:nvPr>
        </p:nvGraphicFramePr>
        <p:xfrm>
          <a:off x="479552" y="1752600"/>
          <a:ext cx="177800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777680" imgH="482400" progId="Equation.DSMT4">
                  <p:embed/>
                </p:oleObj>
              </mc:Choice>
              <mc:Fallback>
                <p:oleObj name="Equation" r:id="rId18" imgW="1777680" imgH="482400" progId="Equation.DSMT4">
                  <p:embed/>
                  <p:pic>
                    <p:nvPicPr>
                      <p:cNvPr id="52226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9552" y="1752600"/>
                        <a:ext cx="1778000" cy="482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Now, for                  the domain is restricted by </a:t>
            </a:r>
            <a:br>
              <a:rPr lang="en-US" dirty="0"/>
            </a:br>
            <a:r>
              <a:rPr lang="en-US" dirty="0"/>
              <a:t>                          That is, the domain is restricted to </a:t>
            </a:r>
            <a:br>
              <a:rPr lang="en-US" dirty="0"/>
            </a:br>
            <a:r>
              <a:rPr lang="en-US" i="1" dirty="0"/>
              <a:t>x</a:t>
            </a:r>
            <a:r>
              <a:rPr lang="en-US" baseline="30000" dirty="0"/>
              <a:t> </a:t>
            </a:r>
            <a:r>
              <a:rPr lang="en-US" dirty="0"/>
              <a:t>≥ 3 regardless of the simplified result.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Forming Compositions (cont.) </a:t>
            </a:r>
          </a:p>
        </p:txBody>
      </p:sp>
      <p:graphicFrame>
        <p:nvGraphicFramePr>
          <p:cNvPr id="53270" name="Object 2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13841078"/>
              </p:ext>
            </p:extLst>
          </p:nvPr>
        </p:nvGraphicFramePr>
        <p:xfrm>
          <a:off x="2371078" y="1296634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333440" imgH="469800" progId="Equation.DSMT4">
                  <p:embed/>
                </p:oleObj>
              </mc:Choice>
              <mc:Fallback>
                <p:oleObj name="Equation" r:id="rId2" imgW="1333440" imgH="469800" progId="Equation.DSMT4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1296634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15245280"/>
              </p:ext>
            </p:extLst>
          </p:nvPr>
        </p:nvGraphicFramePr>
        <p:xfrm>
          <a:off x="1056628" y="1693587"/>
          <a:ext cx="20193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2019240" imgH="520560" progId="Equation.DSMT4">
                  <p:embed/>
                </p:oleObj>
              </mc:Choice>
              <mc:Fallback>
                <p:oleObj name="Equation" r:id="rId4" imgW="2019240" imgH="520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6628" y="1693587"/>
                        <a:ext cx="20193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4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33331481"/>
              </p:ext>
            </p:extLst>
          </p:nvPr>
        </p:nvGraphicFramePr>
        <p:xfrm>
          <a:off x="999478" y="2726726"/>
          <a:ext cx="13335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333440" imgH="469800" progId="Equation.DSMT4">
                  <p:embed/>
                </p:oleObj>
              </mc:Choice>
              <mc:Fallback>
                <p:oleObj name="Equation" r:id="rId6" imgW="1333440" imgH="46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9478" y="2726726"/>
                        <a:ext cx="13335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5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273803"/>
              </p:ext>
            </p:extLst>
          </p:nvPr>
        </p:nvGraphicFramePr>
        <p:xfrm>
          <a:off x="2371078" y="2627714"/>
          <a:ext cx="18288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28800" imgH="609480" progId="Equation.DSMT4">
                  <p:embed/>
                </p:oleObj>
              </mc:Choice>
              <mc:Fallback>
                <p:oleObj name="Equation" r:id="rId8" imgW="1828800" imgH="6094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2627714"/>
                        <a:ext cx="18288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6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3698476"/>
              </p:ext>
            </p:extLst>
          </p:nvPr>
        </p:nvGraphicFramePr>
        <p:xfrm>
          <a:off x="2371078" y="3366782"/>
          <a:ext cx="2146300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45960" imgH="634680" progId="Equation.DSMT4">
                  <p:embed/>
                </p:oleObj>
              </mc:Choice>
              <mc:Fallback>
                <p:oleObj name="Equation" r:id="rId10" imgW="2145960" imgH="63468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71078" y="3366782"/>
                        <a:ext cx="2146300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7" name="Objec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9926837"/>
              </p:ext>
            </p:extLst>
          </p:nvPr>
        </p:nvGraphicFramePr>
        <p:xfrm>
          <a:off x="4536488" y="3595382"/>
          <a:ext cx="14478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447560" imgH="291960" progId="Equation.DSMT4">
                  <p:embed/>
                </p:oleObj>
              </mc:Choice>
              <mc:Fallback>
                <p:oleObj name="Equation" r:id="rId12" imgW="1447560" imgH="29196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36488" y="3595382"/>
                        <a:ext cx="14478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4288" name="Objec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11158331"/>
              </p:ext>
            </p:extLst>
          </p:nvPr>
        </p:nvGraphicFramePr>
        <p:xfrm>
          <a:off x="6033854" y="3613138"/>
          <a:ext cx="952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952200" imgH="279360" progId="Equation.DSMT4">
                  <p:embed/>
                </p:oleObj>
              </mc:Choice>
              <mc:Fallback>
                <p:oleObj name="Equation" r:id="rId14" imgW="952200" imgH="27936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33854" y="3613138"/>
                        <a:ext cx="952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Find                                                if                           and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</a:t>
            </a:r>
          </a:p>
        </p:txBody>
      </p:sp>
      <p:graphicFrame>
        <p:nvGraphicFramePr>
          <p:cNvPr id="55298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2371928"/>
              </p:ext>
            </p:extLst>
          </p:nvPr>
        </p:nvGraphicFramePr>
        <p:xfrm>
          <a:off x="1244600" y="1289050"/>
          <a:ext cx="3708400" cy="558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3708360" imgH="558720" progId="Equation.DSMT4">
                  <p:embed/>
                </p:oleObj>
              </mc:Choice>
              <mc:Fallback>
                <p:oleObj name="Equation" r:id="rId2" imgW="3708360" imgH="55872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44600" y="1289050"/>
                        <a:ext cx="3708400" cy="558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299" name="Object 3"/>
          <p:cNvGraphicFramePr>
            <a:graphicFrameLocks noChangeAspect="1"/>
          </p:cNvGraphicFramePr>
          <p:nvPr/>
        </p:nvGraphicFramePr>
        <p:xfrm>
          <a:off x="533400" y="1878366"/>
          <a:ext cx="19304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30320" imgH="469800" progId="Equation.DSMT4">
                  <p:embed/>
                </p:oleObj>
              </mc:Choice>
              <mc:Fallback>
                <p:oleObj name="Equation" r:id="rId4" imgW="1930320" imgH="46980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78366"/>
                        <a:ext cx="19304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0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9685177"/>
              </p:ext>
            </p:extLst>
          </p:nvPr>
        </p:nvGraphicFramePr>
        <p:xfrm>
          <a:off x="5372100" y="1276290"/>
          <a:ext cx="1943100" cy="520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942920" imgH="520560" progId="Equation.DSMT4">
                  <p:embed/>
                </p:oleObj>
              </mc:Choice>
              <mc:Fallback>
                <p:oleObj name="Equation" r:id="rId6" imgW="1942920" imgH="5205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72100" y="1276290"/>
                        <a:ext cx="1943100" cy="520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2" name="Object 6"/>
          <p:cNvGraphicFramePr>
            <a:graphicFrameLocks noChangeAspect="1"/>
          </p:cNvGraphicFramePr>
          <p:nvPr/>
        </p:nvGraphicFramePr>
        <p:xfrm>
          <a:off x="1447800" y="43434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130040" imgH="545760" progId="Equation.DSMT4">
                  <p:embed/>
                </p:oleObj>
              </mc:Choice>
              <mc:Fallback>
                <p:oleObj name="Equation" r:id="rId8" imgW="1130040" imgH="545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3434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/>
        </p:nvGraphicFramePr>
        <p:xfrm>
          <a:off x="5334000" y="4495800"/>
          <a:ext cx="2590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590560" imgH="380880" progId="Equation.DSMT4">
                  <p:embed/>
                </p:oleObj>
              </mc:Choice>
              <mc:Fallback>
                <p:oleObj name="Equation" r:id="rId10" imgW="259056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0" y="4495800"/>
                        <a:ext cx="2590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4" name="Object 8"/>
          <p:cNvGraphicFramePr>
            <a:graphicFrameLocks noChangeAspect="1"/>
          </p:cNvGraphicFramePr>
          <p:nvPr/>
        </p:nvGraphicFramePr>
        <p:xfrm>
          <a:off x="533400" y="28956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587240" imgH="533160" progId="Equation.DSMT4">
                  <p:embed/>
                </p:oleObj>
              </mc:Choice>
              <mc:Fallback>
                <p:oleObj name="Equation" r:id="rId12" imgW="1587240" imgH="5331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956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5" name="Object 9"/>
          <p:cNvGraphicFramePr>
            <a:graphicFrameLocks noChangeAspect="1"/>
          </p:cNvGraphicFramePr>
          <p:nvPr/>
        </p:nvGraphicFramePr>
        <p:xfrm>
          <a:off x="2192044" y="2819400"/>
          <a:ext cx="16764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4" imgW="1676160" imgH="571320" progId="Equation.DSMT4">
                  <p:embed/>
                </p:oleObj>
              </mc:Choice>
              <mc:Fallback>
                <p:oleObj name="Equation" r:id="rId14" imgW="1676160" imgH="57132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2819400"/>
                        <a:ext cx="16764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6" name="Object 10"/>
          <p:cNvGraphicFramePr>
            <a:graphicFrameLocks noChangeAspect="1"/>
          </p:cNvGraphicFramePr>
          <p:nvPr/>
        </p:nvGraphicFramePr>
        <p:xfrm>
          <a:off x="2192044" y="3505200"/>
          <a:ext cx="2108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6" imgW="2108160" imgH="571320" progId="Equation.DSMT4">
                  <p:embed/>
                </p:oleObj>
              </mc:Choice>
              <mc:Fallback>
                <p:oleObj name="Equation" r:id="rId16" imgW="2108160" imgH="57132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2044" y="3505200"/>
                        <a:ext cx="2108200" cy="571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7" name="Object 11"/>
          <p:cNvGraphicFramePr>
            <a:graphicFrameLocks noChangeAspect="1"/>
          </p:cNvGraphicFramePr>
          <p:nvPr/>
        </p:nvGraphicFramePr>
        <p:xfrm>
          <a:off x="4299010" y="3505200"/>
          <a:ext cx="1397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8" imgW="1396800" imgH="444240" progId="Equation.DSMT4">
                  <p:embed/>
                </p:oleObj>
              </mc:Choice>
              <mc:Fallback>
                <p:oleObj name="Equation" r:id="rId18" imgW="139680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99010" y="3505200"/>
                        <a:ext cx="1397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b="1" dirty="0"/>
          </a:p>
          <a:p>
            <a:endParaRPr lang="en-US" b="1" dirty="0"/>
          </a:p>
          <a:p>
            <a:endParaRPr lang="en-US" b="1" dirty="0"/>
          </a:p>
          <a:p>
            <a:r>
              <a:rPr lang="en-US" b="1" dirty="0"/>
              <a:t>Note:                </a:t>
            </a:r>
            <a:r>
              <a:rPr lang="en-US" dirty="0"/>
              <a:t>is defined only for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Finding Compositions (cont.) </a:t>
            </a:r>
          </a:p>
        </p:txBody>
      </p:sp>
      <p:graphicFrame>
        <p:nvGraphicFramePr>
          <p:cNvPr id="5530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308542986"/>
              </p:ext>
            </p:extLst>
          </p:nvPr>
        </p:nvGraphicFramePr>
        <p:xfrm>
          <a:off x="1447800" y="2806700"/>
          <a:ext cx="11303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130040" imgH="545760" progId="Equation.DSMT4">
                  <p:embed/>
                </p:oleObj>
              </mc:Choice>
              <mc:Fallback>
                <p:oleObj name="Equation" r:id="rId2" imgW="1130040" imgH="54576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806700"/>
                        <a:ext cx="11303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5303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54971297"/>
              </p:ext>
            </p:extLst>
          </p:nvPr>
        </p:nvGraphicFramePr>
        <p:xfrm>
          <a:off x="5326356" y="2927410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015920" imgH="291960" progId="Equation.DSMT4">
                  <p:embed/>
                </p:oleObj>
              </mc:Choice>
              <mc:Fallback>
                <p:oleObj name="Equation" r:id="rId4" imgW="1015920" imgH="29196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26356" y="2927410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2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3838043"/>
              </p:ext>
            </p:extLst>
          </p:nvPr>
        </p:nvGraphicFramePr>
        <p:xfrm>
          <a:off x="595666" y="1295400"/>
          <a:ext cx="1587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6" imgW="1587240" imgH="533160" progId="Equation.DSMT4">
                  <p:embed/>
                </p:oleObj>
              </mc:Choice>
              <mc:Fallback>
                <p:oleObj name="Equation" r:id="rId6" imgW="15872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66" y="1295400"/>
                        <a:ext cx="1587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0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8617414"/>
              </p:ext>
            </p:extLst>
          </p:nvPr>
        </p:nvGraphicFramePr>
        <p:xfrm>
          <a:off x="2209800" y="1268766"/>
          <a:ext cx="18669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8" imgW="1866600" imgH="545760" progId="Equation.DSMT4">
                  <p:embed/>
                </p:oleObj>
              </mc:Choice>
              <mc:Fallback>
                <p:oleObj name="Equation" r:id="rId8" imgW="1866600" imgH="5457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1268766"/>
                        <a:ext cx="18669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1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7872209"/>
              </p:ext>
            </p:extLst>
          </p:nvPr>
        </p:nvGraphicFramePr>
        <p:xfrm>
          <a:off x="2209800" y="2044700"/>
          <a:ext cx="2133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0" imgW="2133360" imgH="622080" progId="Equation.DSMT4">
                  <p:embed/>
                </p:oleObj>
              </mc:Choice>
              <mc:Fallback>
                <p:oleObj name="Equation" r:id="rId10" imgW="213336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09800" y="2044700"/>
                        <a:ext cx="2133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6332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90091377"/>
              </p:ext>
            </p:extLst>
          </p:nvPr>
        </p:nvGraphicFramePr>
        <p:xfrm>
          <a:off x="4384088" y="2066278"/>
          <a:ext cx="18669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12" imgW="1866600" imgH="444240" progId="Equation.DSMT4">
                  <p:embed/>
                </p:oleObj>
              </mc:Choice>
              <mc:Fallback>
                <p:oleObj name="Equation" r:id="rId12" imgW="186660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4088" y="2066278"/>
                        <a:ext cx="18669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3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1906</TotalTime>
  <Words>1181</Words>
  <Application>Microsoft Office PowerPoint</Application>
  <PresentationFormat>On-screen Show (4:3)</PresentationFormat>
  <Paragraphs>124</Paragraphs>
  <Slides>33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9" baseType="lpstr">
      <vt:lpstr>Arial</vt:lpstr>
      <vt:lpstr>Calibri</vt:lpstr>
      <vt:lpstr>Cambria Math</vt:lpstr>
      <vt:lpstr>Symbol</vt:lpstr>
      <vt:lpstr>Office Theme</vt:lpstr>
      <vt:lpstr>Equation</vt:lpstr>
      <vt:lpstr>Section 10.2</vt:lpstr>
      <vt:lpstr>Example 1: Evaluating a Function at an Algebraic Expression </vt:lpstr>
      <vt:lpstr>Example 1: Evaluating a Function at an Algebraic Expression (cont.) </vt:lpstr>
      <vt:lpstr>Definition: Composite Function </vt:lpstr>
      <vt:lpstr>Example 2: Forming Compositions </vt:lpstr>
      <vt:lpstr>Example 3: Forming Compositions </vt:lpstr>
      <vt:lpstr>Example 3: Forming Compositions (cont.) </vt:lpstr>
      <vt:lpstr>Example 4: Finding Compositions </vt:lpstr>
      <vt:lpstr>Example 4: Finding Compositions (cont.) </vt:lpstr>
      <vt:lpstr>Definition: One-to-One Functions</vt:lpstr>
      <vt:lpstr>Definition: Horizontal Line Test</vt:lpstr>
      <vt:lpstr>Example 5: Determining One-to-One Functions</vt:lpstr>
      <vt:lpstr>Example 5: Determining One-to-One Functions (cont.)</vt:lpstr>
      <vt:lpstr>Example 5: Determining One-to-One Functions (cont.)</vt:lpstr>
      <vt:lpstr>Example 5: Determining One-to-One Functions (cont.)</vt:lpstr>
      <vt:lpstr>Example 5: Determining One-to-One Functions (cont.)</vt:lpstr>
      <vt:lpstr>Definition: Inverse Functions </vt:lpstr>
      <vt:lpstr>Note</vt:lpstr>
      <vt:lpstr>Procedure: Determining Whether Two Functions Are Inverses</vt:lpstr>
      <vt:lpstr>Example 6: Verifying Inverse Functions</vt:lpstr>
      <vt:lpstr>Example 6: Verifying Inverse Functions (cont.)</vt:lpstr>
      <vt:lpstr>Example 6: Verifying Inverse Functions (cont.)</vt:lpstr>
      <vt:lpstr>Example 7: Verifying Inverse Functions </vt:lpstr>
      <vt:lpstr>Example 7: Verifying Inverse Functions (cont.)</vt:lpstr>
      <vt:lpstr>Example 7: Verifying Inverse Functions (cont.)</vt:lpstr>
      <vt:lpstr>Example 8: Evaluating Compositions of Inverses</vt:lpstr>
      <vt:lpstr>Example 8: Evaluating Compositions of Inverses (cont.)</vt:lpstr>
      <vt:lpstr>Example 8: Evaluating Compositions of Inverses (cont.)</vt:lpstr>
      <vt:lpstr>Procedure: Finding the Inverse of a One-to-One Function</vt:lpstr>
      <vt:lpstr>Example 9: Finding the Inverse</vt:lpstr>
      <vt:lpstr>Example 9: Finding the Inverse (cont.)</vt:lpstr>
      <vt:lpstr>Example 10: Finding the Inverse </vt:lpstr>
      <vt:lpstr>Example 10: Finding the Inverse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Algebra for College Students, 7th Edition</dc:title>
  <dc:creator>Hawkes Learning</dc:creator>
  <cp:lastModifiedBy>Rebecca Johnson</cp:lastModifiedBy>
  <cp:revision>199</cp:revision>
  <dcterms:created xsi:type="dcterms:W3CDTF">2013-04-26T14:43:13Z</dcterms:created>
  <dcterms:modified xsi:type="dcterms:W3CDTF">2023-07-26T12:57:13Z</dcterms:modified>
</cp:coreProperties>
</file>