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60" r:id="rId4"/>
    <p:sldId id="267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1F497D"/>
    <a:srgbClr val="007D7D"/>
    <a:srgbClr val="0000FF"/>
    <a:srgbClr val="FF0000"/>
    <a:srgbClr val="00007D"/>
    <a:srgbClr val="008080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12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7/26/2023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3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8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5.wmf"/><Relationship Id="rId3" Type="http://schemas.openxmlformats.org/officeDocument/2006/relationships/image" Target="../media/image3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7.wmf"/><Relationship Id="rId2" Type="http://schemas.openxmlformats.org/officeDocument/2006/relationships/oleObject" Target="../embeddings/oleObject10.bin"/><Relationship Id="rId16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0.wmf"/><Relationship Id="rId10" Type="http://schemas.openxmlformats.org/officeDocument/2006/relationships/image" Target="../media/image23.png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12" Type="http://schemas.openxmlformats.org/officeDocument/2006/relationships/image" Target="../media/image29.png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Common Logarithms and Natural Logarithms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Translating between Exponential Form and Common Logarithms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b="1" dirty="0"/>
              <a:t>Exponential 	     Logarithmic </a:t>
            </a:r>
            <a:br>
              <a:rPr lang="en-US" b="1" dirty="0"/>
            </a:br>
            <a:r>
              <a:rPr lang="en-US" b="1" dirty="0"/>
              <a:t>	Form 	 	     Form</a:t>
            </a:r>
          </a:p>
          <a:p>
            <a:endParaRPr lang="en-US" sz="500" b="1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143362" name="Object 2"/>
          <p:cNvGraphicFramePr>
            <a:graphicFrameLocks noChangeAspect="1"/>
          </p:cNvGraphicFramePr>
          <p:nvPr/>
        </p:nvGraphicFramePr>
        <p:xfrm>
          <a:off x="1013752" y="2324100"/>
          <a:ext cx="1854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54000" imgH="419040" progId="Equation.DSMT4">
                  <p:embed/>
                </p:oleObj>
              </mc:Choice>
              <mc:Fallback>
                <p:oleObj name="Equation" r:id="rId2" imgW="185400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3752" y="2324100"/>
                        <a:ext cx="1854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962203"/>
              </p:ext>
            </p:extLst>
          </p:nvPr>
        </p:nvGraphicFramePr>
        <p:xfrm>
          <a:off x="3048000" y="24695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241200" progId="Equation.DSMT4">
                  <p:embed/>
                </p:oleObj>
              </mc:Choice>
              <mc:Fallback>
                <p:oleObj name="Equation" r:id="rId4" imgW="40608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4695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62180"/>
              </p:ext>
            </p:extLst>
          </p:nvPr>
        </p:nvGraphicFramePr>
        <p:xfrm>
          <a:off x="3759200" y="2381868"/>
          <a:ext cx="2044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44440" imgH="393480" progId="Equation.DSMT4">
                  <p:embed/>
                </p:oleObj>
              </mc:Choice>
              <mc:Fallback>
                <p:oleObj name="Equation" r:id="rId6" imgW="20444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381868"/>
                        <a:ext cx="2044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865597"/>
              </p:ext>
            </p:extLst>
          </p:nvPr>
        </p:nvGraphicFramePr>
        <p:xfrm>
          <a:off x="3048000" y="35363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6080" imgH="241200" progId="Equation.DSMT4">
                  <p:embed/>
                </p:oleObj>
              </mc:Choice>
              <mc:Fallback>
                <p:oleObj name="Equation" r:id="rId8" imgW="40608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5363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8957855"/>
              </p:ext>
            </p:extLst>
          </p:nvPr>
        </p:nvGraphicFramePr>
        <p:xfrm>
          <a:off x="3048000" y="46031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06080" imgH="241200" progId="Equation.DSMT4">
                  <p:embed/>
                </p:oleObj>
              </mc:Choice>
              <mc:Fallback>
                <p:oleObj name="Equation" r:id="rId9" imgW="40608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6031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7" name="Object 7"/>
          <p:cNvGraphicFramePr>
            <a:graphicFrameLocks noChangeAspect="1"/>
          </p:cNvGraphicFramePr>
          <p:nvPr/>
        </p:nvGraphicFramePr>
        <p:xfrm>
          <a:off x="1006784" y="3368984"/>
          <a:ext cx="158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87240" imgH="380880" progId="Equation.DSMT4">
                  <p:embed/>
                </p:oleObj>
              </mc:Choice>
              <mc:Fallback>
                <p:oleObj name="Equation" r:id="rId10" imgW="15872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784" y="3368984"/>
                        <a:ext cx="158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8" name="Object 8"/>
          <p:cNvGraphicFramePr>
            <a:graphicFrameLocks noChangeAspect="1"/>
          </p:cNvGraphicFramePr>
          <p:nvPr/>
        </p:nvGraphicFramePr>
        <p:xfrm>
          <a:off x="995320" y="4419600"/>
          <a:ext cx="1295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95280" imgH="380880" progId="Equation.DSMT4">
                  <p:embed/>
                </p:oleObj>
              </mc:Choice>
              <mc:Fallback>
                <p:oleObj name="Equation" r:id="rId12" imgW="12952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20" y="4419600"/>
                        <a:ext cx="1295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857064"/>
              </p:ext>
            </p:extLst>
          </p:nvPr>
        </p:nvGraphicFramePr>
        <p:xfrm>
          <a:off x="3733800" y="3440576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54000" imgH="393480" progId="Equation.DSMT4">
                  <p:embed/>
                </p:oleObj>
              </mc:Choice>
              <mc:Fallback>
                <p:oleObj name="Equation" r:id="rId14" imgW="185400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440576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3330938"/>
              </p:ext>
            </p:extLst>
          </p:nvPr>
        </p:nvGraphicFramePr>
        <p:xfrm>
          <a:off x="3733800" y="4483100"/>
          <a:ext cx="1473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73120" imgH="393480" progId="Equation.DSMT4">
                  <p:embed/>
                </p:oleObj>
              </mc:Choice>
              <mc:Fallback>
                <p:oleObj name="Equation" r:id="rId16" imgW="147312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483100"/>
                        <a:ext cx="1473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5943600" y="2263914"/>
            <a:ext cx="2667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4.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43600" y="3251537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−2.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943600" y="4321314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Common Logarithms Using a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Use a TI-84 Plus graphing calculator to find the approximate values of the following common logarithms.</a:t>
            </a:r>
          </a:p>
          <a:p>
            <a:pPr marL="514350" indent="-514350"/>
            <a:r>
              <a:rPr lang="en-US" dirty="0"/>
              <a:t>a.  </a:t>
            </a:r>
            <a:r>
              <a:rPr lang="en-US" dirty="0">
                <a:solidFill>
                  <a:srgbClr val="0000FF"/>
                </a:solidFill>
              </a:rPr>
              <a:t>log 200 </a:t>
            </a:r>
            <a:r>
              <a:rPr lang="en-US" dirty="0"/>
              <a:t>		b.  </a:t>
            </a:r>
            <a:r>
              <a:rPr lang="en-US" dirty="0">
                <a:solidFill>
                  <a:srgbClr val="0000FF"/>
                </a:solidFill>
              </a:rPr>
              <a:t>log 50,000 </a:t>
            </a:r>
            <a:r>
              <a:rPr lang="en-US" dirty="0"/>
              <a:t>	c.  </a:t>
            </a:r>
            <a:r>
              <a:rPr lang="en-US" dirty="0">
                <a:solidFill>
                  <a:srgbClr val="0000FF"/>
                </a:solidFill>
              </a:rPr>
              <a:t>log 0.0006</a:t>
            </a:r>
          </a:p>
          <a:p>
            <a:pPr marL="514350" indent="-514350"/>
            <a:r>
              <a:rPr lang="en-US" b="1" dirty="0"/>
              <a:t>Solution </a:t>
            </a:r>
          </a:p>
          <a:p>
            <a:pPr marL="514350" indent="-514350"/>
            <a:r>
              <a:rPr lang="en-US" dirty="0"/>
              <a:t>      From the display, we see the results (accurate to 9 decimal places).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200 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50,000 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0.0006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438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3962400"/>
            <a:ext cx="2741879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26AED37-4817-DC3E-0433-8374E17F3C5C}"/>
              </a:ext>
            </a:extLst>
          </p:cNvPr>
          <p:cNvSpPr/>
          <p:nvPr/>
        </p:nvSpPr>
        <p:spPr>
          <a:xfrm>
            <a:off x="2667000" y="5191780"/>
            <a:ext cx="2379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–3.22184875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DD52787-18BE-2E49-FD27-93D2772D76DD}"/>
              </a:ext>
            </a:extLst>
          </p:cNvPr>
          <p:cNvSpPr/>
          <p:nvPr/>
        </p:nvSpPr>
        <p:spPr>
          <a:xfrm>
            <a:off x="2667000" y="4734580"/>
            <a:ext cx="24641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4.698970004</a:t>
            </a:r>
            <a:r>
              <a:rPr lang="en-US" sz="2800" dirty="0"/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8B1535E-B7BA-8040-C1F2-319B95EECD97}"/>
              </a:ext>
            </a:extLst>
          </p:cNvPr>
          <p:cNvSpPr/>
          <p:nvPr/>
        </p:nvSpPr>
        <p:spPr>
          <a:xfrm>
            <a:off x="2209800" y="4277380"/>
            <a:ext cx="24641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2.301029996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a Calculator to Find the Inverse Log of </a:t>
            </a:r>
            <a:r>
              <a:rPr lang="en-US" i="1" dirty="0"/>
              <a:t>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Use a TI-84 Plus graphing calculator to find the inverse log of </a:t>
            </a:r>
            <a:r>
              <a:rPr lang="en-US" i="1" dirty="0"/>
              <a:t>N</a:t>
            </a:r>
            <a:r>
              <a:rPr lang="en-US" dirty="0"/>
              <a:t> for each expression. (That is, find the value of </a:t>
            </a:r>
            <a:r>
              <a:rPr lang="en-US" i="1" dirty="0"/>
              <a:t>x</a:t>
            </a:r>
            <a:r>
              <a:rPr lang="en-US" dirty="0"/>
              <a:t>.)</a:t>
            </a:r>
          </a:p>
          <a:p>
            <a:pPr marL="514350" indent="-514350"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5 </a:t>
            </a:r>
            <a:r>
              <a:rPr lang="en-US" dirty="0"/>
              <a:t>		                          c.  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2.4142</a:t>
            </a:r>
            <a:r>
              <a:rPr lang="en-US" dirty="0"/>
              <a:t> </a:t>
            </a:r>
          </a:p>
          <a:p>
            <a:pPr marL="514350" indent="-514350"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3              </a:t>
            </a:r>
            <a:r>
              <a:rPr lang="en-US" dirty="0"/>
              <a:t>                       d.  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16.5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calculator gives the following </a:t>
            </a:r>
          </a:p>
          <a:p>
            <a:r>
              <a:rPr lang="en-US" dirty="0"/>
              <a:t>results</a:t>
            </a:r>
          </a:p>
          <a:p>
            <a:pPr marL="514350" indent="-514350">
              <a:buAutoNum type="alphaLcPeriod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007D"/>
                </a:solidFill>
              </a:rPr>
              <a:t>10</a:t>
            </a:r>
            <a:r>
              <a:rPr lang="en-US" baseline="30000" dirty="0">
                <a:solidFill>
                  <a:srgbClr val="00007D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Tx/>
              <a:buAutoNum type="alphaLcPeriod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2060"/>
                </a:solidFill>
              </a:rPr>
              <a:t>10</a:t>
            </a:r>
            <a:r>
              <a:rPr lang="en-US" baseline="30000" dirty="0">
                <a:solidFill>
                  <a:srgbClr val="00206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206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/>
            <a:r>
              <a:rPr lang="en-US" dirty="0"/>
              <a:t> </a:t>
            </a:r>
          </a:p>
        </p:txBody>
      </p:sp>
      <p:pic>
        <p:nvPicPr>
          <p:cNvPr id="14541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3352800"/>
            <a:ext cx="3505200" cy="244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101622" y="4182908"/>
            <a:ext cx="16321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100,000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236904" y="4702212"/>
            <a:ext cx="1268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0.001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084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a Calculator to Find the Inverse Log of </a:t>
            </a:r>
            <a:r>
              <a:rPr lang="en-US" i="1" dirty="0"/>
              <a:t>N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007D"/>
                </a:solidFill>
              </a:rPr>
              <a:t>10</a:t>
            </a:r>
            <a:r>
              <a:rPr lang="en-US" baseline="30000" dirty="0">
                <a:solidFill>
                  <a:srgbClr val="00007D"/>
                </a:solidFill>
              </a:rPr>
              <a:t>2.4142</a:t>
            </a: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007D"/>
                </a:solidFill>
              </a:rPr>
              <a:t>10</a:t>
            </a:r>
            <a:r>
              <a:rPr lang="en-US" baseline="30000" dirty="0">
                <a:solidFill>
                  <a:srgbClr val="00007D"/>
                </a:solidFill>
              </a:rPr>
              <a:t>16.5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The letter </a:t>
            </a:r>
            <a:r>
              <a:rPr lang="en-US" sz="2000" dirty="0"/>
              <a:t>E</a:t>
            </a:r>
            <a:r>
              <a:rPr lang="en-US" dirty="0"/>
              <a:t> in the solution is </a:t>
            </a:r>
            <a:br>
              <a:rPr lang="en-US" dirty="0"/>
            </a:br>
            <a:r>
              <a:rPr lang="en-US" dirty="0"/>
              <a:t>the calculator version of </a:t>
            </a:r>
            <a:br>
              <a:rPr lang="en-US" dirty="0"/>
            </a:br>
            <a:r>
              <a:rPr lang="en-US" dirty="0"/>
              <a:t>scientific notation.</a:t>
            </a:r>
          </a:p>
          <a:p>
            <a:r>
              <a:rPr lang="en-US" dirty="0"/>
              <a:t>Thus, </a:t>
            </a:r>
            <a:r>
              <a:rPr lang="en-US" dirty="0">
                <a:solidFill>
                  <a:srgbClr val="FF0000"/>
                </a:solidFill>
              </a:rPr>
              <a:t>3.16227766</a:t>
            </a:r>
            <a:r>
              <a:rPr lang="en-US" sz="2000" dirty="0">
                <a:solidFill>
                  <a:srgbClr val="FF0000"/>
                </a:solidFill>
              </a:rPr>
              <a:t>E</a:t>
            </a:r>
            <a:r>
              <a:rPr lang="en-US" dirty="0">
                <a:solidFill>
                  <a:srgbClr val="FF0000"/>
                </a:solidFill>
              </a:rPr>
              <a:t>16</a:t>
            </a:r>
            <a:endParaRPr lang="en-US" dirty="0"/>
          </a:p>
          <a:p>
            <a:pPr marL="514350" indent="-514350"/>
            <a:endParaRPr lang="en-US" dirty="0"/>
          </a:p>
          <a:p>
            <a:endParaRPr lang="en-US" dirty="0"/>
          </a:p>
        </p:txBody>
      </p:sp>
      <p:pic>
        <p:nvPicPr>
          <p:cNvPr id="1464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73634" y="2523766"/>
            <a:ext cx="3566769" cy="246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612766" y="1255578"/>
            <a:ext cx="2382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olidFill>
                  <a:srgbClr val="00007D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259.5374301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612766" y="1788082"/>
            <a:ext cx="2632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3.16227766</a:t>
            </a:r>
            <a:r>
              <a:rPr lang="en-US" sz="2000" dirty="0">
                <a:solidFill>
                  <a:srgbClr val="FF0000"/>
                </a:solidFill>
              </a:rPr>
              <a:t>E</a:t>
            </a:r>
            <a:r>
              <a:rPr lang="en-US" sz="2800" dirty="0">
                <a:solidFill>
                  <a:srgbClr val="FF0000"/>
                </a:solidFill>
              </a:rPr>
              <a:t>16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999984" y="4285089"/>
            <a:ext cx="32255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= 3.16227766 × 10</a:t>
            </a:r>
            <a:r>
              <a:rPr lang="en-US" sz="2800" baseline="30000" dirty="0">
                <a:solidFill>
                  <a:srgbClr val="FF0000"/>
                </a:solidFill>
              </a:rPr>
              <a:t>16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Translating between Exponential Form and Natural Logarithms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b="1" dirty="0"/>
              <a:t>Exponential 		Logarithmic </a:t>
            </a:r>
            <a:br>
              <a:rPr lang="en-US" b="1" dirty="0"/>
            </a:br>
            <a:r>
              <a:rPr lang="en-US" b="1" dirty="0"/>
              <a:t>	Form 	 		Form 	</a:t>
            </a:r>
          </a:p>
          <a:p>
            <a:endParaRPr lang="en-US" sz="500" b="1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143363" name="Object 3"/>
          <p:cNvGraphicFramePr>
            <a:graphicFrameLocks noChangeAspect="1"/>
          </p:cNvGraphicFramePr>
          <p:nvPr/>
        </p:nvGraphicFramePr>
        <p:xfrm>
          <a:off x="3200400" y="25019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241200" progId="Equation.DSMT4">
                  <p:embed/>
                </p:oleObj>
              </mc:Choice>
              <mc:Fallback>
                <p:oleObj name="Equation" r:id="rId2" imgW="40608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5019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5" name="Object 5"/>
          <p:cNvGraphicFramePr>
            <a:graphicFrameLocks noChangeAspect="1"/>
          </p:cNvGraphicFramePr>
          <p:nvPr/>
        </p:nvGraphicFramePr>
        <p:xfrm>
          <a:off x="3200400" y="35687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241200" progId="Equation.DSMT4">
                  <p:embed/>
                </p:oleObj>
              </mc:Choice>
              <mc:Fallback>
                <p:oleObj name="Equation" r:id="rId4" imgW="40608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687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6" name="Object 6"/>
          <p:cNvGraphicFramePr>
            <a:graphicFrameLocks noChangeAspect="1"/>
          </p:cNvGraphicFramePr>
          <p:nvPr/>
        </p:nvGraphicFramePr>
        <p:xfrm>
          <a:off x="3200400" y="46355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06080" imgH="241200" progId="Equation.DSMT4">
                  <p:embed/>
                </p:oleObj>
              </mc:Choice>
              <mc:Fallback>
                <p:oleObj name="Equation" r:id="rId5" imgW="40608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355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5943600" y="2263914"/>
            <a:ext cx="2667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</a:t>
            </a:r>
            <a:r>
              <a:rPr lang="en-US" sz="2000" i="1" dirty="0">
                <a:solidFill>
                  <a:srgbClr val="008080"/>
                </a:solidFill>
              </a:rPr>
              <a:t>t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43600" y="3251537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0.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943600" y="4435784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2.</a:t>
            </a:r>
          </a:p>
        </p:txBody>
      </p:sp>
      <p:graphicFrame>
        <p:nvGraphicFramePr>
          <p:cNvPr id="147467" name="Object 11"/>
          <p:cNvGraphicFramePr>
            <a:graphicFrameLocks noChangeAspect="1"/>
          </p:cNvGraphicFramePr>
          <p:nvPr/>
        </p:nvGraphicFramePr>
        <p:xfrm>
          <a:off x="1016000" y="2346016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380880" progId="Equation.DSMT4">
                  <p:embed/>
                </p:oleObj>
              </mc:Choice>
              <mc:Fallback>
                <p:oleObj name="Equation" r:id="rId6" imgW="126972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2346016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7966"/>
              </p:ext>
            </p:extLst>
          </p:nvPr>
        </p:nvGraphicFramePr>
        <p:xfrm>
          <a:off x="4230688" y="2422525"/>
          <a:ext cx="1358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58640" imgH="304560" progId="Equation.DSMT4">
                  <p:embed/>
                </p:oleObj>
              </mc:Choice>
              <mc:Fallback>
                <p:oleObj name="Equation" r:id="rId8" imgW="1358640" imgH="304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688" y="2422525"/>
                        <a:ext cx="1358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9" name="Object 13"/>
          <p:cNvGraphicFramePr>
            <a:graphicFrameLocks noChangeAspect="1"/>
          </p:cNvGraphicFramePr>
          <p:nvPr/>
        </p:nvGraphicFramePr>
        <p:xfrm>
          <a:off x="1010156" y="3360892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8080" imgH="380880" progId="Equation.DSMT4">
                  <p:embed/>
                </p:oleObj>
              </mc:Choice>
              <mc:Fallback>
                <p:oleObj name="Equation" r:id="rId10" imgW="8380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0156" y="3360892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0" name="Object 14"/>
          <p:cNvGraphicFramePr>
            <a:graphicFrameLocks noChangeAspect="1"/>
          </p:cNvGraphicFramePr>
          <p:nvPr/>
        </p:nvGraphicFramePr>
        <p:xfrm>
          <a:off x="4203700" y="3461368"/>
          <a:ext cx="97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77760" imgH="304560" progId="Equation.DSMT4">
                  <p:embed/>
                </p:oleObj>
              </mc:Choice>
              <mc:Fallback>
                <p:oleObj name="Equation" r:id="rId12" imgW="977760" imgH="304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3461368"/>
                        <a:ext cx="977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1" name="Object 15"/>
          <p:cNvGraphicFramePr>
            <a:graphicFrameLocks noChangeAspect="1"/>
          </p:cNvGraphicFramePr>
          <p:nvPr/>
        </p:nvGraphicFramePr>
        <p:xfrm>
          <a:off x="990600" y="4400044"/>
          <a:ext cx="86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80" imgH="380880" progId="Equation.DSMT4">
                  <p:embed/>
                </p:oleObj>
              </mc:Choice>
              <mc:Fallback>
                <p:oleObj name="Equation" r:id="rId14" imgW="8632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400044"/>
                        <a:ext cx="86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2" name="Object 16"/>
          <p:cNvGraphicFramePr>
            <a:graphicFrameLocks noChangeAspect="1"/>
          </p:cNvGraphicFramePr>
          <p:nvPr/>
        </p:nvGraphicFramePr>
        <p:xfrm>
          <a:off x="4199092" y="4584700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90360" imgH="291960" progId="Equation.DSMT4">
                  <p:embed/>
                </p:oleObj>
              </mc:Choice>
              <mc:Fallback>
                <p:oleObj name="Equation" r:id="rId16" imgW="99036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092" y="4584700"/>
                        <a:ext cx="99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Natural Logarithms Using a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find the approximate values of the following natural logarithms.</a:t>
            </a:r>
          </a:p>
          <a:p>
            <a:pPr indent="3175"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ln 1</a:t>
            </a:r>
            <a:r>
              <a:rPr lang="en-US" dirty="0"/>
              <a:t> 		b.  </a:t>
            </a:r>
            <a:r>
              <a:rPr lang="en-US" dirty="0">
                <a:solidFill>
                  <a:srgbClr val="0000FF"/>
                </a:solidFill>
              </a:rPr>
              <a:t>ln 3</a:t>
            </a:r>
            <a:r>
              <a:rPr lang="en-US" dirty="0"/>
              <a:t> 		c.  </a:t>
            </a:r>
            <a:r>
              <a:rPr lang="en-US" dirty="0">
                <a:solidFill>
                  <a:srgbClr val="0000FF"/>
                </a:solidFill>
              </a:rPr>
              <a:t>ln 0.02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indent="3175"/>
            <a:r>
              <a:rPr lang="en-US" dirty="0"/>
              <a:t>From the display, we see the results </a:t>
            </a:r>
            <a:br>
              <a:rPr lang="en-US" dirty="0"/>
            </a:br>
            <a:r>
              <a:rPr lang="en-US" dirty="0"/>
              <a:t>(accurate to 9 decimal places).</a:t>
            </a: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ln 1</a:t>
            </a:r>
            <a:endParaRPr lang="en-US" dirty="0">
              <a:solidFill>
                <a:srgbClr val="FF0000"/>
              </a:solidFill>
            </a:endParaRP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ln 3</a:t>
            </a:r>
            <a:endParaRPr lang="en-US" dirty="0">
              <a:solidFill>
                <a:srgbClr val="FF0000"/>
              </a:solidFill>
            </a:endParaRP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ln 0.02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84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75731" y="3657600"/>
            <a:ext cx="3124200" cy="217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447800" y="4201180"/>
            <a:ext cx="792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 </a:t>
            </a:r>
            <a:r>
              <a:rPr lang="en-US" sz="2800" dirty="0">
                <a:solidFill>
                  <a:srgbClr val="1F497D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0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21450" y="4696752"/>
            <a:ext cx="2364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1F497D"/>
                </a:solidFill>
              </a:rPr>
              <a:t>≈</a:t>
            </a:r>
            <a:r>
              <a:rPr lang="en-US" sz="2800" dirty="0">
                <a:solidFill>
                  <a:srgbClr val="FF0000"/>
                </a:solidFill>
              </a:rPr>
              <a:t> 1.098612289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899590" y="5205876"/>
            <a:ext cx="25442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1F497D"/>
                </a:solidFill>
              </a:rPr>
              <a:t>≈</a:t>
            </a:r>
            <a:r>
              <a:rPr lang="en-US" sz="2800" dirty="0">
                <a:solidFill>
                  <a:srgbClr val="FF0000"/>
                </a:solidFill>
              </a:rPr>
              <a:t> −3.912023005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Calculator to Find the Inverse ln of </a:t>
            </a:r>
            <a:r>
              <a:rPr lang="en-US" i="1" dirty="0"/>
              <a:t>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find the inverse ln of </a:t>
            </a:r>
            <a:r>
              <a:rPr lang="en-US" i="1" dirty="0"/>
              <a:t>N</a:t>
            </a:r>
            <a:r>
              <a:rPr lang="en-US" dirty="0"/>
              <a:t> for each expression. (That is, find the value of </a:t>
            </a:r>
            <a:r>
              <a:rPr lang="en-US" i="1" dirty="0"/>
              <a:t>x</a:t>
            </a:r>
            <a:r>
              <a:rPr lang="en-US" dirty="0"/>
              <a:t>.)</a:t>
            </a:r>
          </a:p>
          <a:p>
            <a:r>
              <a:rPr lang="en-US" dirty="0"/>
              <a:t>a.</a:t>
            </a:r>
            <a:r>
              <a:rPr lang="en-US" dirty="0">
                <a:solidFill>
                  <a:srgbClr val="0000FF"/>
                </a:solidFill>
              </a:rPr>
              <a:t>  ln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3</a:t>
            </a:r>
            <a:r>
              <a:rPr lang="en-US" dirty="0"/>
              <a:t> 		 c.  </a:t>
            </a:r>
            <a:r>
              <a:rPr lang="en-US" dirty="0">
                <a:solidFill>
                  <a:srgbClr val="0000FF"/>
                </a:solidFill>
              </a:rPr>
              <a:t>ln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0.1</a:t>
            </a:r>
            <a:r>
              <a:rPr lang="en-US" dirty="0"/>
              <a:t> 		</a:t>
            </a:r>
          </a:p>
          <a:p>
            <a:r>
              <a:rPr lang="en-US" dirty="0"/>
              <a:t>b.  </a:t>
            </a:r>
            <a:r>
              <a:rPr lang="en-US" dirty="0">
                <a:solidFill>
                  <a:srgbClr val="0000FF"/>
                </a:solidFill>
              </a:rPr>
              <a:t>ln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              </a:t>
            </a:r>
            <a:r>
              <a:rPr lang="en-US" dirty="0"/>
              <a:t>d.  </a:t>
            </a:r>
            <a:r>
              <a:rPr lang="en-US" dirty="0">
                <a:solidFill>
                  <a:srgbClr val="0000FF"/>
                </a:solidFill>
              </a:rPr>
              <a:t>ln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50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calculator gives the </a:t>
            </a:r>
          </a:p>
          <a:p>
            <a:r>
              <a:rPr lang="en-US" dirty="0"/>
              <a:t>following results.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756453"/>
              </p:ext>
            </p:extLst>
          </p:nvPr>
        </p:nvGraphicFramePr>
        <p:xfrm>
          <a:off x="1082424" y="4808692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380880" progId="Equation.DSMT4">
                  <p:embed/>
                </p:oleObj>
              </mc:Choice>
              <mc:Fallback>
                <p:oleObj name="Equation" r:id="rId2" imgW="8380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424" y="4808692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286938"/>
              </p:ext>
            </p:extLst>
          </p:nvPr>
        </p:nvGraphicFramePr>
        <p:xfrm>
          <a:off x="1024656" y="5330808"/>
          <a:ext cx="96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380880" progId="Equation.DSMT4">
                  <p:embed/>
                </p:oleObj>
              </mc:Choice>
              <mc:Fallback>
                <p:oleObj name="Equation" r:id="rId4" imgW="9651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656" y="5330808"/>
                        <a:ext cx="965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341544"/>
              </p:ext>
            </p:extLst>
          </p:nvPr>
        </p:nvGraphicFramePr>
        <p:xfrm>
          <a:off x="2031440" y="4901076"/>
          <a:ext cx="215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291960" progId="Equation.DSMT4">
                  <p:embed/>
                </p:oleObj>
              </mc:Choice>
              <mc:Fallback>
                <p:oleObj name="Equation" r:id="rId6" imgW="2158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1440" y="4901076"/>
                        <a:ext cx="215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950096"/>
              </p:ext>
            </p:extLst>
          </p:nvPr>
        </p:nvGraphicFramePr>
        <p:xfrm>
          <a:off x="2031440" y="5431790"/>
          <a:ext cx="233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36760" imgH="291960" progId="Equation.DSMT4">
                  <p:embed/>
                </p:oleObj>
              </mc:Choice>
              <mc:Fallback>
                <p:oleObj name="Equation" r:id="rId8" imgW="23367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1440" y="5431790"/>
                        <a:ext cx="233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7CAD7F08-4BB6-D1E1-988C-399B6A505AF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57800" y="3579407"/>
            <a:ext cx="3153215" cy="22386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Calculator to Find the Inverse ln of </a:t>
            </a:r>
            <a:r>
              <a:rPr lang="en-US" i="1" dirty="0"/>
              <a:t>N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1500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  <p:graphicFrame>
        <p:nvGraphicFramePr>
          <p:cNvPr id="1505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580903"/>
              </p:ext>
            </p:extLst>
          </p:nvPr>
        </p:nvGraphicFramePr>
        <p:xfrm>
          <a:off x="1028700" y="1295400"/>
          <a:ext cx="111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380880" progId="Equation.DSMT4">
                  <p:embed/>
                </p:oleObj>
              </mc:Choice>
              <mc:Fallback>
                <p:oleObj name="Equation" r:id="rId2" imgW="11174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295400"/>
                        <a:ext cx="111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1189342"/>
              </p:ext>
            </p:extLst>
          </p:nvPr>
        </p:nvGraphicFramePr>
        <p:xfrm>
          <a:off x="1042524" y="20574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200" imgH="380880" progId="Equation.DSMT4">
                  <p:embed/>
                </p:oleObj>
              </mc:Choice>
              <mc:Fallback>
                <p:oleObj name="Equation" r:id="rId4" imgW="9522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524" y="2057400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050821"/>
              </p:ext>
            </p:extLst>
          </p:nvPr>
        </p:nvGraphicFramePr>
        <p:xfrm>
          <a:off x="2032000" y="2667000"/>
          <a:ext cx="303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35160" imgH="380880" progId="Equation.DSMT4">
                  <p:embed/>
                </p:oleObj>
              </mc:Choice>
              <mc:Fallback>
                <p:oleObj name="Equation" r:id="rId6" imgW="30351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667000"/>
                        <a:ext cx="303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362688"/>
              </p:ext>
            </p:extLst>
          </p:nvPr>
        </p:nvGraphicFramePr>
        <p:xfrm>
          <a:off x="2209800" y="1395258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291960" progId="Equation.DSMT4">
                  <p:embed/>
                </p:oleObj>
              </mc:Choice>
              <mc:Fallback>
                <p:oleObj name="Equation" r:id="rId8" imgW="21715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5258"/>
                        <a:ext cx="217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940168"/>
              </p:ext>
            </p:extLst>
          </p:nvPr>
        </p:nvGraphicFramePr>
        <p:xfrm>
          <a:off x="2055813" y="2146300"/>
          <a:ext cx="262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28720" imgH="291960" progId="Equation.DSMT4">
                  <p:embed/>
                </p:oleObj>
              </mc:Choice>
              <mc:Fallback>
                <p:oleObj name="Equation" r:id="rId10" imgW="26287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813" y="2146300"/>
                        <a:ext cx="262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7AB31D41-D1DB-5572-39E9-9D487215659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00442" y="2438400"/>
            <a:ext cx="3153215" cy="22101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2674</TotalTime>
  <Words>501</Words>
  <Application>Microsoft Office PowerPoint</Application>
  <PresentationFormat>On-screen Show (4:3)</PresentationFormat>
  <Paragraphs>79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Office Theme</vt:lpstr>
      <vt:lpstr>Equation</vt:lpstr>
      <vt:lpstr>Section 10.6</vt:lpstr>
      <vt:lpstr>Example 1: Translating between Exponential Form and Common Logarithms </vt:lpstr>
      <vt:lpstr>Example 2: Evaluating Common Logarithms Using a Calculator</vt:lpstr>
      <vt:lpstr>Example 3: Using a Calculator to Find the Inverse Log of N</vt:lpstr>
      <vt:lpstr>Example 3: Using a Calculator to Find the Inverse Log of N (cont.)</vt:lpstr>
      <vt:lpstr>Example 4: Translating between Exponential Form and Natural Logarithms </vt:lpstr>
      <vt:lpstr>Example 5: Evaluating Natural Logarithms Using a Calculator</vt:lpstr>
      <vt:lpstr>Example 6: Using a Calculator to Find the Inverse ln of N</vt:lpstr>
      <vt:lpstr>Example 6: Using a Calculator to Find the Inverse ln of 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587</cp:revision>
  <dcterms:created xsi:type="dcterms:W3CDTF">2013-04-26T14:43:13Z</dcterms:created>
  <dcterms:modified xsi:type="dcterms:W3CDTF">2023-07-26T13:04:32Z</dcterms:modified>
</cp:coreProperties>
</file>