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85" r:id="rId3"/>
    <p:sldId id="286" r:id="rId4"/>
    <p:sldId id="275" r:id="rId5"/>
    <p:sldId id="287" r:id="rId6"/>
    <p:sldId id="288" r:id="rId7"/>
    <p:sldId id="289" r:id="rId8"/>
    <p:sldId id="290" r:id="rId9"/>
    <p:sldId id="291" r:id="rId10"/>
    <p:sldId id="292" r:id="rId11"/>
    <p:sldId id="293" r:id="rId12"/>
    <p:sldId id="304" r:id="rId13"/>
    <p:sldId id="294" r:id="rId14"/>
    <p:sldId id="295" r:id="rId15"/>
    <p:sldId id="296" r:id="rId16"/>
    <p:sldId id="302" r:id="rId17"/>
    <p:sldId id="297" r:id="rId18"/>
    <p:sldId id="303" r:id="rId19"/>
    <p:sldId id="299" r:id="rId20"/>
    <p:sldId id="305" r:id="rId21"/>
    <p:sldId id="300" r:id="rId22"/>
    <p:sldId id="301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E7E"/>
    <a:srgbClr val="000000"/>
    <a:srgbClr val="0000F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53" autoAdjust="0"/>
    <p:restoredTop sz="94721" autoAdjust="0"/>
  </p:normalViewPr>
  <p:slideViewPr>
    <p:cSldViewPr>
      <p:cViewPr varScale="1">
        <p:scale>
          <a:sx n="108" d="100"/>
          <a:sy n="108" d="100"/>
        </p:scale>
        <p:origin x="1470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7/26/2023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3934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060DA8-C176-4674-B244-F2449830EBC7}" type="datetimeFigureOut">
              <a:rPr lang="en-US" smtClean="0"/>
              <a:pPr/>
              <a:t>7/26/2023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6137BB-B22E-4460-8B89-5C14C2DC49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1146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6.bin"/><Relationship Id="rId13" Type="http://schemas.openxmlformats.org/officeDocument/2006/relationships/image" Target="../media/image48.wmf"/><Relationship Id="rId3" Type="http://schemas.openxmlformats.org/officeDocument/2006/relationships/image" Target="../media/image43.wmf"/><Relationship Id="rId7" Type="http://schemas.openxmlformats.org/officeDocument/2006/relationships/image" Target="../media/image45.wmf"/><Relationship Id="rId12" Type="http://schemas.openxmlformats.org/officeDocument/2006/relationships/oleObject" Target="../embeddings/oleObject48.bin"/><Relationship Id="rId2" Type="http://schemas.openxmlformats.org/officeDocument/2006/relationships/oleObject" Target="../embeddings/oleObject4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5.bin"/><Relationship Id="rId11" Type="http://schemas.openxmlformats.org/officeDocument/2006/relationships/image" Target="../media/image47.wmf"/><Relationship Id="rId5" Type="http://schemas.openxmlformats.org/officeDocument/2006/relationships/image" Target="../media/image44.wmf"/><Relationship Id="rId15" Type="http://schemas.openxmlformats.org/officeDocument/2006/relationships/image" Target="../media/image49.wmf"/><Relationship Id="rId10" Type="http://schemas.openxmlformats.org/officeDocument/2006/relationships/oleObject" Target="../embeddings/oleObject47.bin"/><Relationship Id="rId4" Type="http://schemas.openxmlformats.org/officeDocument/2006/relationships/oleObject" Target="../embeddings/oleObject44.bin"/><Relationship Id="rId9" Type="http://schemas.openxmlformats.org/officeDocument/2006/relationships/image" Target="../media/image46.wmf"/><Relationship Id="rId14" Type="http://schemas.openxmlformats.org/officeDocument/2006/relationships/oleObject" Target="../embeddings/oleObject49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3.bin"/><Relationship Id="rId3" Type="http://schemas.openxmlformats.org/officeDocument/2006/relationships/image" Target="../media/image50.wmf"/><Relationship Id="rId7" Type="http://schemas.openxmlformats.org/officeDocument/2006/relationships/image" Target="../media/image52.wmf"/><Relationship Id="rId2" Type="http://schemas.openxmlformats.org/officeDocument/2006/relationships/oleObject" Target="../embeddings/oleObject5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2.bin"/><Relationship Id="rId5" Type="http://schemas.openxmlformats.org/officeDocument/2006/relationships/image" Target="../media/image51.wmf"/><Relationship Id="rId4" Type="http://schemas.openxmlformats.org/officeDocument/2006/relationships/oleObject" Target="../embeddings/oleObject51.bin"/><Relationship Id="rId9" Type="http://schemas.openxmlformats.org/officeDocument/2006/relationships/image" Target="../media/image53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7.bin"/><Relationship Id="rId13" Type="http://schemas.openxmlformats.org/officeDocument/2006/relationships/image" Target="../media/image59.wmf"/><Relationship Id="rId3" Type="http://schemas.openxmlformats.org/officeDocument/2006/relationships/image" Target="../media/image54.wmf"/><Relationship Id="rId7" Type="http://schemas.openxmlformats.org/officeDocument/2006/relationships/image" Target="../media/image56.wmf"/><Relationship Id="rId12" Type="http://schemas.openxmlformats.org/officeDocument/2006/relationships/oleObject" Target="../embeddings/oleObject59.bin"/><Relationship Id="rId2" Type="http://schemas.openxmlformats.org/officeDocument/2006/relationships/oleObject" Target="../embeddings/oleObject5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6.bin"/><Relationship Id="rId11" Type="http://schemas.openxmlformats.org/officeDocument/2006/relationships/image" Target="../media/image58.wmf"/><Relationship Id="rId5" Type="http://schemas.openxmlformats.org/officeDocument/2006/relationships/image" Target="../media/image55.wmf"/><Relationship Id="rId15" Type="http://schemas.openxmlformats.org/officeDocument/2006/relationships/image" Target="../media/image60.wmf"/><Relationship Id="rId10" Type="http://schemas.openxmlformats.org/officeDocument/2006/relationships/oleObject" Target="../embeddings/oleObject58.bin"/><Relationship Id="rId4" Type="http://schemas.openxmlformats.org/officeDocument/2006/relationships/oleObject" Target="../embeddings/oleObject55.bin"/><Relationship Id="rId9" Type="http://schemas.openxmlformats.org/officeDocument/2006/relationships/image" Target="../media/image57.wmf"/><Relationship Id="rId14" Type="http://schemas.openxmlformats.org/officeDocument/2006/relationships/oleObject" Target="../embeddings/oleObject60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4.bin"/><Relationship Id="rId13" Type="http://schemas.openxmlformats.org/officeDocument/2006/relationships/image" Target="../media/image66.wmf"/><Relationship Id="rId3" Type="http://schemas.openxmlformats.org/officeDocument/2006/relationships/image" Target="../media/image61.wmf"/><Relationship Id="rId7" Type="http://schemas.openxmlformats.org/officeDocument/2006/relationships/image" Target="../media/image63.wmf"/><Relationship Id="rId12" Type="http://schemas.openxmlformats.org/officeDocument/2006/relationships/oleObject" Target="../embeddings/oleObject66.bin"/><Relationship Id="rId2" Type="http://schemas.openxmlformats.org/officeDocument/2006/relationships/oleObject" Target="../embeddings/oleObject6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3.bin"/><Relationship Id="rId11" Type="http://schemas.openxmlformats.org/officeDocument/2006/relationships/image" Target="../media/image65.wmf"/><Relationship Id="rId5" Type="http://schemas.openxmlformats.org/officeDocument/2006/relationships/image" Target="../media/image62.wmf"/><Relationship Id="rId15" Type="http://schemas.openxmlformats.org/officeDocument/2006/relationships/image" Target="../media/image67.wmf"/><Relationship Id="rId10" Type="http://schemas.openxmlformats.org/officeDocument/2006/relationships/oleObject" Target="../embeddings/oleObject65.bin"/><Relationship Id="rId4" Type="http://schemas.openxmlformats.org/officeDocument/2006/relationships/oleObject" Target="../embeddings/oleObject62.bin"/><Relationship Id="rId9" Type="http://schemas.openxmlformats.org/officeDocument/2006/relationships/image" Target="../media/image64.wmf"/><Relationship Id="rId14" Type="http://schemas.openxmlformats.org/officeDocument/2006/relationships/oleObject" Target="../embeddings/oleObject67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1.bin"/><Relationship Id="rId13" Type="http://schemas.openxmlformats.org/officeDocument/2006/relationships/image" Target="../media/image73.wmf"/><Relationship Id="rId3" Type="http://schemas.openxmlformats.org/officeDocument/2006/relationships/image" Target="../media/image68.wmf"/><Relationship Id="rId7" Type="http://schemas.openxmlformats.org/officeDocument/2006/relationships/image" Target="../media/image70.wmf"/><Relationship Id="rId12" Type="http://schemas.openxmlformats.org/officeDocument/2006/relationships/oleObject" Target="../embeddings/oleObject73.bin"/><Relationship Id="rId2" Type="http://schemas.openxmlformats.org/officeDocument/2006/relationships/oleObject" Target="../embeddings/oleObject6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0.bin"/><Relationship Id="rId11" Type="http://schemas.openxmlformats.org/officeDocument/2006/relationships/image" Target="../media/image72.wmf"/><Relationship Id="rId5" Type="http://schemas.openxmlformats.org/officeDocument/2006/relationships/image" Target="../media/image69.wmf"/><Relationship Id="rId10" Type="http://schemas.openxmlformats.org/officeDocument/2006/relationships/oleObject" Target="../embeddings/oleObject72.bin"/><Relationship Id="rId4" Type="http://schemas.openxmlformats.org/officeDocument/2006/relationships/oleObject" Target="../embeddings/oleObject69.bin"/><Relationship Id="rId9" Type="http://schemas.openxmlformats.org/officeDocument/2006/relationships/image" Target="../media/image71.w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4.wmf"/><Relationship Id="rId2" Type="http://schemas.openxmlformats.org/officeDocument/2006/relationships/oleObject" Target="../embeddings/oleObject74.bin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5.wmf"/><Relationship Id="rId2" Type="http://schemas.openxmlformats.org/officeDocument/2006/relationships/oleObject" Target="../embeddings/oleObject75.bin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6.bin"/><Relationship Id="rId2" Type="http://schemas.openxmlformats.org/officeDocument/2006/relationships/image" Target="../media/image7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7.wmf"/><Relationship Id="rId5" Type="http://schemas.openxmlformats.org/officeDocument/2006/relationships/oleObject" Target="../embeddings/oleObject77.bin"/><Relationship Id="rId4" Type="http://schemas.openxmlformats.org/officeDocument/2006/relationships/image" Target="../media/image76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8.wmf"/><Relationship Id="rId7" Type="http://schemas.openxmlformats.org/officeDocument/2006/relationships/image" Target="../media/image80.wmf"/><Relationship Id="rId2" Type="http://schemas.openxmlformats.org/officeDocument/2006/relationships/oleObject" Target="../embeddings/oleObject7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0.bin"/><Relationship Id="rId5" Type="http://schemas.openxmlformats.org/officeDocument/2006/relationships/image" Target="../media/image79.wmf"/><Relationship Id="rId4" Type="http://schemas.openxmlformats.org/officeDocument/2006/relationships/oleObject" Target="../embeddings/oleObject79.bin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4.bin"/><Relationship Id="rId3" Type="http://schemas.openxmlformats.org/officeDocument/2006/relationships/image" Target="../media/image81.wmf"/><Relationship Id="rId7" Type="http://schemas.openxmlformats.org/officeDocument/2006/relationships/image" Target="../media/image83.wmf"/><Relationship Id="rId2" Type="http://schemas.openxmlformats.org/officeDocument/2006/relationships/oleObject" Target="../embeddings/oleObject8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3.bin"/><Relationship Id="rId11" Type="http://schemas.openxmlformats.org/officeDocument/2006/relationships/image" Target="../media/image85.wmf"/><Relationship Id="rId5" Type="http://schemas.openxmlformats.org/officeDocument/2006/relationships/image" Target="../media/image82.wmf"/><Relationship Id="rId10" Type="http://schemas.openxmlformats.org/officeDocument/2006/relationships/oleObject" Target="../embeddings/oleObject85.bin"/><Relationship Id="rId4" Type="http://schemas.openxmlformats.org/officeDocument/2006/relationships/oleObject" Target="../embeddings/oleObject82.bin"/><Relationship Id="rId9" Type="http://schemas.openxmlformats.org/officeDocument/2006/relationships/image" Target="../media/image84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13" Type="http://schemas.openxmlformats.org/officeDocument/2006/relationships/image" Target="../media/image12.wmf"/><Relationship Id="rId3" Type="http://schemas.openxmlformats.org/officeDocument/2006/relationships/image" Target="../media/image7.wmf"/><Relationship Id="rId7" Type="http://schemas.openxmlformats.org/officeDocument/2006/relationships/image" Target="../media/image9.wmf"/><Relationship Id="rId12" Type="http://schemas.openxmlformats.org/officeDocument/2006/relationships/oleObject" Target="../embeddings/oleObject11.bin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.bin"/><Relationship Id="rId11" Type="http://schemas.openxmlformats.org/officeDocument/2006/relationships/image" Target="../media/image11.wmf"/><Relationship Id="rId5" Type="http://schemas.openxmlformats.org/officeDocument/2006/relationships/image" Target="../media/image8.wmf"/><Relationship Id="rId15" Type="http://schemas.openxmlformats.org/officeDocument/2006/relationships/image" Target="../media/image13.wmf"/><Relationship Id="rId10" Type="http://schemas.openxmlformats.org/officeDocument/2006/relationships/oleObject" Target="../embeddings/oleObject10.bin"/><Relationship Id="rId4" Type="http://schemas.openxmlformats.org/officeDocument/2006/relationships/oleObject" Target="../embeddings/oleObject7.bin"/><Relationship Id="rId9" Type="http://schemas.openxmlformats.org/officeDocument/2006/relationships/image" Target="../media/image10.wmf"/><Relationship Id="rId14" Type="http://schemas.openxmlformats.org/officeDocument/2006/relationships/oleObject" Target="../embeddings/oleObject12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13" Type="http://schemas.openxmlformats.org/officeDocument/2006/relationships/image" Target="../media/image19.wmf"/><Relationship Id="rId3" Type="http://schemas.openxmlformats.org/officeDocument/2006/relationships/image" Target="../media/image14.wmf"/><Relationship Id="rId7" Type="http://schemas.openxmlformats.org/officeDocument/2006/relationships/image" Target="../media/image16.wmf"/><Relationship Id="rId12" Type="http://schemas.openxmlformats.org/officeDocument/2006/relationships/oleObject" Target="../embeddings/oleObject18.bin"/><Relationship Id="rId2" Type="http://schemas.openxmlformats.org/officeDocument/2006/relationships/oleObject" Target="../embeddings/oleObject1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5.bin"/><Relationship Id="rId11" Type="http://schemas.openxmlformats.org/officeDocument/2006/relationships/image" Target="../media/image18.wmf"/><Relationship Id="rId5" Type="http://schemas.openxmlformats.org/officeDocument/2006/relationships/image" Target="../media/image15.wmf"/><Relationship Id="rId15" Type="http://schemas.openxmlformats.org/officeDocument/2006/relationships/image" Target="../media/image20.wmf"/><Relationship Id="rId10" Type="http://schemas.openxmlformats.org/officeDocument/2006/relationships/oleObject" Target="../embeddings/oleObject17.bin"/><Relationship Id="rId4" Type="http://schemas.openxmlformats.org/officeDocument/2006/relationships/oleObject" Target="../embeddings/oleObject14.bin"/><Relationship Id="rId9" Type="http://schemas.openxmlformats.org/officeDocument/2006/relationships/image" Target="../media/image17.wmf"/><Relationship Id="rId14" Type="http://schemas.openxmlformats.org/officeDocument/2006/relationships/oleObject" Target="../embeddings/oleObject19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oleObject" Target="../embeddings/oleObject20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wmf"/><Relationship Id="rId4" Type="http://schemas.openxmlformats.org/officeDocument/2006/relationships/oleObject" Target="../embeddings/oleObject21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13" Type="http://schemas.openxmlformats.org/officeDocument/2006/relationships/image" Target="../media/image28.wmf"/><Relationship Id="rId3" Type="http://schemas.openxmlformats.org/officeDocument/2006/relationships/image" Target="../media/image23.wmf"/><Relationship Id="rId7" Type="http://schemas.openxmlformats.org/officeDocument/2006/relationships/image" Target="../media/image25.wmf"/><Relationship Id="rId12" Type="http://schemas.openxmlformats.org/officeDocument/2006/relationships/oleObject" Target="../embeddings/oleObject27.bin"/><Relationship Id="rId2" Type="http://schemas.openxmlformats.org/officeDocument/2006/relationships/oleObject" Target="../embeddings/oleObject2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4.bin"/><Relationship Id="rId11" Type="http://schemas.openxmlformats.org/officeDocument/2006/relationships/image" Target="../media/image27.wmf"/><Relationship Id="rId5" Type="http://schemas.openxmlformats.org/officeDocument/2006/relationships/image" Target="../media/image24.wmf"/><Relationship Id="rId10" Type="http://schemas.openxmlformats.org/officeDocument/2006/relationships/oleObject" Target="../embeddings/oleObject26.bin"/><Relationship Id="rId4" Type="http://schemas.openxmlformats.org/officeDocument/2006/relationships/oleObject" Target="../embeddings/oleObject23.bin"/><Relationship Id="rId9" Type="http://schemas.openxmlformats.org/officeDocument/2006/relationships/image" Target="../media/image26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1.bin"/><Relationship Id="rId13" Type="http://schemas.openxmlformats.org/officeDocument/2006/relationships/image" Target="../media/image34.wmf"/><Relationship Id="rId3" Type="http://schemas.openxmlformats.org/officeDocument/2006/relationships/image" Target="../media/image29.wmf"/><Relationship Id="rId7" Type="http://schemas.openxmlformats.org/officeDocument/2006/relationships/image" Target="../media/image31.wmf"/><Relationship Id="rId12" Type="http://schemas.openxmlformats.org/officeDocument/2006/relationships/oleObject" Target="../embeddings/oleObject33.bin"/><Relationship Id="rId17" Type="http://schemas.openxmlformats.org/officeDocument/2006/relationships/image" Target="../media/image36.wmf"/><Relationship Id="rId2" Type="http://schemas.openxmlformats.org/officeDocument/2006/relationships/oleObject" Target="../embeddings/oleObject28.bin"/><Relationship Id="rId16" Type="http://schemas.openxmlformats.org/officeDocument/2006/relationships/oleObject" Target="../embeddings/oleObject3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0.bin"/><Relationship Id="rId11" Type="http://schemas.openxmlformats.org/officeDocument/2006/relationships/image" Target="../media/image33.wmf"/><Relationship Id="rId5" Type="http://schemas.openxmlformats.org/officeDocument/2006/relationships/image" Target="../media/image30.wmf"/><Relationship Id="rId15" Type="http://schemas.openxmlformats.org/officeDocument/2006/relationships/image" Target="../media/image35.wmf"/><Relationship Id="rId10" Type="http://schemas.openxmlformats.org/officeDocument/2006/relationships/oleObject" Target="../embeddings/oleObject32.bin"/><Relationship Id="rId4" Type="http://schemas.openxmlformats.org/officeDocument/2006/relationships/oleObject" Target="../embeddings/oleObject29.bin"/><Relationship Id="rId9" Type="http://schemas.openxmlformats.org/officeDocument/2006/relationships/image" Target="../media/image32.wmf"/><Relationship Id="rId14" Type="http://schemas.openxmlformats.org/officeDocument/2006/relationships/oleObject" Target="../embeddings/oleObject34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9.bin"/><Relationship Id="rId13" Type="http://schemas.openxmlformats.org/officeDocument/2006/relationships/oleObject" Target="../embeddings/oleObject42.bin"/><Relationship Id="rId3" Type="http://schemas.openxmlformats.org/officeDocument/2006/relationships/image" Target="../media/image37.wmf"/><Relationship Id="rId7" Type="http://schemas.openxmlformats.org/officeDocument/2006/relationships/image" Target="../media/image39.wmf"/><Relationship Id="rId12" Type="http://schemas.openxmlformats.org/officeDocument/2006/relationships/image" Target="../media/image41.wmf"/><Relationship Id="rId2" Type="http://schemas.openxmlformats.org/officeDocument/2006/relationships/oleObject" Target="../embeddings/oleObject3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8.bin"/><Relationship Id="rId11" Type="http://schemas.openxmlformats.org/officeDocument/2006/relationships/oleObject" Target="../embeddings/oleObject41.bin"/><Relationship Id="rId5" Type="http://schemas.openxmlformats.org/officeDocument/2006/relationships/image" Target="../media/image38.wmf"/><Relationship Id="rId10" Type="http://schemas.openxmlformats.org/officeDocument/2006/relationships/image" Target="../media/image40.wmf"/><Relationship Id="rId4" Type="http://schemas.openxmlformats.org/officeDocument/2006/relationships/oleObject" Target="../embeddings/oleObject37.bin"/><Relationship Id="rId9" Type="http://schemas.openxmlformats.org/officeDocument/2006/relationships/oleObject" Target="../embeddings/oleObject40.bin"/><Relationship Id="rId14" Type="http://schemas.openxmlformats.org/officeDocument/2006/relationships/image" Target="../media/image4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10.7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Logarithmic and Exponential Equations and Change-of-Base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As a decimal approximation,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Solving Exponential Equations with Different Bases (cont.)</a:t>
            </a:r>
          </a:p>
        </p:txBody>
      </p:sp>
      <p:graphicFrame>
        <p:nvGraphicFramePr>
          <p:cNvPr id="58370" name="Object 2"/>
          <p:cNvGraphicFramePr>
            <a:graphicFrameLocks noChangeAspect="1"/>
          </p:cNvGraphicFramePr>
          <p:nvPr/>
        </p:nvGraphicFramePr>
        <p:xfrm>
          <a:off x="609600" y="1371600"/>
          <a:ext cx="32766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276360" imgH="393480" progId="Equation.DSMT4">
                  <p:embed/>
                </p:oleObj>
              </mc:Choice>
              <mc:Fallback>
                <p:oleObj name="Equation" r:id="rId2" imgW="3276360" imgH="3934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371600"/>
                        <a:ext cx="32766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1" name="Object 3"/>
          <p:cNvGraphicFramePr>
            <a:graphicFrameLocks noChangeAspect="1"/>
          </p:cNvGraphicFramePr>
          <p:nvPr/>
        </p:nvGraphicFramePr>
        <p:xfrm>
          <a:off x="1506244" y="1968500"/>
          <a:ext cx="25146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14600" imgH="393480" progId="Equation.DSMT4">
                  <p:embed/>
                </p:oleObj>
              </mc:Choice>
              <mc:Fallback>
                <p:oleObj name="Equation" r:id="rId4" imgW="2514600" imgH="393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6244" y="1968500"/>
                        <a:ext cx="25146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2" name="Object 4"/>
          <p:cNvGraphicFramePr>
            <a:graphicFrameLocks noChangeAspect="1"/>
          </p:cNvGraphicFramePr>
          <p:nvPr/>
        </p:nvGraphicFramePr>
        <p:xfrm>
          <a:off x="1268766" y="2526066"/>
          <a:ext cx="2755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755800" imgH="495000" progId="Equation.DSMT4">
                  <p:embed/>
                </p:oleObj>
              </mc:Choice>
              <mc:Fallback>
                <p:oleObj name="Equation" r:id="rId6" imgW="2755800" imgH="495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8766" y="2526066"/>
                        <a:ext cx="27559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3" name="Object 5"/>
          <p:cNvGraphicFramePr>
            <a:graphicFrameLocks noChangeAspect="1"/>
          </p:cNvGraphicFramePr>
          <p:nvPr/>
        </p:nvGraphicFramePr>
        <p:xfrm>
          <a:off x="2837156" y="3113848"/>
          <a:ext cx="19177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17360" imgH="927000" progId="Equation.DSMT4">
                  <p:embed/>
                </p:oleObj>
              </mc:Choice>
              <mc:Fallback>
                <p:oleObj name="Equation" r:id="rId8" imgW="1917360" imgH="927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7156" y="3113848"/>
                        <a:ext cx="19177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5238801" y="1325856"/>
            <a:ext cx="343247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Distributive property; log10 = 1</a:t>
            </a:r>
          </a:p>
        </p:txBody>
      </p:sp>
      <p:sp>
        <p:nvSpPr>
          <p:cNvPr id="9" name="Rectangle 8"/>
          <p:cNvSpPr/>
          <p:nvPr/>
        </p:nvSpPr>
        <p:spPr>
          <a:xfrm>
            <a:off x="5240044" y="1912524"/>
            <a:ext cx="325230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Arrange 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-terms on one side. </a:t>
            </a:r>
          </a:p>
        </p:txBody>
      </p:sp>
      <p:sp>
        <p:nvSpPr>
          <p:cNvPr id="10" name="Rectangle 9"/>
          <p:cNvSpPr/>
          <p:nvPr/>
        </p:nvSpPr>
        <p:spPr>
          <a:xfrm>
            <a:off x="5240306" y="2539880"/>
            <a:ext cx="18905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Factor out the 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172200" y="5181600"/>
            <a:ext cx="24835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Using rounded values </a:t>
            </a:r>
          </a:p>
        </p:txBody>
      </p:sp>
      <p:graphicFrame>
        <p:nvGraphicFramePr>
          <p:cNvPr id="58375" name="Object 7"/>
          <p:cNvGraphicFramePr>
            <a:graphicFrameLocks noChangeAspect="1"/>
          </p:cNvGraphicFramePr>
          <p:nvPr/>
        </p:nvGraphicFramePr>
        <p:xfrm>
          <a:off x="465746" y="4960832"/>
          <a:ext cx="19050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904760" imgH="927000" progId="Equation.DSMT4">
                  <p:embed/>
                </p:oleObj>
              </mc:Choice>
              <mc:Fallback>
                <p:oleObj name="Equation" r:id="rId10" imgW="1904760" imgH="9270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746" y="4960832"/>
                        <a:ext cx="19050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6" name="Object 8"/>
          <p:cNvGraphicFramePr>
            <a:graphicFrameLocks noChangeAspect="1"/>
          </p:cNvGraphicFramePr>
          <p:nvPr/>
        </p:nvGraphicFramePr>
        <p:xfrm>
          <a:off x="2413000" y="4957630"/>
          <a:ext cx="22352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234880" imgH="952200" progId="Equation.DSMT4">
                  <p:embed/>
                </p:oleObj>
              </mc:Choice>
              <mc:Fallback>
                <p:oleObj name="Equation" r:id="rId12" imgW="2234880" imgH="952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3000" y="4957630"/>
                        <a:ext cx="22352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7" name="Object 9"/>
          <p:cNvGraphicFramePr>
            <a:graphicFrameLocks noChangeAspect="1"/>
          </p:cNvGraphicFramePr>
          <p:nvPr/>
        </p:nvGraphicFramePr>
        <p:xfrm>
          <a:off x="4673838" y="5228484"/>
          <a:ext cx="1346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46040" imgH="291960" progId="Equation.DSMT4">
                  <p:embed/>
                </p:oleObj>
              </mc:Choice>
              <mc:Fallback>
                <p:oleObj name="Equation" r:id="rId14" imgW="134604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3838" y="5228484"/>
                        <a:ext cx="1346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Use the properties of logarithms to solve the following equations.</a:t>
                </a:r>
              </a:p>
              <a:p>
                <a:r>
                  <a:rPr lang="en-US" dirty="0"/>
                  <a:t>a.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1" dirty="0" smtClean="0">
                        <a:latin typeface="Cambria Math" panose="02040503050406030204" pitchFamily="18" charset="0"/>
                      </a:rPr>
                      <m:t>log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⁡5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= 3	    </m:t>
                    </m:r>
                  </m:oMath>
                </a14:m>
                <a:endParaRPr lang="en-US" dirty="0"/>
              </a:p>
              <a:p>
                <a:r>
                  <a:rPr lang="en-US" dirty="0"/>
                  <a:t>b.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1" dirty="0" smtClean="0">
                        <a:latin typeface="Cambria Math" panose="02040503050406030204" pitchFamily="18" charset="0"/>
                      </a:rPr>
                      <m:t>log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⁡(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− 1) + </m:t>
                    </m:r>
                    <m:r>
                      <m:rPr>
                        <m:sty m:val="p"/>
                      </m:rPr>
                      <a:rPr lang="en-US" i="1" dirty="0" smtClean="0">
                        <a:latin typeface="Cambria Math" panose="02040503050406030204" pitchFamily="18" charset="0"/>
                      </a:rPr>
                      <m:t>log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⁡(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− 4) = 1  </m:t>
                    </m:r>
                  </m:oMath>
                </a14:m>
                <a:endParaRPr lang="en-US" dirty="0"/>
              </a:p>
              <a:p>
                <a:r>
                  <a:rPr lang="en-US" dirty="0"/>
                  <a:t>c.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1" dirty="0" smtClean="0">
                        <a:latin typeface="Cambria Math" panose="02040503050406030204" pitchFamily="18" charset="0"/>
                      </a:rPr>
                      <m:t>log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⁡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– </m:t>
                    </m:r>
                    <m:r>
                      <m:rPr>
                        <m:sty m:val="p"/>
                      </m:rPr>
                      <a:rPr lang="en-US" i="1" dirty="0" smtClean="0">
                        <a:latin typeface="Cambria Math" panose="02040503050406030204" pitchFamily="18" charset="0"/>
                      </a:rPr>
                      <m:t>log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⁡(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− 1) = </m:t>
                    </m:r>
                    <m:r>
                      <m:rPr>
                        <m:sty m:val="p"/>
                      </m:rPr>
                      <a:rPr lang="en-US" i="1" dirty="0" smtClean="0">
                        <a:latin typeface="Cambria Math" panose="02040503050406030204" pitchFamily="18" charset="0"/>
                      </a:rPr>
                      <m:t>log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3 </m:t>
                    </m:r>
                  </m:oMath>
                </a14:m>
                <a:endParaRPr lang="en-US" dirty="0"/>
              </a:p>
              <a:p>
                <a:r>
                  <a:rPr lang="en-US" dirty="0"/>
                  <a:t>d.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1" dirty="0" smtClean="0">
                        <a:latin typeface="Cambria Math" panose="02040503050406030204" pitchFamily="18" charset="0"/>
                      </a:rPr>
                      <m:t>ln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⁡(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baseline="30000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–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– 6) – </m:t>
                    </m:r>
                    <m:r>
                      <m:rPr>
                        <m:sty m:val="p"/>
                      </m:rPr>
                      <a:rPr lang="en-US" i="1" dirty="0" smtClean="0">
                        <a:latin typeface="Cambria Math" panose="02040503050406030204" pitchFamily="18" charset="0"/>
                      </a:rPr>
                      <m:t>ln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⁡(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+ 2) = 2</m:t>
                    </m:r>
                  </m:oMath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481" t="-1200" r="-74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Solving Logarithmic Equations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Solution</a:t>
            </a:r>
          </a:p>
          <a:p>
            <a:r>
              <a:rPr lang="en-US" dirty="0"/>
              <a:t>a.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Solving Logarithmic Equations (cont.)</a:t>
            </a:r>
          </a:p>
        </p:txBody>
      </p:sp>
      <p:graphicFrame>
        <p:nvGraphicFramePr>
          <p:cNvPr id="5939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083928"/>
              </p:ext>
            </p:extLst>
          </p:nvPr>
        </p:nvGraphicFramePr>
        <p:xfrm>
          <a:off x="1066800" y="1905000"/>
          <a:ext cx="1358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58640" imgH="368280" progId="Equation.DSMT4">
                  <p:embed/>
                </p:oleObj>
              </mc:Choice>
              <mc:Fallback>
                <p:oleObj name="Equation" r:id="rId2" imgW="1358640" imgH="368280" progId="Equation.DSMT4">
                  <p:embed/>
                  <p:pic>
                    <p:nvPicPr>
                      <p:cNvPr id="5939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905000"/>
                        <a:ext cx="13589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39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4096858"/>
              </p:ext>
            </p:extLst>
          </p:nvPr>
        </p:nvGraphicFramePr>
        <p:xfrm>
          <a:off x="1521412" y="2303756"/>
          <a:ext cx="1181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80800" imgH="380880" progId="Equation.DSMT4">
                  <p:embed/>
                </p:oleObj>
              </mc:Choice>
              <mc:Fallback>
                <p:oleObj name="Equation" r:id="rId4" imgW="1180800" imgH="380880" progId="Equation.DSMT4">
                  <p:embed/>
                  <p:pic>
                    <p:nvPicPr>
                      <p:cNvPr id="5939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1412" y="2303756"/>
                        <a:ext cx="1181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39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2165896"/>
              </p:ext>
            </p:extLst>
          </p:nvPr>
        </p:nvGraphicFramePr>
        <p:xfrm>
          <a:off x="1509946" y="2868966"/>
          <a:ext cx="1422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22360" imgH="291960" progId="Equation.DSMT4">
                  <p:embed/>
                </p:oleObj>
              </mc:Choice>
              <mc:Fallback>
                <p:oleObj name="Equation" r:id="rId6" imgW="1422360" imgH="291960" progId="Equation.DSMT4">
                  <p:embed/>
                  <p:pic>
                    <p:nvPicPr>
                      <p:cNvPr id="5939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9946" y="2868966"/>
                        <a:ext cx="1422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39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3586196"/>
              </p:ext>
            </p:extLst>
          </p:nvPr>
        </p:nvGraphicFramePr>
        <p:xfrm>
          <a:off x="1694156" y="3441700"/>
          <a:ext cx="1079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79280" imgH="291960" progId="Equation.DSMT4">
                  <p:embed/>
                </p:oleObj>
              </mc:Choice>
              <mc:Fallback>
                <p:oleObj name="Equation" r:id="rId8" imgW="1079280" imgH="291960" progId="Equation.DSMT4">
                  <p:embed/>
                  <p:pic>
                    <p:nvPicPr>
                      <p:cNvPr id="5939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4156" y="3441700"/>
                        <a:ext cx="1079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3460100" y="2335566"/>
            <a:ext cx="376949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Definition of a common logarithm </a:t>
            </a:r>
          </a:p>
        </p:txBody>
      </p:sp>
      <p:sp>
        <p:nvSpPr>
          <p:cNvPr id="10" name="Rectangle 9"/>
          <p:cNvSpPr/>
          <p:nvPr/>
        </p:nvSpPr>
        <p:spPr>
          <a:xfrm>
            <a:off x="3460100" y="3233807"/>
            <a:ext cx="446028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Checking will show that the equation is defined at </a:t>
            </a:r>
            <a:r>
              <a:rPr lang="en-US" sz="2000" i="1" dirty="0">
                <a:solidFill>
                  <a:srgbClr val="007E7E"/>
                </a:solidFill>
              </a:rPr>
              <a:t>x </a:t>
            </a:r>
            <a:r>
              <a:rPr lang="en-US" sz="2000" dirty="0">
                <a:solidFill>
                  <a:srgbClr val="007E7E"/>
                </a:solidFill>
              </a:rPr>
              <a:t>= 200.</a:t>
            </a:r>
            <a:r>
              <a:rPr lang="en-US" sz="2000" i="1" dirty="0">
                <a:solidFill>
                  <a:srgbClr val="007E7E"/>
                </a:solidFill>
              </a:rPr>
              <a:t> </a:t>
            </a:r>
            <a:endParaRPr lang="en-US" sz="2000" dirty="0">
              <a:solidFill>
                <a:srgbClr val="007E7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6231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Solving Logarithmic Equations (cont.)</a:t>
            </a:r>
          </a:p>
        </p:txBody>
      </p:sp>
      <p:graphicFrame>
        <p:nvGraphicFramePr>
          <p:cNvPr id="60418" name="Object 2"/>
          <p:cNvGraphicFramePr>
            <a:graphicFrameLocks noChangeAspect="1"/>
          </p:cNvGraphicFramePr>
          <p:nvPr/>
        </p:nvGraphicFramePr>
        <p:xfrm>
          <a:off x="1093434" y="1339790"/>
          <a:ext cx="3581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581280" imgH="469800" progId="Equation.DSMT4">
                  <p:embed/>
                </p:oleObj>
              </mc:Choice>
              <mc:Fallback>
                <p:oleObj name="Equation" r:id="rId2" imgW="358128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3434" y="1339790"/>
                        <a:ext cx="3581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19" name="Object 3"/>
          <p:cNvGraphicFramePr>
            <a:graphicFrameLocks noChangeAspect="1"/>
          </p:cNvGraphicFramePr>
          <p:nvPr/>
        </p:nvGraphicFramePr>
        <p:xfrm>
          <a:off x="1541756" y="1940512"/>
          <a:ext cx="31496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149280" imgH="520560" progId="Equation.DSMT4">
                  <p:embed/>
                </p:oleObj>
              </mc:Choice>
              <mc:Fallback>
                <p:oleObj name="Equation" r:id="rId4" imgW="3149280" imgH="5205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1756" y="1940512"/>
                        <a:ext cx="31496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0" name="Object 4"/>
          <p:cNvGraphicFramePr>
            <a:graphicFrameLocks noChangeAspect="1"/>
          </p:cNvGraphicFramePr>
          <p:nvPr/>
        </p:nvGraphicFramePr>
        <p:xfrm>
          <a:off x="2294878" y="2613732"/>
          <a:ext cx="2667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666880" imgH="482400" progId="Equation.DSMT4">
                  <p:embed/>
                </p:oleObj>
              </mc:Choice>
              <mc:Fallback>
                <p:oleObj name="Equation" r:id="rId6" imgW="2666880" imgH="482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4878" y="2613732"/>
                        <a:ext cx="26670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1" name="Object 5"/>
          <p:cNvGraphicFramePr>
            <a:graphicFrameLocks noChangeAspect="1"/>
          </p:cNvGraphicFramePr>
          <p:nvPr/>
        </p:nvGraphicFramePr>
        <p:xfrm>
          <a:off x="2667000" y="3241088"/>
          <a:ext cx="2209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209680" imgH="380880" progId="Equation.DSMT4">
                  <p:embed/>
                </p:oleObj>
              </mc:Choice>
              <mc:Fallback>
                <p:oleObj name="Equation" r:id="rId8" imgW="220968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3241088"/>
                        <a:ext cx="2209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2" name="Object 6"/>
          <p:cNvGraphicFramePr>
            <a:graphicFrameLocks noChangeAspect="1"/>
          </p:cNvGraphicFramePr>
          <p:nvPr/>
        </p:nvGraphicFramePr>
        <p:xfrm>
          <a:off x="2675878" y="3792244"/>
          <a:ext cx="2032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031840" imgH="380880" progId="Equation.DSMT4">
                  <p:embed/>
                </p:oleObj>
              </mc:Choice>
              <mc:Fallback>
                <p:oleObj name="Equation" r:id="rId10" imgW="203184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5878" y="3792244"/>
                        <a:ext cx="2032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3" name="Object 7"/>
          <p:cNvGraphicFramePr>
            <a:graphicFrameLocks noChangeAspect="1"/>
          </p:cNvGraphicFramePr>
          <p:nvPr/>
        </p:nvGraphicFramePr>
        <p:xfrm>
          <a:off x="2326688" y="4343400"/>
          <a:ext cx="2387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387520" imgH="469800" progId="Equation.DSMT4">
                  <p:embed/>
                </p:oleObj>
              </mc:Choice>
              <mc:Fallback>
                <p:oleObj name="Equation" r:id="rId12" imgW="238752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6688" y="4343400"/>
                        <a:ext cx="2387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5039620" y="1965163"/>
            <a:ext cx="147258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Product rule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013307" y="2620721"/>
            <a:ext cx="376949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Definition of a common logarithm</a:t>
            </a:r>
          </a:p>
        </p:txBody>
      </p:sp>
      <p:graphicFrame>
        <p:nvGraphicFramePr>
          <p:cNvPr id="60424" name="Object 8"/>
          <p:cNvGraphicFramePr>
            <a:graphicFrameLocks noChangeAspect="1"/>
          </p:cNvGraphicFramePr>
          <p:nvPr/>
        </p:nvGraphicFramePr>
        <p:xfrm>
          <a:off x="838200" y="4953000"/>
          <a:ext cx="3136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136680" imgH="495000" progId="Equation.DSMT4">
                  <p:embed/>
                </p:oleObj>
              </mc:Choice>
              <mc:Fallback>
                <p:oleObj name="Equation" r:id="rId14" imgW="3136680" imgH="495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4953000"/>
                        <a:ext cx="31369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4191000" y="5029200"/>
            <a:ext cx="4724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Checking 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 = </a:t>
            </a:r>
            <a:r>
              <a:rPr lang="en-US" sz="2000" dirty="0">
                <a:solidFill>
                  <a:srgbClr val="007E7E"/>
                </a:solidFill>
                <a:latin typeface="Symbol" pitchFamily="98" charset="2"/>
              </a:rPr>
              <a:t>-</a:t>
            </a:r>
            <a:r>
              <a:rPr lang="en-US" sz="2000" dirty="0">
                <a:solidFill>
                  <a:srgbClr val="007E7E"/>
                </a:solidFill>
              </a:rPr>
              <a:t>1 yields log(</a:t>
            </a:r>
            <a:r>
              <a:rPr lang="en-US" sz="2000" dirty="0">
                <a:solidFill>
                  <a:srgbClr val="007E7E"/>
                </a:solidFill>
                <a:latin typeface="Symbol" pitchFamily="98" charset="2"/>
              </a:rPr>
              <a:t>-</a:t>
            </a:r>
            <a:r>
              <a:rPr lang="en-US" sz="2000" dirty="0">
                <a:solidFill>
                  <a:srgbClr val="007E7E"/>
                </a:solidFill>
              </a:rPr>
              <a:t>1 </a:t>
            </a:r>
            <a:r>
              <a:rPr lang="en-US" sz="2000" dirty="0">
                <a:solidFill>
                  <a:srgbClr val="007E7E"/>
                </a:solidFill>
                <a:latin typeface="Symbol" pitchFamily="98" charset="2"/>
              </a:rPr>
              <a:t>-</a:t>
            </a:r>
            <a:r>
              <a:rPr lang="en-US" sz="2000" dirty="0">
                <a:solidFill>
                  <a:srgbClr val="007E7E"/>
                </a:solidFill>
              </a:rPr>
              <a:t>1 ) = log(</a:t>
            </a:r>
            <a:r>
              <a:rPr lang="en-US" sz="2000" dirty="0">
                <a:solidFill>
                  <a:srgbClr val="007E7E"/>
                </a:solidFill>
                <a:latin typeface="Symbol" pitchFamily="98" charset="2"/>
              </a:rPr>
              <a:t>-</a:t>
            </a:r>
            <a:r>
              <a:rPr lang="en-US" sz="2000" dirty="0">
                <a:solidFill>
                  <a:srgbClr val="007E7E"/>
                </a:solidFill>
              </a:rPr>
              <a:t>2), which is undefined.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043430" y="4321085"/>
            <a:ext cx="209538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Solve by factoring.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3" grpId="0"/>
      <p:bldP spid="1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3"/>
            </a:pPr>
            <a:r>
              <a:rPr lang="en-US" dirty="0"/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Solving Logarithmic Equations (cont.)</a:t>
            </a:r>
          </a:p>
        </p:txBody>
      </p:sp>
      <p:graphicFrame>
        <p:nvGraphicFramePr>
          <p:cNvPr id="61442" name="Object 2"/>
          <p:cNvGraphicFramePr>
            <a:graphicFrameLocks noChangeAspect="1"/>
          </p:cNvGraphicFramePr>
          <p:nvPr/>
        </p:nvGraphicFramePr>
        <p:xfrm>
          <a:off x="1143000" y="1339790"/>
          <a:ext cx="3314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314520" imgH="469800" progId="Equation.DSMT4">
                  <p:embed/>
                </p:oleObj>
              </mc:Choice>
              <mc:Fallback>
                <p:oleObj name="Equation" r:id="rId2" imgW="331452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339790"/>
                        <a:ext cx="3314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7854883"/>
              </p:ext>
            </p:extLst>
          </p:nvPr>
        </p:nvGraphicFramePr>
        <p:xfrm>
          <a:off x="1947863" y="1920875"/>
          <a:ext cx="24765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76440" imgH="939600" progId="Equation.DSMT4">
                  <p:embed/>
                </p:oleObj>
              </mc:Choice>
              <mc:Fallback>
                <p:oleObj name="Equation" r:id="rId4" imgW="2476440" imgH="9396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7863" y="1920875"/>
                        <a:ext cx="24765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4" name="Object 4"/>
          <p:cNvGraphicFramePr>
            <a:graphicFrameLocks noChangeAspect="1"/>
          </p:cNvGraphicFramePr>
          <p:nvPr/>
        </p:nvGraphicFramePr>
        <p:xfrm>
          <a:off x="2752078" y="2881546"/>
          <a:ext cx="1244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44520" imgH="838080" progId="Equation.DSMT4">
                  <p:embed/>
                </p:oleObj>
              </mc:Choice>
              <mc:Fallback>
                <p:oleObj name="Equation" r:id="rId6" imgW="124452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2078" y="2881546"/>
                        <a:ext cx="1244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5" name="Object 5"/>
          <p:cNvGraphicFramePr>
            <a:graphicFrameLocks noChangeAspect="1"/>
          </p:cNvGraphicFramePr>
          <p:nvPr/>
        </p:nvGraphicFramePr>
        <p:xfrm>
          <a:off x="3256256" y="3801122"/>
          <a:ext cx="1638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38000" imgH="469800" progId="Equation.DSMT4">
                  <p:embed/>
                </p:oleObj>
              </mc:Choice>
              <mc:Fallback>
                <p:oleObj name="Equation" r:id="rId8" imgW="163800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6256" y="3801122"/>
                        <a:ext cx="1638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6" name="Object 6"/>
          <p:cNvGraphicFramePr>
            <a:graphicFrameLocks noChangeAspect="1"/>
          </p:cNvGraphicFramePr>
          <p:nvPr/>
        </p:nvGraphicFramePr>
        <p:xfrm>
          <a:off x="3276600" y="4364858"/>
          <a:ext cx="1384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84200" imgH="291960" progId="Equation.DSMT4">
                  <p:embed/>
                </p:oleObj>
              </mc:Choice>
              <mc:Fallback>
                <p:oleObj name="Equation" r:id="rId10" imgW="138420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4364858"/>
                        <a:ext cx="1384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7" name="Object 7"/>
          <p:cNvGraphicFramePr>
            <a:graphicFrameLocks noChangeAspect="1"/>
          </p:cNvGraphicFramePr>
          <p:nvPr/>
        </p:nvGraphicFramePr>
        <p:xfrm>
          <a:off x="3276600" y="4830936"/>
          <a:ext cx="889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888840" imgH="291960" progId="Equation.DSMT4">
                  <p:embed/>
                </p:oleObj>
              </mc:Choice>
              <mc:Fallback>
                <p:oleObj name="Equation" r:id="rId12" imgW="88884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4830936"/>
                        <a:ext cx="889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8" name="Object 8"/>
          <p:cNvGraphicFramePr>
            <a:graphicFrameLocks noChangeAspect="1"/>
          </p:cNvGraphicFramePr>
          <p:nvPr/>
        </p:nvGraphicFramePr>
        <p:xfrm>
          <a:off x="3227034" y="5163844"/>
          <a:ext cx="774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74360" imgH="838080" progId="Equation.DSMT4">
                  <p:embed/>
                </p:oleObj>
              </mc:Choice>
              <mc:Fallback>
                <p:oleObj name="Equation" r:id="rId14" imgW="77436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7034" y="5163844"/>
                        <a:ext cx="774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5309217" y="2192044"/>
            <a:ext cx="16474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Quotient rule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316244" y="3101268"/>
            <a:ext cx="288950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If </a:t>
            </a:r>
            <a:r>
              <a:rPr lang="en-US" sz="2000" dirty="0" err="1">
                <a:solidFill>
                  <a:srgbClr val="007E7E"/>
                </a:solidFill>
              </a:rPr>
              <a:t>log</a:t>
            </a:r>
            <a:r>
              <a:rPr lang="en-US" sz="2000" i="1" baseline="-25000" dirty="0" err="1">
                <a:solidFill>
                  <a:srgbClr val="007E7E"/>
                </a:solidFill>
              </a:rPr>
              <a:t>b</a:t>
            </a:r>
            <a:r>
              <a:rPr lang="en-US" sz="2000" i="1" dirty="0" err="1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 = </a:t>
            </a:r>
            <a:r>
              <a:rPr lang="en-US" sz="2000" dirty="0" err="1">
                <a:solidFill>
                  <a:srgbClr val="007E7E"/>
                </a:solidFill>
              </a:rPr>
              <a:t>log</a:t>
            </a:r>
            <a:r>
              <a:rPr lang="en-US" sz="2000" i="1" baseline="-25000" dirty="0" err="1">
                <a:solidFill>
                  <a:srgbClr val="007E7E"/>
                </a:solidFill>
              </a:rPr>
              <a:t>b</a:t>
            </a:r>
            <a:r>
              <a:rPr lang="en-US" sz="2000" i="1" dirty="0" err="1">
                <a:solidFill>
                  <a:srgbClr val="007E7E"/>
                </a:solidFill>
              </a:rPr>
              <a:t>y</a:t>
            </a:r>
            <a:r>
              <a:rPr lang="en-US" sz="2000" dirty="0">
                <a:solidFill>
                  <a:srgbClr val="007E7E"/>
                </a:solidFill>
              </a:rPr>
              <a:t>, then 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 = </a:t>
            </a:r>
            <a:r>
              <a:rPr lang="en-US" sz="2000" i="1" dirty="0">
                <a:solidFill>
                  <a:srgbClr val="007E7E"/>
                </a:solidFill>
              </a:rPr>
              <a:t>y.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316244" y="3822700"/>
            <a:ext cx="132613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Solve for </a:t>
            </a:r>
            <a:r>
              <a:rPr lang="en-US" sz="2000" i="1" dirty="0">
                <a:solidFill>
                  <a:srgbClr val="007E7E"/>
                </a:solidFill>
              </a:rPr>
              <a:t>x.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4"/>
            </a:pPr>
            <a:r>
              <a:rPr lang="en-US" dirty="0"/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Solving Logarithmic Equations (cont.)</a:t>
            </a:r>
          </a:p>
        </p:txBody>
      </p:sp>
      <p:graphicFrame>
        <p:nvGraphicFramePr>
          <p:cNvPr id="62466" name="Object 2"/>
          <p:cNvGraphicFramePr>
            <a:graphicFrameLocks noChangeAspect="1"/>
          </p:cNvGraphicFramePr>
          <p:nvPr/>
        </p:nvGraphicFramePr>
        <p:xfrm>
          <a:off x="1143000" y="1259888"/>
          <a:ext cx="3848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848040" imgH="571320" progId="Equation.DSMT4">
                  <p:embed/>
                </p:oleObj>
              </mc:Choice>
              <mc:Fallback>
                <p:oleObj name="Equation" r:id="rId2" imgW="3848040" imgH="5713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259888"/>
                        <a:ext cx="38481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6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8023893"/>
              </p:ext>
            </p:extLst>
          </p:nvPr>
        </p:nvGraphicFramePr>
        <p:xfrm>
          <a:off x="2493963" y="1889125"/>
          <a:ext cx="24638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63480" imgH="1015920" progId="Equation.DSMT4">
                  <p:embed/>
                </p:oleObj>
              </mc:Choice>
              <mc:Fallback>
                <p:oleObj name="Equation" r:id="rId4" imgW="2463480" imgH="10159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3963" y="1889125"/>
                        <a:ext cx="24638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6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8194037"/>
              </p:ext>
            </p:extLst>
          </p:nvPr>
        </p:nvGraphicFramePr>
        <p:xfrm>
          <a:off x="1931988" y="3014663"/>
          <a:ext cx="30607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060360" imgH="1091880" progId="Equation.DSMT4">
                  <p:embed/>
                </p:oleObj>
              </mc:Choice>
              <mc:Fallback>
                <p:oleObj name="Equation" r:id="rId6" imgW="3060360" imgH="1091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1988" y="3014663"/>
                        <a:ext cx="30607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69" name="Object 5"/>
          <p:cNvGraphicFramePr>
            <a:graphicFrameLocks noChangeAspect="1"/>
          </p:cNvGraphicFramePr>
          <p:nvPr/>
        </p:nvGraphicFramePr>
        <p:xfrm>
          <a:off x="3285478" y="4254500"/>
          <a:ext cx="1714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714320" imgH="469800" progId="Equation.DSMT4">
                  <p:embed/>
                </p:oleObj>
              </mc:Choice>
              <mc:Fallback>
                <p:oleObj name="Equation" r:id="rId8" imgW="171432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5478" y="4254500"/>
                        <a:ext cx="1714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70" name="Object 6"/>
          <p:cNvGraphicFramePr>
            <a:graphicFrameLocks noChangeAspect="1"/>
          </p:cNvGraphicFramePr>
          <p:nvPr/>
        </p:nvGraphicFramePr>
        <p:xfrm>
          <a:off x="3810000" y="4867922"/>
          <a:ext cx="1320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20480" imgH="380880" progId="Equation.DSMT4">
                  <p:embed/>
                </p:oleObj>
              </mc:Choice>
              <mc:Fallback>
                <p:oleObj name="Equation" r:id="rId10" imgW="132048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4867922"/>
                        <a:ext cx="1320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71" name="Object 7"/>
          <p:cNvGraphicFramePr>
            <a:graphicFrameLocks noChangeAspect="1"/>
          </p:cNvGraphicFramePr>
          <p:nvPr/>
        </p:nvGraphicFramePr>
        <p:xfrm>
          <a:off x="4277312" y="5486400"/>
          <a:ext cx="1320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20480" imgH="380880" progId="Equation.DSMT4">
                  <p:embed/>
                </p:oleObj>
              </mc:Choice>
              <mc:Fallback>
                <p:oleObj name="Equation" r:id="rId12" imgW="132048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7312" y="5486400"/>
                        <a:ext cx="1320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5764565" y="2183166"/>
            <a:ext cx="16474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Quotient rule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764565" y="3342568"/>
            <a:ext cx="251504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Factor the numerator.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773443" y="4248090"/>
            <a:ext cx="10634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Simplify.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773444" y="4893202"/>
            <a:ext cx="321815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Change to exponential form with base </a:t>
            </a:r>
            <a:r>
              <a:rPr lang="en-US" sz="2000" i="1" dirty="0">
                <a:solidFill>
                  <a:srgbClr val="007E7E"/>
                </a:solidFill>
              </a:rPr>
              <a:t>e. </a:t>
            </a:r>
            <a:endParaRPr lang="en-US" sz="2000" dirty="0">
              <a:solidFill>
                <a:srgbClr val="007E7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 Or, using a calculator, </a:t>
                </a:r>
              </a:p>
              <a:p>
                <a:r>
                  <a:rPr lang="en-US" i="1" dirty="0"/>
                  <a:t>	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= 3 + 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𝑒</m:t>
                    </m:r>
                    <m:r>
                      <a:rPr lang="en-US" i="1" baseline="30000" dirty="0">
                        <a:latin typeface="Cambria Math" panose="02040503050406030204" pitchFamily="18" charset="0"/>
                      </a:rPr>
                      <m:t>2 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≈ 3 + 7.3891 </m:t>
                    </m:r>
                  </m:oMath>
                </a14:m>
                <a:endParaRPr lang="en-US" dirty="0"/>
              </a:p>
              <a:p>
                <a:pPr>
                  <a:tabLst>
                    <a:tab pos="2230438" algn="l"/>
                  </a:tabLst>
                </a:pPr>
                <a:r>
                  <a:rPr lang="en-US" dirty="0"/>
                  <a:t>	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= </m:t>
                    </m:r>
                    <m:r>
                      <a:rPr lang="en-US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10.3891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dirty="0"/>
              </a:p>
              <a:p>
                <a:pPr marL="514350" indent="-514350"/>
                <a:endParaRPr lang="en-US" dirty="0"/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519" t="-120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Solving Logarithmic Equations (cont.)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Formula: Change-of-Base Formula</a:t>
            </a:r>
          </a:p>
        </p:txBody>
      </p:sp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57349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For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&gt; 0 and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Times New Roman"/>
              </a:rPr>
              <a:t>≠</a:t>
            </a:r>
            <a:r>
              <a:rPr lang="en-US" dirty="0">
                <a:solidFill>
                  <a:srgbClr val="000000"/>
                </a:solidFill>
              </a:rPr>
              <a:t> 1,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6349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8002045"/>
              </p:ext>
            </p:extLst>
          </p:nvPr>
        </p:nvGraphicFramePr>
        <p:xfrm>
          <a:off x="3352800" y="1828800"/>
          <a:ext cx="20574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57400" imgH="927000" progId="Equation.DSMT4">
                  <p:embed/>
                </p:oleObj>
              </mc:Choice>
              <mc:Fallback>
                <p:oleObj name="Equation" r:id="rId2" imgW="2057400" imgH="9270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1828800"/>
                        <a:ext cx="20574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63440"/>
          </a:xfrm>
        </p:spPr>
        <p:txBody>
          <a:bodyPr/>
          <a:lstStyle/>
          <a:p>
            <a:r>
              <a:rPr lang="en-US" dirty="0"/>
              <a:t>Use the change-of-base formula to evaluate the following expressions.</a:t>
            </a:r>
          </a:p>
          <a:p>
            <a:r>
              <a:rPr lang="en-US" dirty="0"/>
              <a:t>a.  log</a:t>
            </a:r>
            <a:r>
              <a:rPr lang="en-US" baseline="-25000" dirty="0"/>
              <a:t>2</a:t>
            </a:r>
            <a:r>
              <a:rPr lang="en-US" dirty="0"/>
              <a:t> 3.42				b. log</a:t>
            </a:r>
            <a:r>
              <a:rPr lang="en-US" baseline="-25000" dirty="0"/>
              <a:t>3</a:t>
            </a:r>
            <a:r>
              <a:rPr lang="en-US" dirty="0"/>
              <a:t> 0.3333</a:t>
            </a:r>
          </a:p>
          <a:p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This expression can be evaluated using either base 10 or base </a:t>
            </a:r>
            <a:r>
              <a:rPr lang="en-US" i="1" dirty="0"/>
              <a:t>e</a:t>
            </a:r>
            <a:r>
              <a:rPr lang="en-US" dirty="0"/>
              <a:t> since both are easily available on a calculator.</a:t>
            </a:r>
          </a:p>
          <a:p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Using the Change-of-Base Formula</a:t>
            </a:r>
          </a:p>
        </p:txBody>
      </p:sp>
      <p:graphicFrame>
        <p:nvGraphicFramePr>
          <p:cNvPr id="6451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5819365"/>
              </p:ext>
            </p:extLst>
          </p:nvPr>
        </p:nvGraphicFramePr>
        <p:xfrm>
          <a:off x="2209800" y="4650740"/>
          <a:ext cx="25273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27200" imgH="927000" progId="Equation.DSMT4">
                  <p:embed/>
                </p:oleObj>
              </mc:Choice>
              <mc:Fallback>
                <p:oleObj name="Equation" r:id="rId2" imgW="2527200" imgH="9270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4650740"/>
                        <a:ext cx="25273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5410200" y="4820896"/>
            <a:ext cx="269548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Change-of-base formula</a:t>
            </a:r>
          </a:p>
        </p:txBody>
      </p:sp>
    </p:spTree>
    <p:extLst>
      <p:ext uri="{BB962C8B-B14F-4D97-AF65-F5344CB8AC3E}">
        <p14:creationId xmlns:p14="http://schemas.microsoft.com/office/powerpoint/2010/main" val="2174968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245870"/>
                <a:ext cx="8229600" cy="4572000"/>
              </a:xfrm>
            </p:spPr>
            <p:txBody>
              <a:bodyPr/>
              <a:lstStyle/>
              <a:p>
                <a:pPr marL="514350" indent="-514350">
                  <a:buFont typeface="+mj-lt"/>
                  <a:buAutoNum type="alphaLcPeriod" startAt="2"/>
                </a:pPr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(Use a calculator to show that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log</m:t>
                        </m:r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3.42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log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dirty="0"/>
                  <a:t>  gives the same result.)</a:t>
                </a:r>
              </a:p>
              <a:p>
                <a:r>
                  <a:rPr lang="en-US" dirty="0"/>
                  <a:t> </a:t>
                </a:r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245870"/>
                <a:ext cx="8229600" cy="4572000"/>
              </a:xfrm>
              <a:blipFill>
                <a:blip r:embed="rId2"/>
                <a:stretch>
                  <a:fillRect l="-1481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Using the Change-of-Base Formula (cont.)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9ED8B20-2CCF-AC6B-F043-3F6EF8DEDA06}"/>
              </a:ext>
            </a:extLst>
          </p:cNvPr>
          <p:cNvSpPr txBox="1"/>
          <p:nvPr/>
        </p:nvSpPr>
        <p:spPr>
          <a:xfrm>
            <a:off x="1524000" y="3454963"/>
            <a:ext cx="43434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366092"/>
                </a:solidFill>
              </a:rPr>
              <a:t>In exponential form: </a:t>
            </a:r>
          </a:p>
          <a:p>
            <a:endParaRPr lang="en-US" dirty="0"/>
          </a:p>
        </p:txBody>
      </p:sp>
      <p:graphicFrame>
        <p:nvGraphicFramePr>
          <p:cNvPr id="5" name="Object 3">
            <a:extLst>
              <a:ext uri="{FF2B5EF4-FFF2-40B4-BE49-F238E27FC236}">
                <a16:creationId xmlns:a16="http://schemas.microsoft.com/office/drawing/2014/main" id="{76BD3296-DAFD-9124-4A07-5FE4A4A60C2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897298"/>
              </p:ext>
            </p:extLst>
          </p:nvPr>
        </p:nvGraphicFramePr>
        <p:xfrm>
          <a:off x="4660900" y="3456868"/>
          <a:ext cx="1816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815840" imgH="380880" progId="Equation.DSMT4">
                  <p:embed/>
                </p:oleObj>
              </mc:Choice>
              <mc:Fallback>
                <p:oleObj name="Equation" r:id="rId3" imgW="1815840" imgH="380880" progId="Equation.DSMT4">
                  <p:embed/>
                  <p:pic>
                    <p:nvPicPr>
                      <p:cNvPr id="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0900" y="3456868"/>
                        <a:ext cx="1816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>
            <a:extLst>
              <a:ext uri="{FF2B5EF4-FFF2-40B4-BE49-F238E27FC236}">
                <a16:creationId xmlns:a16="http://schemas.microsoft.com/office/drawing/2014/main" id="{0B3A6E6E-361F-3E57-CB04-16744B422C8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8521106"/>
              </p:ext>
            </p:extLst>
          </p:nvPr>
        </p:nvGraphicFramePr>
        <p:xfrm>
          <a:off x="2738671" y="1295400"/>
          <a:ext cx="2603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603160" imgH="838080" progId="Equation.DSMT4">
                  <p:embed/>
                </p:oleObj>
              </mc:Choice>
              <mc:Fallback>
                <p:oleObj name="Equation" r:id="rId5" imgW="2603160" imgH="838080" progId="Equation.DSMT4">
                  <p:embed/>
                  <p:pic>
                    <p:nvPicPr>
                      <p:cNvPr id="6451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8671" y="1295400"/>
                        <a:ext cx="2603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8EF57D2F-AE70-6368-D4DE-D0CB3145EF16}"/>
              </a:ext>
            </a:extLst>
          </p:cNvPr>
          <p:cNvSpPr/>
          <p:nvPr/>
        </p:nvSpPr>
        <p:spPr>
          <a:xfrm>
            <a:off x="5430979" y="1522646"/>
            <a:ext cx="242579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Using rounded values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85761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are positive real numbers and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are any real numbers, then</a:t>
            </a:r>
          </a:p>
          <a:p>
            <a:pPr marL="514350" indent="-514350"/>
            <a:r>
              <a:rPr lang="en-US" dirty="0">
                <a:solidFill>
                  <a:srgbClr val="000000"/>
                </a:solidFill>
              </a:rPr>
              <a:t>1.  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baseline="30000" dirty="0">
                <a:solidFill>
                  <a:srgbClr val="000000"/>
                </a:solidFill>
              </a:rPr>
              <a:t>0</a:t>
            </a:r>
            <a:r>
              <a:rPr lang="en-US" dirty="0">
                <a:solidFill>
                  <a:srgbClr val="000000"/>
                </a:solidFill>
              </a:rPr>
              <a:t> = 1				5.  		</a:t>
            </a:r>
          </a:p>
          <a:p>
            <a:pPr marL="514350" indent="-514350">
              <a:lnSpc>
                <a:spcPct val="150000"/>
              </a:lnSpc>
            </a:pPr>
            <a:r>
              <a:rPr lang="en-US" dirty="0">
                <a:solidFill>
                  <a:srgbClr val="000000"/>
                </a:solidFill>
              </a:rPr>
              <a:t>2. 						6.  </a:t>
            </a:r>
          </a:p>
          <a:p>
            <a:pPr marL="514350" indent="-514350">
              <a:lnSpc>
                <a:spcPct val="150000"/>
              </a:lnSpc>
            </a:pPr>
            <a:r>
              <a:rPr lang="en-US" dirty="0">
                <a:solidFill>
                  <a:srgbClr val="000000"/>
                </a:solidFill>
              </a:rPr>
              <a:t>3.   </a:t>
            </a:r>
            <a:r>
              <a:rPr lang="en-US" i="1" dirty="0" err="1">
                <a:solidFill>
                  <a:srgbClr val="000000"/>
                </a:solidFill>
              </a:rPr>
              <a:t>b</a:t>
            </a:r>
            <a:r>
              <a:rPr lang="en-US" i="1" baseline="30000" dirty="0" err="1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sym typeface="Symbol"/>
              </a:rPr>
              <a:t>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i="1" baseline="30000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  <a:sym typeface="Symbol"/>
              </a:rPr>
              <a:t> = </a:t>
            </a:r>
            <a:r>
              <a:rPr lang="en-US" i="1" dirty="0" err="1">
                <a:solidFill>
                  <a:srgbClr val="000000"/>
                </a:solidFill>
              </a:rPr>
              <a:t>b</a:t>
            </a:r>
            <a:r>
              <a:rPr lang="en-US" i="1" baseline="30000" dirty="0" err="1">
                <a:solidFill>
                  <a:srgbClr val="000000"/>
                </a:solidFill>
              </a:rPr>
              <a:t>x</a:t>
            </a:r>
            <a:r>
              <a:rPr lang="en-US" i="1" baseline="30000" dirty="0">
                <a:solidFill>
                  <a:srgbClr val="000000"/>
                </a:solidFill>
              </a:rPr>
              <a:t> </a:t>
            </a:r>
            <a:r>
              <a:rPr lang="en-US" baseline="30000" dirty="0">
                <a:solidFill>
                  <a:srgbClr val="000000"/>
                </a:solidFill>
              </a:rPr>
              <a:t>+</a:t>
            </a:r>
            <a:r>
              <a:rPr lang="en-US" i="1" baseline="30000" dirty="0">
                <a:solidFill>
                  <a:srgbClr val="000000"/>
                </a:solidFill>
              </a:rPr>
              <a:t> y			</a:t>
            </a:r>
            <a:r>
              <a:rPr lang="en-US" dirty="0">
                <a:solidFill>
                  <a:srgbClr val="000000"/>
                </a:solidFill>
              </a:rPr>
              <a:t>7.  	</a:t>
            </a:r>
          </a:p>
          <a:p>
            <a:pPr marL="514350" indent="-514350">
              <a:lnSpc>
                <a:spcPct val="150000"/>
              </a:lnSpc>
            </a:pPr>
            <a:r>
              <a:rPr lang="en-US" dirty="0">
                <a:solidFill>
                  <a:srgbClr val="000000"/>
                </a:solidFill>
              </a:rPr>
              <a:t>4.  </a:t>
            </a:r>
          </a:p>
          <a:p>
            <a:pPr marL="514350" indent="-514350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Properties: Properties of Real Exponents </a:t>
            </a:r>
          </a:p>
        </p:txBody>
      </p:sp>
      <p:graphicFrame>
        <p:nvGraphicFramePr>
          <p:cNvPr id="3072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1660843"/>
              </p:ext>
            </p:extLst>
          </p:nvPr>
        </p:nvGraphicFramePr>
        <p:xfrm>
          <a:off x="1033330" y="2778856"/>
          <a:ext cx="121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18960" imgH="838080" progId="Equation.DSMT4">
                  <p:embed/>
                </p:oleObj>
              </mc:Choice>
              <mc:Fallback>
                <p:oleObj name="Equation" r:id="rId2" imgW="1218960" imgH="838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3330" y="2778856"/>
                        <a:ext cx="1219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2446452"/>
              </p:ext>
            </p:extLst>
          </p:nvPr>
        </p:nvGraphicFramePr>
        <p:xfrm>
          <a:off x="1052380" y="4239452"/>
          <a:ext cx="12954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95280" imgH="876240" progId="Equation.DSMT4">
                  <p:embed/>
                </p:oleObj>
              </mc:Choice>
              <mc:Fallback>
                <p:oleObj name="Equation" r:id="rId4" imgW="1295280" imgH="8762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2380" y="4239452"/>
                        <a:ext cx="12954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998220"/>
              </p:ext>
            </p:extLst>
          </p:nvPr>
        </p:nvGraphicFramePr>
        <p:xfrm>
          <a:off x="5591810" y="2141364"/>
          <a:ext cx="14732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73120" imgH="634680" progId="Equation.DSMT4">
                  <p:embed/>
                </p:oleObj>
              </mc:Choice>
              <mc:Fallback>
                <p:oleObj name="Equation" r:id="rId6" imgW="1473120" imgH="6346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1810" y="2141364"/>
                        <a:ext cx="14732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0360370"/>
              </p:ext>
            </p:extLst>
          </p:nvPr>
        </p:nvGraphicFramePr>
        <p:xfrm>
          <a:off x="5626100" y="2852260"/>
          <a:ext cx="1714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714320" imgH="533160" progId="Equation.DSMT4">
                  <p:embed/>
                </p:oleObj>
              </mc:Choice>
              <mc:Fallback>
                <p:oleObj name="Equation" r:id="rId8" imgW="171432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26100" y="2852260"/>
                        <a:ext cx="1714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0984945"/>
              </p:ext>
            </p:extLst>
          </p:nvPr>
        </p:nvGraphicFramePr>
        <p:xfrm>
          <a:off x="5603875" y="3411538"/>
          <a:ext cx="14732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73120" imgH="1002960" progId="Equation.DSMT4">
                  <p:embed/>
                </p:oleObj>
              </mc:Choice>
              <mc:Fallback>
                <p:oleObj name="Equation" r:id="rId10" imgW="1473120" imgH="1002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3875" y="3411538"/>
                        <a:ext cx="14732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45870"/>
            <a:ext cx="8229600" cy="4572000"/>
          </a:xfrm>
        </p:spPr>
        <p:txBody>
          <a:bodyPr/>
          <a:lstStyle/>
          <a:p>
            <a:endParaRPr lang="en-US" dirty="0"/>
          </a:p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</a:t>
            </a:r>
          </a:p>
          <a:p>
            <a:r>
              <a:rPr lang="en-US" dirty="0"/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Using the Change-of-Base Formula (cont.)</a:t>
            </a:r>
          </a:p>
        </p:txBody>
      </p:sp>
      <p:graphicFrame>
        <p:nvGraphicFramePr>
          <p:cNvPr id="6554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0004671"/>
              </p:ext>
            </p:extLst>
          </p:nvPr>
        </p:nvGraphicFramePr>
        <p:xfrm>
          <a:off x="1111436" y="1855470"/>
          <a:ext cx="16002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00200" imgH="431640" progId="Equation.DSMT4">
                  <p:embed/>
                </p:oleObj>
              </mc:Choice>
              <mc:Fallback>
                <p:oleObj name="Equation" r:id="rId2" imgW="1600200" imgH="431640" progId="Equation.DSMT4">
                  <p:embed/>
                  <p:pic>
                    <p:nvPicPr>
                      <p:cNvPr id="6554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1436" y="1855470"/>
                        <a:ext cx="16002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54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6173786"/>
              </p:ext>
            </p:extLst>
          </p:nvPr>
        </p:nvGraphicFramePr>
        <p:xfrm>
          <a:off x="2895600" y="2819400"/>
          <a:ext cx="3048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047760" imgH="838080" progId="Equation.DSMT4">
                  <p:embed/>
                </p:oleObj>
              </mc:Choice>
              <mc:Fallback>
                <p:oleObj name="Equation" r:id="rId4" imgW="3047760" imgH="838080" progId="Equation.DSMT4">
                  <p:embed/>
                  <p:pic>
                    <p:nvPicPr>
                      <p:cNvPr id="6554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2819400"/>
                        <a:ext cx="3048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5611765" y="1811080"/>
            <a:ext cx="269548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Change-of-base formula</a:t>
            </a:r>
          </a:p>
        </p:txBody>
      </p:sp>
      <p:sp>
        <p:nvSpPr>
          <p:cNvPr id="9" name="Rectangle 8"/>
          <p:cNvSpPr/>
          <p:nvPr/>
        </p:nvSpPr>
        <p:spPr>
          <a:xfrm>
            <a:off x="6081573" y="3028890"/>
            <a:ext cx="242579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Using rounded values</a:t>
            </a:r>
          </a:p>
        </p:txBody>
      </p:sp>
      <p:graphicFrame>
        <p:nvGraphicFramePr>
          <p:cNvPr id="1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9112153"/>
              </p:ext>
            </p:extLst>
          </p:nvPr>
        </p:nvGraphicFramePr>
        <p:xfrm>
          <a:off x="2868565" y="1600200"/>
          <a:ext cx="17907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90640" imgH="927000" progId="Equation.DSMT4">
                  <p:embed/>
                </p:oleObj>
              </mc:Choice>
              <mc:Fallback>
                <p:oleObj name="Equation" r:id="rId6" imgW="1790640" imgH="927000" progId="Equation.DSMT4">
                  <p:embed/>
                  <p:pic>
                    <p:nvPicPr>
                      <p:cNvPr id="1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8565" y="1600200"/>
                        <a:ext cx="17907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11991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Use the change-of-base formula to find the value of </a:t>
            </a:r>
            <a:r>
              <a:rPr lang="en-US" i="1" dirty="0"/>
              <a:t>x</a:t>
            </a:r>
            <a:r>
              <a:rPr lang="en-US" dirty="0"/>
              <a:t> (accurate to the nearest ten-thousandth) in the equation 5</a:t>
            </a:r>
            <a:r>
              <a:rPr lang="en-US" i="1" baseline="30000" dirty="0"/>
              <a:t>x</a:t>
            </a:r>
            <a:r>
              <a:rPr lang="en-US" dirty="0"/>
              <a:t> = 16.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Because the base is 5, we can take log</a:t>
            </a:r>
            <a:r>
              <a:rPr lang="en-US" baseline="-25000" dirty="0"/>
              <a:t>5  </a:t>
            </a:r>
            <a:r>
              <a:rPr lang="en-US" dirty="0"/>
              <a:t>of both sides. </a:t>
            </a:r>
          </a:p>
          <a:p>
            <a:r>
              <a:rPr lang="en-US" dirty="0"/>
              <a:t>(This method is not necessary, but it does show how the change-of-base formula can be used.) </a:t>
            </a:r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Using the Change-of-Base Formula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Using the Change-of-Base Formula (cont.)</a:t>
            </a:r>
          </a:p>
        </p:txBody>
      </p:sp>
      <p:graphicFrame>
        <p:nvGraphicFramePr>
          <p:cNvPr id="66562" name="Object 2"/>
          <p:cNvGraphicFramePr>
            <a:graphicFrameLocks noChangeAspect="1"/>
          </p:cNvGraphicFramePr>
          <p:nvPr/>
        </p:nvGraphicFramePr>
        <p:xfrm>
          <a:off x="2514600" y="1524000"/>
          <a:ext cx="1028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28520" imgH="380880" progId="Equation.DSMT4">
                  <p:embed/>
                </p:oleObj>
              </mc:Choice>
              <mc:Fallback>
                <p:oleObj name="Equation" r:id="rId2" imgW="102852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1524000"/>
                        <a:ext cx="1028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3" name="Object 3"/>
          <p:cNvGraphicFramePr>
            <a:graphicFrameLocks noChangeAspect="1"/>
          </p:cNvGraphicFramePr>
          <p:nvPr/>
        </p:nvGraphicFramePr>
        <p:xfrm>
          <a:off x="1905000" y="2057400"/>
          <a:ext cx="2235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34880" imgH="469800" progId="Equation.DSMT4">
                  <p:embed/>
                </p:oleObj>
              </mc:Choice>
              <mc:Fallback>
                <p:oleObj name="Equation" r:id="rId4" imgW="223488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057400"/>
                        <a:ext cx="2235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4" name="Object 4"/>
          <p:cNvGraphicFramePr>
            <a:graphicFrameLocks noChangeAspect="1"/>
          </p:cNvGraphicFramePr>
          <p:nvPr/>
        </p:nvGraphicFramePr>
        <p:xfrm>
          <a:off x="2692400" y="2698810"/>
          <a:ext cx="14986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98320" imgH="431640" progId="Equation.DSMT4">
                  <p:embed/>
                </p:oleObj>
              </mc:Choice>
              <mc:Fallback>
                <p:oleObj name="Equation" r:id="rId6" imgW="1498320" imgH="4316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2400" y="2698810"/>
                        <a:ext cx="14986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6" name="Object 6"/>
          <p:cNvGraphicFramePr>
            <a:graphicFrameLocks noChangeAspect="1"/>
          </p:cNvGraphicFramePr>
          <p:nvPr/>
        </p:nvGraphicFramePr>
        <p:xfrm>
          <a:off x="2693634" y="3276600"/>
          <a:ext cx="121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18960" imgH="838080" progId="Equation.DSMT4">
                  <p:embed/>
                </p:oleObj>
              </mc:Choice>
              <mc:Fallback>
                <p:oleObj name="Equation" r:id="rId8" imgW="12189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3634" y="3276600"/>
                        <a:ext cx="1219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7" name="Object 7"/>
          <p:cNvGraphicFramePr>
            <a:graphicFrameLocks noChangeAspect="1"/>
          </p:cNvGraphicFramePr>
          <p:nvPr/>
        </p:nvGraphicFramePr>
        <p:xfrm>
          <a:off x="2710156" y="4293834"/>
          <a:ext cx="2870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869920" imgH="838080" progId="Equation.DSMT4">
                  <p:embed/>
                </p:oleObj>
              </mc:Choice>
              <mc:Fallback>
                <p:oleObj name="Equation" r:id="rId10" imgW="286992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0156" y="4293834"/>
                        <a:ext cx="2870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5457919" y="3505200"/>
            <a:ext cx="269548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Change-of-base formula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91479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For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&gt; 0 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Times New Roman"/>
              </a:rPr>
              <a:t>≠</a:t>
            </a:r>
            <a:r>
              <a:rPr lang="en-US" dirty="0">
                <a:solidFill>
                  <a:srgbClr val="000000"/>
                </a:solidFill>
              </a:rPr>
              <a:t> 1,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 If </a:t>
            </a:r>
            <a:r>
              <a:rPr lang="en-US" i="1" dirty="0" err="1">
                <a:solidFill>
                  <a:srgbClr val="000000"/>
                </a:solidFill>
              </a:rPr>
              <a:t>b</a:t>
            </a:r>
            <a:r>
              <a:rPr lang="en-US" i="1" baseline="30000" dirty="0" err="1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i="1" baseline="30000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,  then </a:t>
            </a:r>
            <a:r>
              <a:rPr lang="en-US" b="1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b="1" i="1" dirty="0">
                <a:solidFill>
                  <a:srgbClr val="000000"/>
                </a:solidFill>
              </a:rPr>
              <a:t>y</a:t>
            </a:r>
            <a:r>
              <a:rPr lang="en-US" i="1" dirty="0">
                <a:solidFill>
                  <a:srgbClr val="000000"/>
                </a:solidFill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 If </a:t>
            </a:r>
            <a:r>
              <a:rPr lang="en-US" b="1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b="1" i="1" dirty="0">
                <a:solidFill>
                  <a:srgbClr val="000000"/>
                </a:solidFill>
              </a:rPr>
              <a:t>y</a:t>
            </a:r>
            <a:r>
              <a:rPr lang="en-US" i="1" dirty="0">
                <a:solidFill>
                  <a:srgbClr val="000000"/>
                </a:solidFill>
              </a:rPr>
              <a:t>, </a:t>
            </a:r>
            <a:r>
              <a:rPr lang="en-US" dirty="0">
                <a:solidFill>
                  <a:srgbClr val="000000"/>
                </a:solidFill>
              </a:rPr>
              <a:t>then</a:t>
            </a:r>
            <a:r>
              <a:rPr lang="en-US" b="1" i="1" dirty="0">
                <a:solidFill>
                  <a:srgbClr val="000000"/>
                </a:solidFill>
              </a:rPr>
              <a:t> </a:t>
            </a:r>
            <a:r>
              <a:rPr lang="en-US" i="1" dirty="0" err="1">
                <a:solidFill>
                  <a:srgbClr val="000000"/>
                </a:solidFill>
              </a:rPr>
              <a:t>b</a:t>
            </a:r>
            <a:r>
              <a:rPr lang="en-US" i="1" baseline="30000" dirty="0" err="1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i="1" baseline="30000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.</a:t>
            </a:r>
            <a:endParaRPr lang="en-US" b="1" i="1" dirty="0">
              <a:solidFill>
                <a:srgbClr val="00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 If </a:t>
            </a:r>
            <a:r>
              <a:rPr lang="en-US" dirty="0" err="1">
                <a:solidFill>
                  <a:srgbClr val="000000"/>
                </a:solidFill>
              </a:rPr>
              <a:t>log</a:t>
            </a:r>
            <a:r>
              <a:rPr lang="en-US" i="1" baseline="-25000" dirty="0" err="1">
                <a:solidFill>
                  <a:srgbClr val="000000"/>
                </a:solidFill>
              </a:rPr>
              <a:t>b</a:t>
            </a:r>
            <a:r>
              <a:rPr lang="en-US" baseline="-25000" dirty="0">
                <a:solidFill>
                  <a:srgbClr val="000000"/>
                </a:solidFill>
              </a:rPr>
              <a:t> </a:t>
            </a:r>
            <a:r>
              <a:rPr lang="en-US" i="1" dirty="0">
                <a:solidFill>
                  <a:srgbClr val="000000"/>
                </a:solidFill>
              </a:rPr>
              <a:t>x </a:t>
            </a:r>
            <a:r>
              <a:rPr lang="en-US" dirty="0">
                <a:solidFill>
                  <a:srgbClr val="000000"/>
                </a:solidFill>
              </a:rPr>
              <a:t>=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log</a:t>
            </a:r>
            <a:r>
              <a:rPr lang="en-US" i="1" baseline="-25000" dirty="0" err="1">
                <a:solidFill>
                  <a:srgbClr val="000000"/>
                </a:solidFill>
              </a:rPr>
              <a:t>b</a:t>
            </a:r>
            <a:r>
              <a:rPr lang="en-US" baseline="-25000" dirty="0">
                <a:solidFill>
                  <a:srgbClr val="000000"/>
                </a:solidFill>
              </a:rPr>
              <a:t> </a:t>
            </a:r>
            <a:r>
              <a:rPr lang="en-US" i="1" dirty="0">
                <a:solidFill>
                  <a:srgbClr val="000000"/>
                </a:solidFill>
              </a:rPr>
              <a:t>y,  </a:t>
            </a:r>
            <a:r>
              <a:rPr lang="en-US" dirty="0">
                <a:solidFill>
                  <a:srgbClr val="000000"/>
                </a:solidFill>
              </a:rPr>
              <a:t>then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b="1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b="1" i="1" dirty="0">
                <a:solidFill>
                  <a:srgbClr val="000000"/>
                </a:solidFill>
              </a:rPr>
              <a:t>y 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&gt; 0 and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&gt; 0).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 If </a:t>
            </a:r>
            <a:r>
              <a:rPr lang="en-US" b="1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b="1" i="1" dirty="0">
                <a:solidFill>
                  <a:srgbClr val="000000"/>
                </a:solidFill>
              </a:rPr>
              <a:t>y</a:t>
            </a:r>
            <a:r>
              <a:rPr lang="en-US" i="1" dirty="0">
                <a:solidFill>
                  <a:srgbClr val="000000"/>
                </a:solidFill>
              </a:rPr>
              <a:t>, </a:t>
            </a:r>
            <a:r>
              <a:rPr lang="en-US" dirty="0">
                <a:solidFill>
                  <a:srgbClr val="000000"/>
                </a:solidFill>
              </a:rPr>
              <a:t>then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log</a:t>
            </a:r>
            <a:r>
              <a:rPr lang="en-US" i="1" baseline="-25000" dirty="0" err="1">
                <a:solidFill>
                  <a:srgbClr val="000000"/>
                </a:solidFill>
              </a:rPr>
              <a:t>b</a:t>
            </a:r>
            <a:r>
              <a:rPr lang="en-US" baseline="-25000" dirty="0">
                <a:solidFill>
                  <a:srgbClr val="000000"/>
                </a:solidFill>
              </a:rPr>
              <a:t> </a:t>
            </a:r>
            <a:r>
              <a:rPr lang="en-US" i="1" dirty="0">
                <a:solidFill>
                  <a:srgbClr val="000000"/>
                </a:solidFill>
              </a:rPr>
              <a:t>x </a:t>
            </a:r>
            <a:r>
              <a:rPr lang="en-US" dirty="0">
                <a:solidFill>
                  <a:srgbClr val="000000"/>
                </a:solidFill>
              </a:rPr>
              <a:t>=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dirty="0" err="1">
                <a:solidFill>
                  <a:srgbClr val="000000"/>
                </a:solidFill>
              </a:rPr>
              <a:t>log</a:t>
            </a:r>
            <a:r>
              <a:rPr lang="en-US" i="1" baseline="-25000" dirty="0" err="1">
                <a:solidFill>
                  <a:srgbClr val="000000"/>
                </a:solidFill>
              </a:rPr>
              <a:t>b</a:t>
            </a:r>
            <a:r>
              <a:rPr lang="en-US" baseline="-25000" dirty="0">
                <a:solidFill>
                  <a:srgbClr val="000000"/>
                </a:solidFill>
              </a:rPr>
              <a:t> </a:t>
            </a:r>
            <a:r>
              <a:rPr lang="en-US" i="1" dirty="0">
                <a:solidFill>
                  <a:srgbClr val="000000"/>
                </a:solidFill>
              </a:rPr>
              <a:t>y 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&gt; 0 and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&gt; 0).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Properties: Properties of Equations with Exponents and Logarithms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each equation for </a:t>
            </a:r>
            <a:r>
              <a:rPr lang="en-US" i="1" dirty="0"/>
              <a:t>x. </a:t>
            </a:r>
          </a:p>
          <a:p>
            <a:r>
              <a:rPr lang="en-US" dirty="0"/>
              <a:t>a</a:t>
            </a:r>
            <a:r>
              <a:rPr lang="en-US" i="1" dirty="0"/>
              <a:t>.</a:t>
            </a:r>
            <a:r>
              <a:rPr lang="en-US" b="1" i="1" dirty="0"/>
              <a:t> 				</a:t>
            </a:r>
            <a:r>
              <a:rPr lang="en-US" dirty="0"/>
              <a:t>b</a:t>
            </a:r>
            <a:r>
              <a:rPr lang="en-US" i="1" dirty="0"/>
              <a:t>.</a:t>
            </a:r>
            <a:r>
              <a:rPr lang="en-US" b="1" i="1" dirty="0"/>
              <a:t> </a:t>
            </a:r>
          </a:p>
          <a:p>
            <a:r>
              <a:rPr lang="en-US" b="1" dirty="0"/>
              <a:t>Solution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Solving Exponential Equations with the Same Base </a:t>
            </a:r>
          </a:p>
        </p:txBody>
      </p:sp>
      <p:graphicFrame>
        <p:nvGraphicFramePr>
          <p:cNvPr id="40968" name="Object 8"/>
          <p:cNvGraphicFramePr>
            <a:graphicFrameLocks noChangeAspect="1"/>
          </p:cNvGraphicFramePr>
          <p:nvPr/>
        </p:nvGraphicFramePr>
        <p:xfrm>
          <a:off x="990600" y="1752600"/>
          <a:ext cx="14351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34960" imgH="431640" progId="Equation.DSMT4">
                  <p:embed/>
                </p:oleObj>
              </mc:Choice>
              <mc:Fallback>
                <p:oleObj name="Equation" r:id="rId2" imgW="1434960" imgH="4316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752600"/>
                        <a:ext cx="14351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9" name="Object 9"/>
          <p:cNvGraphicFramePr>
            <a:graphicFrameLocks noChangeAspect="1"/>
          </p:cNvGraphicFramePr>
          <p:nvPr/>
        </p:nvGraphicFramePr>
        <p:xfrm>
          <a:off x="4589756" y="1819922"/>
          <a:ext cx="17272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26920" imgH="393480" progId="Equation.DSMT4">
                  <p:embed/>
                </p:oleObj>
              </mc:Choice>
              <mc:Fallback>
                <p:oleObj name="Equation" r:id="rId4" imgW="1726920" imgH="393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9756" y="1819922"/>
                        <a:ext cx="17272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71" name="Object 11"/>
          <p:cNvGraphicFramePr>
            <a:graphicFrameLocks noChangeAspect="1"/>
          </p:cNvGraphicFramePr>
          <p:nvPr/>
        </p:nvGraphicFramePr>
        <p:xfrm>
          <a:off x="1680102" y="2810522"/>
          <a:ext cx="14351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34960" imgH="431640" progId="Equation.DSMT4">
                  <p:embed/>
                </p:oleObj>
              </mc:Choice>
              <mc:Fallback>
                <p:oleObj name="Equation" r:id="rId6" imgW="1434960" imgH="4316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0102" y="2810522"/>
                        <a:ext cx="14351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73" name="Object 13"/>
          <p:cNvGraphicFramePr>
            <a:graphicFrameLocks noChangeAspect="1"/>
          </p:cNvGraphicFramePr>
          <p:nvPr/>
        </p:nvGraphicFramePr>
        <p:xfrm>
          <a:off x="1541756" y="3429000"/>
          <a:ext cx="1536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36480" imgH="380880" progId="Equation.DSMT4">
                  <p:embed/>
                </p:oleObj>
              </mc:Choice>
              <mc:Fallback>
                <p:oleObj name="Equation" r:id="rId8" imgW="1536480" imgH="3808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1756" y="3429000"/>
                        <a:ext cx="1536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74" name="Object 14"/>
          <p:cNvGraphicFramePr>
            <a:graphicFrameLocks noChangeAspect="1"/>
          </p:cNvGraphicFramePr>
          <p:nvPr/>
        </p:nvGraphicFramePr>
        <p:xfrm>
          <a:off x="868536" y="4100746"/>
          <a:ext cx="2032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031840" imgH="380880" progId="Equation.DSMT4">
                  <p:embed/>
                </p:oleObj>
              </mc:Choice>
              <mc:Fallback>
                <p:oleObj name="Equation" r:id="rId10" imgW="2031840" imgH="3808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8536" y="4100746"/>
                        <a:ext cx="2032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75" name="Object 15"/>
          <p:cNvGraphicFramePr>
            <a:graphicFrameLocks noChangeAspect="1"/>
          </p:cNvGraphicFramePr>
          <p:nvPr/>
        </p:nvGraphicFramePr>
        <p:xfrm>
          <a:off x="533400" y="4692590"/>
          <a:ext cx="2387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387520" imgH="469800" progId="Equation.DSMT4">
                  <p:embed/>
                </p:oleObj>
              </mc:Choice>
              <mc:Fallback>
                <p:oleObj name="Equation" r:id="rId12" imgW="2387520" imgH="4698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692590"/>
                        <a:ext cx="2387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76" name="Object 16"/>
          <p:cNvGraphicFramePr>
            <a:graphicFrameLocks noChangeAspect="1"/>
          </p:cNvGraphicFramePr>
          <p:nvPr/>
        </p:nvGraphicFramePr>
        <p:xfrm>
          <a:off x="1061624" y="5334000"/>
          <a:ext cx="2743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743200" imgH="380880" progId="Equation.DSMT4">
                  <p:embed/>
                </p:oleObj>
              </mc:Choice>
              <mc:Fallback>
                <p:oleObj name="Equation" r:id="rId14" imgW="2743200" imgH="3808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1624" y="5334000"/>
                        <a:ext cx="2743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1"/>
          <p:cNvSpPr/>
          <p:nvPr/>
        </p:nvSpPr>
        <p:spPr>
          <a:xfrm>
            <a:off x="3444575" y="2904478"/>
            <a:ext cx="197342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Both bases are 2.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444575" y="3411245"/>
            <a:ext cx="547082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 exponents are equal because the bases are  the same. 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429000" y="4132556"/>
            <a:ext cx="132613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Solve for 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Solving Exponential Equations with the Same Base (cont.)</a:t>
            </a:r>
          </a:p>
        </p:txBody>
      </p:sp>
      <p:graphicFrame>
        <p:nvGraphicFramePr>
          <p:cNvPr id="52227" name="Object 3"/>
          <p:cNvGraphicFramePr>
            <a:graphicFrameLocks noChangeAspect="1"/>
          </p:cNvGraphicFramePr>
          <p:nvPr/>
        </p:nvGraphicFramePr>
        <p:xfrm>
          <a:off x="1309454" y="1309454"/>
          <a:ext cx="17272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26920" imgH="393480" progId="Equation.DSMT4">
                  <p:embed/>
                </p:oleObj>
              </mc:Choice>
              <mc:Fallback>
                <p:oleObj name="Equation" r:id="rId2" imgW="1726920" imgH="393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9454" y="1309454"/>
                        <a:ext cx="17272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8" name="Object 4"/>
          <p:cNvGraphicFramePr>
            <a:graphicFrameLocks noChangeAspect="1"/>
          </p:cNvGraphicFramePr>
          <p:nvPr/>
        </p:nvGraphicFramePr>
        <p:xfrm>
          <a:off x="914400" y="1955800"/>
          <a:ext cx="24765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476440" imgH="634680" progId="Equation.DSMT4">
                  <p:embed/>
                </p:oleObj>
              </mc:Choice>
              <mc:Fallback>
                <p:oleObj name="Equation" r:id="rId4" imgW="2476440" imgH="6346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955800"/>
                        <a:ext cx="24765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9" name="Object 5"/>
          <p:cNvGraphicFramePr>
            <a:graphicFrameLocks noChangeAspect="1"/>
          </p:cNvGraphicFramePr>
          <p:nvPr/>
        </p:nvGraphicFramePr>
        <p:xfrm>
          <a:off x="1197742" y="2766132"/>
          <a:ext cx="1905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04760" imgH="380880" progId="Equation.DSMT4">
                  <p:embed/>
                </p:oleObj>
              </mc:Choice>
              <mc:Fallback>
                <p:oleObj name="Equation" r:id="rId6" imgW="190476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7742" y="2766132"/>
                        <a:ext cx="1905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0" name="Object 6"/>
          <p:cNvGraphicFramePr>
            <a:graphicFrameLocks noChangeAspect="1"/>
          </p:cNvGraphicFramePr>
          <p:nvPr/>
        </p:nvGraphicFramePr>
        <p:xfrm>
          <a:off x="1004654" y="3437878"/>
          <a:ext cx="2235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234880" imgH="291960" progId="Equation.DSMT4">
                  <p:embed/>
                </p:oleObj>
              </mc:Choice>
              <mc:Fallback>
                <p:oleObj name="Equation" r:id="rId8" imgW="22348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4654" y="3437878"/>
                        <a:ext cx="2235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1" name="Object 7"/>
          <p:cNvGraphicFramePr>
            <a:graphicFrameLocks noChangeAspect="1"/>
          </p:cNvGraphicFramePr>
          <p:nvPr/>
        </p:nvGraphicFramePr>
        <p:xfrm>
          <a:off x="1828920" y="4103214"/>
          <a:ext cx="90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01440" imgH="291960" progId="Equation.DSMT4">
                  <p:embed/>
                </p:oleObj>
              </mc:Choice>
              <mc:Fallback>
                <p:oleObj name="Equation" r:id="rId10" imgW="90144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920" y="4103214"/>
                        <a:ext cx="901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2" name="Object 8"/>
          <p:cNvGraphicFramePr>
            <a:graphicFrameLocks noChangeAspect="1"/>
          </p:cNvGraphicFramePr>
          <p:nvPr/>
        </p:nvGraphicFramePr>
        <p:xfrm>
          <a:off x="1842854" y="4641790"/>
          <a:ext cx="711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11000" imgH="279360" progId="Equation.DSMT4">
                  <p:embed/>
                </p:oleObj>
              </mc:Choice>
              <mc:Fallback>
                <p:oleObj name="Equation" r:id="rId12" imgW="71100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2854" y="4641790"/>
                        <a:ext cx="711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3505200" y="1330912"/>
            <a:ext cx="322011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Here the bases are different.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505200" y="2082680"/>
            <a:ext cx="549394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Rewrite both sides so that the bases are the same.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505200" y="2791412"/>
            <a:ext cx="20689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Use the property </a:t>
            </a:r>
          </a:p>
        </p:txBody>
      </p:sp>
      <p:graphicFrame>
        <p:nvGraphicFramePr>
          <p:cNvPr id="5223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9308948"/>
              </p:ext>
            </p:extLst>
          </p:nvPr>
        </p:nvGraphicFramePr>
        <p:xfrm>
          <a:off x="5384800" y="2776538"/>
          <a:ext cx="1092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91880" imgH="444240" progId="Equation.DSMT4">
                  <p:embed/>
                </p:oleObj>
              </mc:Choice>
              <mc:Fallback>
                <p:oleObj name="Equation" r:id="rId14" imgW="1091880" imgH="4442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4800" y="2776538"/>
                        <a:ext cx="1092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/>
          <p:cNvSpPr/>
          <p:nvPr/>
        </p:nvSpPr>
        <p:spPr>
          <a:xfrm>
            <a:off x="3505200" y="3397190"/>
            <a:ext cx="522599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 exponents are equal because the bases are the same.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505200" y="4060178"/>
            <a:ext cx="132613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Solve for 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5" grpId="0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each of the following exponential equations by taking the log (or </a:t>
            </a:r>
            <a:r>
              <a:rPr lang="en-US" dirty="0" err="1"/>
              <a:t>ln</a:t>
            </a:r>
            <a:r>
              <a:rPr lang="en-US" dirty="0"/>
              <a:t>) of both sides or using the definition of logarithm as an exponent. </a:t>
            </a:r>
          </a:p>
          <a:p>
            <a:r>
              <a:rPr lang="en-US" dirty="0"/>
              <a:t>a.  </a:t>
            </a:r>
            <a:r>
              <a:rPr lang="en-US" dirty="0">
                <a:solidFill>
                  <a:srgbClr val="0000FF"/>
                </a:solidFill>
              </a:rPr>
              <a:t>10</a:t>
            </a:r>
            <a:r>
              <a:rPr lang="en-US" baseline="30000" dirty="0">
                <a:solidFill>
                  <a:srgbClr val="0000FF"/>
                </a:solidFill>
              </a:rPr>
              <a:t>3</a:t>
            </a:r>
            <a:r>
              <a:rPr lang="en-US" i="1" baseline="30000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=</a:t>
            </a:r>
            <a:r>
              <a:rPr lang="en-US" dirty="0">
                <a:solidFill>
                  <a:srgbClr val="0000FF"/>
                </a:solidFill>
              </a:rPr>
              <a:t> 2.1</a:t>
            </a:r>
            <a:r>
              <a:rPr lang="en-US" dirty="0"/>
              <a:t>		b. </a:t>
            </a:r>
            <a:r>
              <a:rPr lang="en-US" dirty="0">
                <a:solidFill>
                  <a:srgbClr val="0000FF"/>
                </a:solidFill>
              </a:rPr>
              <a:t>6</a:t>
            </a:r>
            <a:r>
              <a:rPr lang="en-US" i="1" baseline="30000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=</a:t>
            </a:r>
            <a:r>
              <a:rPr lang="en-US" dirty="0">
                <a:solidFill>
                  <a:srgbClr val="0000FF"/>
                </a:solidFill>
              </a:rPr>
              <a:t> 18</a:t>
            </a:r>
            <a:r>
              <a:rPr lang="en-US" dirty="0"/>
              <a:t>		c.  </a:t>
            </a:r>
            <a:r>
              <a:rPr lang="en-US" dirty="0">
                <a:solidFill>
                  <a:srgbClr val="0000FF"/>
                </a:solidFill>
              </a:rPr>
              <a:t>5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i="1" baseline="30000" dirty="0">
                <a:solidFill>
                  <a:srgbClr val="0000FF"/>
                </a:solidFill>
              </a:rPr>
              <a:t>x </a:t>
            </a:r>
            <a:r>
              <a:rPr lang="en-US" baseline="30000" dirty="0">
                <a:solidFill>
                  <a:srgbClr val="0000FF"/>
                </a:solidFill>
                <a:latin typeface="Symbol" pitchFamily="98" charset="2"/>
              </a:rPr>
              <a:t>-</a:t>
            </a:r>
            <a:r>
              <a:rPr lang="en-US" baseline="30000" dirty="0">
                <a:solidFill>
                  <a:srgbClr val="0000FF"/>
                </a:solidFill>
              </a:rPr>
              <a:t> 1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=</a:t>
            </a:r>
            <a:r>
              <a:rPr lang="en-US" dirty="0">
                <a:solidFill>
                  <a:srgbClr val="0000FF"/>
                </a:solidFill>
              </a:rPr>
              <a:t> 10</a:t>
            </a:r>
            <a:r>
              <a:rPr lang="en-US" i="1" baseline="30000" dirty="0">
                <a:solidFill>
                  <a:srgbClr val="0000FF"/>
                </a:solidFill>
              </a:rPr>
              <a:t>x</a:t>
            </a:r>
            <a:endParaRPr lang="en-US" i="1" dirty="0">
              <a:solidFill>
                <a:srgbClr val="0000FF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First, take the log of both sides. Then use the definition of logarithm as an exponent. </a:t>
            </a:r>
          </a:p>
          <a:p>
            <a:endParaRPr lang="en-US" b="1" dirty="0">
              <a:solidFill>
                <a:schemeClr val="tx1"/>
              </a:solidFill>
            </a:endParaRPr>
          </a:p>
          <a:p>
            <a:endParaRPr lang="en-US" i="1" baseline="30000" dirty="0">
              <a:solidFill>
                <a:srgbClr val="0000FF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Solving Exponential Equations with Different Bases </a:t>
            </a:r>
          </a:p>
        </p:txBody>
      </p:sp>
      <p:graphicFrame>
        <p:nvGraphicFramePr>
          <p:cNvPr id="5427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1479616"/>
              </p:ext>
            </p:extLst>
          </p:nvPr>
        </p:nvGraphicFramePr>
        <p:xfrm>
          <a:off x="1752600" y="4724400"/>
          <a:ext cx="1397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96800" imgH="380880" progId="Equation.DSMT4">
                  <p:embed/>
                </p:oleObj>
              </mc:Choice>
              <mc:Fallback>
                <p:oleObj name="Equation" r:id="rId2" imgW="139680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724400"/>
                        <a:ext cx="1397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0643328"/>
              </p:ext>
            </p:extLst>
          </p:nvPr>
        </p:nvGraphicFramePr>
        <p:xfrm>
          <a:off x="1066800" y="5334000"/>
          <a:ext cx="25527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52400" imgH="571320" progId="Equation.DSMT4">
                  <p:embed/>
                </p:oleObj>
              </mc:Choice>
              <mc:Fallback>
                <p:oleObj name="Equation" r:id="rId4" imgW="2552400" imgH="5713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5334000"/>
                        <a:ext cx="25527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3962400" y="5410200"/>
            <a:ext cx="295196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Take the log of both sides.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Use a calculator to find a decimal approximation: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Solving Exponential Equations with Different Bases (cont.)</a:t>
            </a:r>
          </a:p>
        </p:txBody>
      </p:sp>
      <p:graphicFrame>
        <p:nvGraphicFramePr>
          <p:cNvPr id="55299" name="Object 3"/>
          <p:cNvGraphicFramePr>
            <a:graphicFrameLocks noChangeAspect="1"/>
          </p:cNvGraphicFramePr>
          <p:nvPr/>
        </p:nvGraphicFramePr>
        <p:xfrm>
          <a:off x="838200" y="1371600"/>
          <a:ext cx="24511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50880" imgH="368280" progId="Equation.DSMT4">
                  <p:embed/>
                </p:oleObj>
              </mc:Choice>
              <mc:Fallback>
                <p:oleObj name="Equation" r:id="rId2" imgW="2450880" imgH="3682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1371600"/>
                        <a:ext cx="24511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0" name="Object 4"/>
          <p:cNvGraphicFramePr>
            <a:graphicFrameLocks noChangeAspect="1"/>
          </p:cNvGraphicFramePr>
          <p:nvPr/>
        </p:nvGraphicFramePr>
        <p:xfrm>
          <a:off x="1676400" y="1899824"/>
          <a:ext cx="1612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12800" imgH="368280" progId="Equation.DSMT4">
                  <p:embed/>
                </p:oleObj>
              </mc:Choice>
              <mc:Fallback>
                <p:oleObj name="Equation" r:id="rId4" imgW="1612800" imgH="3682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899824"/>
                        <a:ext cx="16129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1" name="Object 5"/>
          <p:cNvGraphicFramePr>
            <a:graphicFrameLocks noChangeAspect="1"/>
          </p:cNvGraphicFramePr>
          <p:nvPr/>
        </p:nvGraphicFramePr>
        <p:xfrm>
          <a:off x="1828800" y="2433224"/>
          <a:ext cx="1498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98320" imgH="838080" progId="Equation.DSMT4">
                  <p:embed/>
                </p:oleObj>
              </mc:Choice>
              <mc:Fallback>
                <p:oleObj name="Equation" r:id="rId6" imgW="149832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433224"/>
                        <a:ext cx="1498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4059980" y="1339790"/>
            <a:ext cx="131439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Power rule</a:t>
            </a:r>
          </a:p>
        </p:txBody>
      </p:sp>
      <p:sp>
        <p:nvSpPr>
          <p:cNvPr id="9" name="Rectangle 8"/>
          <p:cNvSpPr/>
          <p:nvPr/>
        </p:nvSpPr>
        <p:spPr>
          <a:xfrm>
            <a:off x="4070101" y="1855434"/>
            <a:ext cx="446429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By the definition of a common logarithm </a:t>
            </a:r>
          </a:p>
        </p:txBody>
      </p:sp>
      <p:graphicFrame>
        <p:nvGraphicFramePr>
          <p:cNvPr id="55303" name="Object 7"/>
          <p:cNvGraphicFramePr>
            <a:graphicFrameLocks noChangeAspect="1"/>
          </p:cNvGraphicFramePr>
          <p:nvPr/>
        </p:nvGraphicFramePr>
        <p:xfrm>
          <a:off x="2133362" y="3962400"/>
          <a:ext cx="1498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98320" imgH="838080" progId="Equation.DSMT4">
                  <p:embed/>
                </p:oleObj>
              </mc:Choice>
              <mc:Fallback>
                <p:oleObj name="Equation" r:id="rId8" imgW="149832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362" y="3962400"/>
                        <a:ext cx="1498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4" name="Object 8"/>
          <p:cNvGraphicFramePr>
            <a:graphicFrameLocks noChangeAspect="1"/>
          </p:cNvGraphicFramePr>
          <p:nvPr/>
        </p:nvGraphicFramePr>
        <p:xfrm>
          <a:off x="3666146" y="3962400"/>
          <a:ext cx="1333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33440" imgH="838080" progId="Equation.DSMT4">
                  <p:embed/>
                </p:oleObj>
              </mc:Choice>
              <mc:Fallback>
                <p:oleObj name="Equation" r:id="rId10" imgW="133344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6146" y="3962400"/>
                        <a:ext cx="1333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5" name="Object 9"/>
          <p:cNvGraphicFramePr>
            <a:graphicFrameLocks noChangeAspect="1"/>
          </p:cNvGraphicFramePr>
          <p:nvPr/>
        </p:nvGraphicFramePr>
        <p:xfrm>
          <a:off x="5024808" y="4242276"/>
          <a:ext cx="1358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58640" imgH="291960" progId="Equation.DSMT4">
                  <p:embed/>
                </p:oleObj>
              </mc:Choice>
              <mc:Fallback>
                <p:oleObj name="Equation" r:id="rId12" imgW="135864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4808" y="4242276"/>
                        <a:ext cx="1358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382000" cy="4572000"/>
          </a:xfrm>
        </p:spPr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The base is 6, not 10 or </a:t>
            </a:r>
            <a:r>
              <a:rPr lang="en-US" i="1" dirty="0"/>
              <a:t>e</a:t>
            </a:r>
            <a:r>
              <a:rPr lang="en-US" dirty="0"/>
              <a:t>, but we can solve by taking the log of both sides or by taking the </a:t>
            </a:r>
            <a:r>
              <a:rPr lang="en-US" dirty="0" err="1"/>
              <a:t>ln</a:t>
            </a:r>
            <a:r>
              <a:rPr lang="en-US" dirty="0"/>
              <a:t> of both sides. The result is the same.  </a:t>
            </a:r>
          </a:p>
          <a:p>
            <a:r>
              <a:rPr lang="en-US" sz="2600" b="1" dirty="0"/>
              <a:t>Taking the log of both sides:     Taking the ln of both sides: </a:t>
            </a:r>
            <a:r>
              <a:rPr lang="en-US" b="1" dirty="0"/>
              <a:t>				        </a:t>
            </a:r>
          </a:p>
          <a:p>
            <a:pPr marL="514350" indent="-514350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Solving Exponential Equations with Different Bases (cont.)</a:t>
            </a:r>
          </a:p>
        </p:txBody>
      </p:sp>
      <p:graphicFrame>
        <p:nvGraphicFramePr>
          <p:cNvPr id="56322" name="Object 2"/>
          <p:cNvGraphicFramePr>
            <a:graphicFrameLocks noChangeAspect="1"/>
          </p:cNvGraphicFramePr>
          <p:nvPr/>
        </p:nvGraphicFramePr>
        <p:xfrm>
          <a:off x="1600200" y="3276600"/>
          <a:ext cx="1028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28520" imgH="380880" progId="Equation.DSMT4">
                  <p:embed/>
                </p:oleObj>
              </mc:Choice>
              <mc:Fallback>
                <p:oleObj name="Equation" r:id="rId2" imgW="102852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3276600"/>
                        <a:ext cx="1028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4" name="Object 4"/>
          <p:cNvGraphicFramePr>
            <a:graphicFrameLocks noChangeAspect="1"/>
          </p:cNvGraphicFramePr>
          <p:nvPr/>
        </p:nvGraphicFramePr>
        <p:xfrm>
          <a:off x="1136590" y="3783366"/>
          <a:ext cx="1955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55520" imgH="469800" progId="Equation.DSMT4">
                  <p:embed/>
                </p:oleObj>
              </mc:Choice>
              <mc:Fallback>
                <p:oleObj name="Equation" r:id="rId4" imgW="195552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6590" y="3783366"/>
                        <a:ext cx="1955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5" name="Object 5"/>
          <p:cNvGraphicFramePr>
            <a:graphicFrameLocks noChangeAspect="1"/>
          </p:cNvGraphicFramePr>
          <p:nvPr/>
        </p:nvGraphicFramePr>
        <p:xfrm>
          <a:off x="946210" y="4419600"/>
          <a:ext cx="21590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58920" imgH="393480" progId="Equation.DSMT4">
                  <p:embed/>
                </p:oleObj>
              </mc:Choice>
              <mc:Fallback>
                <p:oleObj name="Equation" r:id="rId6" imgW="2158920" imgH="393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6210" y="4419600"/>
                        <a:ext cx="21590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6" name="Object 6"/>
          <p:cNvGraphicFramePr>
            <a:graphicFrameLocks noChangeAspect="1"/>
          </p:cNvGraphicFramePr>
          <p:nvPr/>
        </p:nvGraphicFramePr>
        <p:xfrm>
          <a:off x="1758890" y="4944122"/>
          <a:ext cx="14097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09400" imgH="927000" progId="Equation.DSMT4">
                  <p:embed/>
                </p:oleObj>
              </mc:Choice>
              <mc:Fallback>
                <p:oleObj name="Equation" r:id="rId8" imgW="1409400" imgH="927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8890" y="4944122"/>
                        <a:ext cx="14097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7" name="Object 7"/>
          <p:cNvGraphicFramePr>
            <a:graphicFrameLocks noChangeAspect="1"/>
          </p:cNvGraphicFramePr>
          <p:nvPr/>
        </p:nvGraphicFramePr>
        <p:xfrm>
          <a:off x="5822950" y="3276600"/>
          <a:ext cx="1028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28520" imgH="380880" progId="Equation.DSMT4">
                  <p:embed/>
                </p:oleObj>
              </mc:Choice>
              <mc:Fallback>
                <p:oleObj name="Equation" r:id="rId10" imgW="102852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2950" y="3276600"/>
                        <a:ext cx="1028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8" name="Object 8"/>
          <p:cNvGraphicFramePr>
            <a:graphicFrameLocks noChangeAspect="1"/>
          </p:cNvGraphicFramePr>
          <p:nvPr/>
        </p:nvGraphicFramePr>
        <p:xfrm>
          <a:off x="5543550" y="3783013"/>
          <a:ext cx="1587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587240" imgH="469800" progId="Equation.DSMT4">
                  <p:embed/>
                </p:oleObj>
              </mc:Choice>
              <mc:Fallback>
                <p:oleObj name="Equation" r:id="rId12" imgW="158724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3550" y="3783013"/>
                        <a:ext cx="1587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9" name="Object 9"/>
          <p:cNvGraphicFramePr>
            <a:graphicFrameLocks noChangeAspect="1"/>
          </p:cNvGraphicFramePr>
          <p:nvPr/>
        </p:nvGraphicFramePr>
        <p:xfrm>
          <a:off x="5359400" y="4419600"/>
          <a:ext cx="17780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777680" imgH="393480" progId="Equation.DSMT4">
                  <p:embed/>
                </p:oleObj>
              </mc:Choice>
              <mc:Fallback>
                <p:oleObj name="Equation" r:id="rId14" imgW="1777680" imgH="393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9400" y="4419600"/>
                        <a:ext cx="17780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30" name="Object 10"/>
          <p:cNvGraphicFramePr>
            <a:graphicFrameLocks noChangeAspect="1"/>
          </p:cNvGraphicFramePr>
          <p:nvPr/>
        </p:nvGraphicFramePr>
        <p:xfrm>
          <a:off x="6005926" y="4943475"/>
          <a:ext cx="12192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218960" imgH="927000" progId="Equation.DSMT4">
                  <p:embed/>
                </p:oleObj>
              </mc:Choice>
              <mc:Fallback>
                <p:oleObj name="Equation" r:id="rId16" imgW="1218960" imgH="9270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5926" y="4943475"/>
                        <a:ext cx="12192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Using a calculator:			Using a calculator:</a:t>
            </a:r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pPr marL="514350" indent="-514350">
              <a:buFont typeface="+mj-lt"/>
              <a:buAutoNum type="alphaLcPeriod" startAt="3"/>
            </a:pPr>
            <a:endParaRPr lang="en-US" dirty="0"/>
          </a:p>
          <a:p>
            <a:pPr marL="514350" indent="-514350">
              <a:buFont typeface="+mj-lt"/>
              <a:buAutoNum type="alphaLcPeriod" startAt="3"/>
            </a:pPr>
            <a:r>
              <a:rPr lang="en-US" dirty="0"/>
              <a:t> </a:t>
            </a:r>
          </a:p>
          <a:p>
            <a:endParaRPr lang="en-US" b="1" dirty="0"/>
          </a:p>
          <a:p>
            <a:endParaRPr lang="en-US" b="1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Solving Exponential Equations with Different Bases (cont.)</a:t>
            </a:r>
          </a:p>
        </p:txBody>
      </p:sp>
      <p:graphicFrame>
        <p:nvGraphicFramePr>
          <p:cNvPr id="57347" name="Object 3"/>
          <p:cNvGraphicFramePr>
            <a:graphicFrameLocks noChangeAspect="1"/>
          </p:cNvGraphicFramePr>
          <p:nvPr/>
        </p:nvGraphicFramePr>
        <p:xfrm>
          <a:off x="609600" y="1981200"/>
          <a:ext cx="27813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81000" imgH="927000" progId="Equation.DSMT4">
                  <p:embed/>
                </p:oleObj>
              </mc:Choice>
              <mc:Fallback>
                <p:oleObj name="Equation" r:id="rId2" imgW="2781000" imgH="927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981200"/>
                        <a:ext cx="27813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48" name="Object 4"/>
          <p:cNvGraphicFramePr>
            <a:graphicFrameLocks noChangeAspect="1"/>
          </p:cNvGraphicFramePr>
          <p:nvPr/>
        </p:nvGraphicFramePr>
        <p:xfrm>
          <a:off x="2056166" y="3078456"/>
          <a:ext cx="1346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46040" imgH="291960" progId="Equation.DSMT4">
                  <p:embed/>
                </p:oleObj>
              </mc:Choice>
              <mc:Fallback>
                <p:oleObj name="Equation" r:id="rId4" imgW="134604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6166" y="3078456"/>
                        <a:ext cx="1346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49" name="Object 5"/>
          <p:cNvGraphicFramePr>
            <a:graphicFrameLocks noChangeAspect="1"/>
          </p:cNvGraphicFramePr>
          <p:nvPr/>
        </p:nvGraphicFramePr>
        <p:xfrm>
          <a:off x="5227638" y="1981200"/>
          <a:ext cx="25908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90560" imgH="927000" progId="Equation.DSMT4">
                  <p:embed/>
                </p:oleObj>
              </mc:Choice>
              <mc:Fallback>
                <p:oleObj name="Equation" r:id="rId6" imgW="2590560" imgH="927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7638" y="1981200"/>
                        <a:ext cx="25908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0" name="Object 6"/>
          <p:cNvGraphicFramePr>
            <a:graphicFrameLocks noChangeAspect="1"/>
          </p:cNvGraphicFramePr>
          <p:nvPr/>
        </p:nvGraphicFramePr>
        <p:xfrm>
          <a:off x="6516454" y="3078163"/>
          <a:ext cx="1346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46040" imgH="291960" progId="Equation.DSMT4">
                  <p:embed/>
                </p:oleObj>
              </mc:Choice>
              <mc:Fallback>
                <p:oleObj name="Equation" r:id="rId8" imgW="134604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6454" y="3078163"/>
                        <a:ext cx="1346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2" name="Object 8"/>
          <p:cNvGraphicFramePr>
            <a:graphicFrameLocks noChangeAspect="1"/>
          </p:cNvGraphicFramePr>
          <p:nvPr/>
        </p:nvGraphicFramePr>
        <p:xfrm>
          <a:off x="1753834" y="3868444"/>
          <a:ext cx="15621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562040" imgH="393480" progId="Equation.DSMT4">
                  <p:embed/>
                </p:oleObj>
              </mc:Choice>
              <mc:Fallback>
                <p:oleObj name="Equation" r:id="rId9" imgW="1562040" imgH="3934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3834" y="3868444"/>
                        <a:ext cx="15621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3" name="Object 9"/>
          <p:cNvGraphicFramePr>
            <a:graphicFrameLocks noChangeAspect="1"/>
          </p:cNvGraphicFramePr>
          <p:nvPr/>
        </p:nvGraphicFramePr>
        <p:xfrm>
          <a:off x="1299222" y="4419600"/>
          <a:ext cx="2476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476440" imgH="482400" progId="Equation.DSMT4">
                  <p:embed/>
                </p:oleObj>
              </mc:Choice>
              <mc:Fallback>
                <p:oleObj name="Equation" r:id="rId11" imgW="2476440" imgH="4824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9222" y="4419600"/>
                        <a:ext cx="24765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4" name="Object 10"/>
          <p:cNvGraphicFramePr>
            <a:graphicFrameLocks noChangeAspect="1"/>
          </p:cNvGraphicFramePr>
          <p:nvPr/>
        </p:nvGraphicFramePr>
        <p:xfrm>
          <a:off x="774700" y="5061010"/>
          <a:ext cx="3111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3111480" imgH="469800" progId="Equation.DSMT4">
                  <p:embed/>
                </p:oleObj>
              </mc:Choice>
              <mc:Fallback>
                <p:oleObj name="Equation" r:id="rId13" imgW="3111480" imgH="4698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4700" y="5061010"/>
                        <a:ext cx="3111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4343400" y="4481746"/>
            <a:ext cx="295196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Take the log of both sides.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343400" y="5087644"/>
            <a:ext cx="131439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Power rule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1344</TotalTime>
  <Words>936</Words>
  <Application>Microsoft Office PowerPoint</Application>
  <PresentationFormat>On-screen Show (4:3)</PresentationFormat>
  <Paragraphs>128</Paragraphs>
  <Slides>22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Arial</vt:lpstr>
      <vt:lpstr>Calibri</vt:lpstr>
      <vt:lpstr>Cambria Math</vt:lpstr>
      <vt:lpstr>Symbol</vt:lpstr>
      <vt:lpstr>Times New Roman</vt:lpstr>
      <vt:lpstr>Office Theme</vt:lpstr>
      <vt:lpstr>Equation</vt:lpstr>
      <vt:lpstr>Section 10.7</vt:lpstr>
      <vt:lpstr>Properties: Properties of Real Exponents </vt:lpstr>
      <vt:lpstr>Properties: Properties of Equations with Exponents and Logarithms </vt:lpstr>
      <vt:lpstr>Example 1: Solving Exponential Equations with the Same Base </vt:lpstr>
      <vt:lpstr>Example 1: Solving Exponential Equations with the Same Base (cont.)</vt:lpstr>
      <vt:lpstr>Example 2: Solving Exponential Equations with Different Bases </vt:lpstr>
      <vt:lpstr>Example 2: Solving Exponential Equations with Different Bases (cont.)</vt:lpstr>
      <vt:lpstr>Example 2: Solving Exponential Equations with Different Bases (cont.)</vt:lpstr>
      <vt:lpstr>Example 2: Solving Exponential Equations with Different Bases (cont.)</vt:lpstr>
      <vt:lpstr>Example 2: Solving Exponential Equations with Different Bases (cont.)</vt:lpstr>
      <vt:lpstr>Example 3: Solving Logarithmic Equations</vt:lpstr>
      <vt:lpstr>Example 3: Solving Logarithmic Equations (cont.)</vt:lpstr>
      <vt:lpstr>Example 3: Solving Logarithmic Equations (cont.)</vt:lpstr>
      <vt:lpstr>Example 3: Solving Logarithmic Equations (cont.)</vt:lpstr>
      <vt:lpstr>Example 3: Solving Logarithmic Equations (cont.)</vt:lpstr>
      <vt:lpstr>Example 3: Solving Logarithmic Equations (cont.)</vt:lpstr>
      <vt:lpstr>Formula: Change-of-Base Formula</vt:lpstr>
      <vt:lpstr>Example 4: Using the Change-of-Base Formula</vt:lpstr>
      <vt:lpstr>Example 4: Using the Change-of-Base Formula (cont.)</vt:lpstr>
      <vt:lpstr>Example 4: Using the Change-of-Base Formula (cont.)</vt:lpstr>
      <vt:lpstr>Example 5: Using the Change-of-Base Formula </vt:lpstr>
      <vt:lpstr>Example 5: Using the Change-of-Base Formula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Algebra for College Students, 7th Edition</dc:title>
  <dc:creator>Hawkes Learning</dc:creator>
  <cp:lastModifiedBy>Rebecca Johnson</cp:lastModifiedBy>
  <cp:revision>196</cp:revision>
  <dcterms:created xsi:type="dcterms:W3CDTF">2013-04-26T14:43:13Z</dcterms:created>
  <dcterms:modified xsi:type="dcterms:W3CDTF">2023-07-26T13:05:27Z</dcterms:modified>
</cp:coreProperties>
</file>