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4"/>
  </p:notesMasterIdLst>
  <p:handoutMasterIdLst>
    <p:handoutMasterId r:id="rId25"/>
  </p:handoutMasterIdLst>
  <p:sldIdLst>
    <p:sldId id="256" r:id="rId2"/>
    <p:sldId id="285" r:id="rId3"/>
    <p:sldId id="287" r:id="rId4"/>
    <p:sldId id="288" r:id="rId5"/>
    <p:sldId id="289" r:id="rId6"/>
    <p:sldId id="299" r:id="rId7"/>
    <p:sldId id="290" r:id="rId8"/>
    <p:sldId id="291" r:id="rId9"/>
    <p:sldId id="292" r:id="rId10"/>
    <p:sldId id="293" r:id="rId11"/>
    <p:sldId id="294" r:id="rId12"/>
    <p:sldId id="297" r:id="rId13"/>
    <p:sldId id="298" r:id="rId14"/>
    <p:sldId id="300" r:id="rId15"/>
    <p:sldId id="301" r:id="rId16"/>
    <p:sldId id="302" r:id="rId17"/>
    <p:sldId id="303" r:id="rId18"/>
    <p:sldId id="304" r:id="rId19"/>
    <p:sldId id="305" r:id="rId20"/>
    <p:sldId id="306" r:id="rId21"/>
    <p:sldId id="308" r:id="rId22"/>
    <p:sldId id="307" r:id="rId2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elloit, Nicholas G" initials="BNG" lastIdx="1" clrIdx="0"/>
  <p:cmAuthor id="2" name="Belloit, Nicholas G" initials="BNG [2]" lastIdx="1" clrIdx="1"/>
  <p:cmAuthor id="3" name="Belloit, Nicholas G" initials="BNG [3]" lastIdx="1" clrIdx="2"/>
  <p:cmAuthor id="4" name="Belloit, Nicholas G" initials="BNG [4]" lastIdx="1" clrIdx="3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F00FF"/>
    <a:srgbClr val="366092"/>
    <a:srgbClr val="000099"/>
    <a:srgbClr val="007E7E"/>
    <a:srgbClr val="0000FF"/>
    <a:srgbClr val="000000"/>
    <a:srgbClr val="1F497D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108" autoAdjust="0"/>
    <p:restoredTop sz="94709" autoAdjust="0"/>
  </p:normalViewPr>
  <p:slideViewPr>
    <p:cSldViewPr>
      <p:cViewPr varScale="1">
        <p:scale>
          <a:sx n="111" d="100"/>
          <a:sy n="111" d="100"/>
        </p:scale>
        <p:origin x="1530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7/26/2023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318153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D7C3DB9-9EF2-4DCB-8074-1DACE8FD1CE6}" type="datetimeFigureOut">
              <a:rPr lang="en-US" smtClean="0"/>
              <a:pPr/>
              <a:t>7/26/2023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6DF2E6-0E7A-4665-84BC-07A679DEABD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81970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5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6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7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18" name="Picture 1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1722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6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7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18" name="Straight Connector 17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" name="Picture 1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1722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wmf"/><Relationship Id="rId2" Type="http://schemas.openxmlformats.org/officeDocument/2006/relationships/oleObject" Target="../embeddings/oleObject30.bin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wmf"/><Relationship Id="rId2" Type="http://schemas.openxmlformats.org/officeDocument/2006/relationships/oleObject" Target="../embeddings/oleObject31.bin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5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6.wmf"/><Relationship Id="rId2" Type="http://schemas.openxmlformats.org/officeDocument/2006/relationships/oleObject" Target="../embeddings/oleObject32.bin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3.bin"/><Relationship Id="rId2" Type="http://schemas.openxmlformats.org/officeDocument/2006/relationships/image" Target="../media/image3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8.wmf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9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0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7.bin"/><Relationship Id="rId13" Type="http://schemas.openxmlformats.org/officeDocument/2006/relationships/image" Target="../media/image46.wmf"/><Relationship Id="rId3" Type="http://schemas.openxmlformats.org/officeDocument/2006/relationships/image" Target="../media/image41.wmf"/><Relationship Id="rId7" Type="http://schemas.openxmlformats.org/officeDocument/2006/relationships/image" Target="../media/image43.wmf"/><Relationship Id="rId12" Type="http://schemas.openxmlformats.org/officeDocument/2006/relationships/oleObject" Target="../embeddings/oleObject39.bin"/><Relationship Id="rId2" Type="http://schemas.openxmlformats.org/officeDocument/2006/relationships/oleObject" Target="../embeddings/oleObject34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6.bin"/><Relationship Id="rId11" Type="http://schemas.openxmlformats.org/officeDocument/2006/relationships/image" Target="../media/image45.wmf"/><Relationship Id="rId5" Type="http://schemas.openxmlformats.org/officeDocument/2006/relationships/image" Target="../media/image42.wmf"/><Relationship Id="rId15" Type="http://schemas.openxmlformats.org/officeDocument/2006/relationships/image" Target="../media/image47.wmf"/><Relationship Id="rId10" Type="http://schemas.openxmlformats.org/officeDocument/2006/relationships/oleObject" Target="../embeddings/oleObject38.bin"/><Relationship Id="rId4" Type="http://schemas.openxmlformats.org/officeDocument/2006/relationships/oleObject" Target="../embeddings/oleObject35.bin"/><Relationship Id="rId9" Type="http://schemas.openxmlformats.org/officeDocument/2006/relationships/image" Target="../media/image44.wmf"/><Relationship Id="rId14" Type="http://schemas.openxmlformats.org/officeDocument/2006/relationships/oleObject" Target="../embeddings/oleObject40.bin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9.png"/><Relationship Id="rId2" Type="http://schemas.openxmlformats.org/officeDocument/2006/relationships/image" Target="../media/image48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.bin"/><Relationship Id="rId13" Type="http://schemas.openxmlformats.org/officeDocument/2006/relationships/image" Target="../media/image7.wmf"/><Relationship Id="rId3" Type="http://schemas.openxmlformats.org/officeDocument/2006/relationships/image" Target="../media/image2.wmf"/><Relationship Id="rId7" Type="http://schemas.openxmlformats.org/officeDocument/2006/relationships/image" Target="../media/image4.wmf"/><Relationship Id="rId12" Type="http://schemas.openxmlformats.org/officeDocument/2006/relationships/oleObject" Target="../embeddings/oleObject6.bin"/><Relationship Id="rId17" Type="http://schemas.openxmlformats.org/officeDocument/2006/relationships/image" Target="../media/image9.wmf"/><Relationship Id="rId2" Type="http://schemas.openxmlformats.org/officeDocument/2006/relationships/oleObject" Target="../embeddings/oleObject1.bin"/><Relationship Id="rId16" Type="http://schemas.openxmlformats.org/officeDocument/2006/relationships/oleObject" Target="../embeddings/oleObject8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.bin"/><Relationship Id="rId11" Type="http://schemas.openxmlformats.org/officeDocument/2006/relationships/image" Target="../media/image6.wmf"/><Relationship Id="rId5" Type="http://schemas.openxmlformats.org/officeDocument/2006/relationships/image" Target="../media/image3.wmf"/><Relationship Id="rId15" Type="http://schemas.openxmlformats.org/officeDocument/2006/relationships/image" Target="../media/image8.wmf"/><Relationship Id="rId10" Type="http://schemas.openxmlformats.org/officeDocument/2006/relationships/oleObject" Target="../embeddings/oleObject5.bin"/><Relationship Id="rId4" Type="http://schemas.openxmlformats.org/officeDocument/2006/relationships/oleObject" Target="../embeddings/oleObject2.bin"/><Relationship Id="rId9" Type="http://schemas.openxmlformats.org/officeDocument/2006/relationships/image" Target="../media/image5.wmf"/><Relationship Id="rId14" Type="http://schemas.openxmlformats.org/officeDocument/2006/relationships/oleObject" Target="../embeddings/oleObject7.bin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0.wmf"/><Relationship Id="rId2" Type="http://schemas.openxmlformats.org/officeDocument/2006/relationships/oleObject" Target="../embeddings/oleObject41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2.png"/><Relationship Id="rId5" Type="http://schemas.openxmlformats.org/officeDocument/2006/relationships/image" Target="../media/image51.wmf"/><Relationship Id="rId4" Type="http://schemas.openxmlformats.org/officeDocument/2006/relationships/oleObject" Target="../embeddings/oleObject42.bin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3.wmf"/><Relationship Id="rId2" Type="http://schemas.openxmlformats.org/officeDocument/2006/relationships/oleObject" Target="../embeddings/oleObject43.bin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2.bin"/><Relationship Id="rId3" Type="http://schemas.openxmlformats.org/officeDocument/2006/relationships/image" Target="../media/image10.wmf"/><Relationship Id="rId7" Type="http://schemas.openxmlformats.org/officeDocument/2006/relationships/image" Target="../media/image12.wmf"/><Relationship Id="rId2" Type="http://schemas.openxmlformats.org/officeDocument/2006/relationships/oleObject" Target="../embeddings/oleObject9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1.bin"/><Relationship Id="rId11" Type="http://schemas.openxmlformats.org/officeDocument/2006/relationships/image" Target="../media/image14.wmf"/><Relationship Id="rId5" Type="http://schemas.openxmlformats.org/officeDocument/2006/relationships/image" Target="../media/image11.wmf"/><Relationship Id="rId10" Type="http://schemas.openxmlformats.org/officeDocument/2006/relationships/oleObject" Target="../embeddings/oleObject13.bin"/><Relationship Id="rId4" Type="http://schemas.openxmlformats.org/officeDocument/2006/relationships/oleObject" Target="../embeddings/oleObject10.bin"/><Relationship Id="rId9" Type="http://schemas.openxmlformats.org/officeDocument/2006/relationships/image" Target="../media/image13.w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7.bin"/><Relationship Id="rId13" Type="http://schemas.openxmlformats.org/officeDocument/2006/relationships/image" Target="../media/image20.wmf"/><Relationship Id="rId3" Type="http://schemas.openxmlformats.org/officeDocument/2006/relationships/image" Target="../media/image15.wmf"/><Relationship Id="rId7" Type="http://schemas.openxmlformats.org/officeDocument/2006/relationships/image" Target="../media/image17.wmf"/><Relationship Id="rId12" Type="http://schemas.openxmlformats.org/officeDocument/2006/relationships/oleObject" Target="../embeddings/oleObject19.bin"/><Relationship Id="rId2" Type="http://schemas.openxmlformats.org/officeDocument/2006/relationships/oleObject" Target="../embeddings/oleObject14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6.bin"/><Relationship Id="rId11" Type="http://schemas.openxmlformats.org/officeDocument/2006/relationships/image" Target="../media/image19.wmf"/><Relationship Id="rId5" Type="http://schemas.openxmlformats.org/officeDocument/2006/relationships/image" Target="../media/image16.wmf"/><Relationship Id="rId15" Type="http://schemas.openxmlformats.org/officeDocument/2006/relationships/image" Target="../media/image21.wmf"/><Relationship Id="rId10" Type="http://schemas.openxmlformats.org/officeDocument/2006/relationships/oleObject" Target="../embeddings/oleObject18.bin"/><Relationship Id="rId4" Type="http://schemas.openxmlformats.org/officeDocument/2006/relationships/oleObject" Target="../embeddings/oleObject15.bin"/><Relationship Id="rId9" Type="http://schemas.openxmlformats.org/officeDocument/2006/relationships/image" Target="../media/image18.wmf"/><Relationship Id="rId14" Type="http://schemas.openxmlformats.org/officeDocument/2006/relationships/oleObject" Target="../embeddings/oleObject20.bin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4.bin"/><Relationship Id="rId3" Type="http://schemas.openxmlformats.org/officeDocument/2006/relationships/image" Target="../media/image22.wmf"/><Relationship Id="rId7" Type="http://schemas.openxmlformats.org/officeDocument/2006/relationships/image" Target="../media/image24.wmf"/><Relationship Id="rId2" Type="http://schemas.openxmlformats.org/officeDocument/2006/relationships/oleObject" Target="../embeddings/oleObject21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3.bin"/><Relationship Id="rId5" Type="http://schemas.openxmlformats.org/officeDocument/2006/relationships/image" Target="../media/image23.wmf"/><Relationship Id="rId4" Type="http://schemas.openxmlformats.org/officeDocument/2006/relationships/oleObject" Target="../embeddings/oleObject22.bin"/><Relationship Id="rId9" Type="http://schemas.openxmlformats.org/officeDocument/2006/relationships/image" Target="../media/image25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8.bin"/><Relationship Id="rId3" Type="http://schemas.openxmlformats.org/officeDocument/2006/relationships/image" Target="../media/image26.wmf"/><Relationship Id="rId7" Type="http://schemas.openxmlformats.org/officeDocument/2006/relationships/image" Target="../media/image28.wmf"/><Relationship Id="rId2" Type="http://schemas.openxmlformats.org/officeDocument/2006/relationships/oleObject" Target="../embeddings/oleObject25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7.bin"/><Relationship Id="rId5" Type="http://schemas.openxmlformats.org/officeDocument/2006/relationships/image" Target="../media/image27.wmf"/><Relationship Id="rId4" Type="http://schemas.openxmlformats.org/officeDocument/2006/relationships/oleObject" Target="../embeddings/oleObject26.bin"/><Relationship Id="rId9" Type="http://schemas.openxmlformats.org/officeDocument/2006/relationships/image" Target="../media/image29.wmf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wmf"/><Relationship Id="rId2" Type="http://schemas.openxmlformats.org/officeDocument/2006/relationships/oleObject" Target="../embeddings/oleObject29.bin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11.1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lnSpc>
                <a:spcPct val="90000"/>
              </a:lnSpc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Translations and Reflections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Graph the function </a:t>
            </a:r>
          </a:p>
          <a:p>
            <a:r>
              <a:rPr lang="en-US" b="1" dirty="0"/>
              <a:t>Solution</a:t>
            </a:r>
          </a:p>
          <a:p>
            <a:r>
              <a:rPr lang="en-US" dirty="0"/>
              <a:t>Here </a:t>
            </a:r>
            <a:r>
              <a:rPr lang="en-US" dirty="0">
                <a:solidFill>
                  <a:srgbClr val="000099"/>
                </a:solidFill>
              </a:rPr>
              <a:t>(</a:t>
            </a:r>
            <a:r>
              <a:rPr lang="en-US" i="1" dirty="0">
                <a:solidFill>
                  <a:srgbClr val="000099"/>
                </a:solidFill>
              </a:rPr>
              <a:t>h</a:t>
            </a:r>
            <a:r>
              <a:rPr lang="en-US" dirty="0">
                <a:solidFill>
                  <a:srgbClr val="000099"/>
                </a:solidFill>
              </a:rPr>
              <a:t>, </a:t>
            </a:r>
            <a:r>
              <a:rPr lang="en-US" i="1" dirty="0">
                <a:solidFill>
                  <a:srgbClr val="000099"/>
                </a:solidFill>
              </a:rPr>
              <a:t>k</a:t>
            </a:r>
            <a:r>
              <a:rPr lang="en-US" dirty="0">
                <a:solidFill>
                  <a:srgbClr val="000099"/>
                </a:solidFill>
              </a:rPr>
              <a:t>) = (</a:t>
            </a:r>
            <a:r>
              <a:rPr lang="en-US" dirty="0">
                <a:solidFill>
                  <a:srgbClr val="000099"/>
                </a:solidFill>
                <a:latin typeface="Symbol" pitchFamily="98" charset="2"/>
              </a:rPr>
              <a:t>-</a:t>
            </a:r>
            <a:r>
              <a:rPr lang="en-US" dirty="0">
                <a:solidFill>
                  <a:srgbClr val="000099"/>
                </a:solidFill>
              </a:rPr>
              <a:t>4, </a:t>
            </a:r>
            <a:r>
              <a:rPr lang="en-US" dirty="0">
                <a:solidFill>
                  <a:srgbClr val="000099"/>
                </a:solidFill>
                <a:latin typeface="Symbol" pitchFamily="98" charset="2"/>
              </a:rPr>
              <a:t>-</a:t>
            </a:r>
            <a:r>
              <a:rPr lang="en-US" dirty="0">
                <a:solidFill>
                  <a:srgbClr val="000099"/>
                </a:solidFill>
              </a:rPr>
              <a:t>1)</a:t>
            </a:r>
            <a:r>
              <a:rPr lang="en-US" dirty="0">
                <a:solidFill>
                  <a:schemeClr val="tx1"/>
                </a:solidFill>
              </a:rPr>
              <a:t>,</a:t>
            </a:r>
            <a:r>
              <a:rPr lang="en-US" dirty="0"/>
              <a:t> so the horizontal translation is </a:t>
            </a:r>
            <a:r>
              <a:rPr lang="en-US" dirty="0">
                <a:latin typeface="Symbol" pitchFamily="98" charset="2"/>
              </a:rPr>
              <a:t>-</a:t>
            </a:r>
            <a:r>
              <a:rPr lang="en-US" dirty="0"/>
              <a:t>4 (4 units left) and the vertical translation is </a:t>
            </a:r>
            <a:r>
              <a:rPr lang="en-US" dirty="0">
                <a:latin typeface="Symbol" pitchFamily="98" charset="2"/>
              </a:rPr>
              <a:t>-</a:t>
            </a:r>
            <a:r>
              <a:rPr lang="en-US" dirty="0"/>
              <a:t>1 (1 unit down). The effect is that the vertex is now at the point </a:t>
            </a:r>
            <a:r>
              <a:rPr lang="en-US" dirty="0">
                <a:solidFill>
                  <a:schemeClr val="tx1"/>
                </a:solidFill>
              </a:rPr>
              <a:t>(</a:t>
            </a:r>
            <a:r>
              <a:rPr lang="en-US" dirty="0">
                <a:solidFill>
                  <a:schemeClr val="tx1"/>
                </a:solidFill>
                <a:latin typeface="Symbol" pitchFamily="98" charset="2"/>
              </a:rPr>
              <a:t>-</a:t>
            </a:r>
            <a:r>
              <a:rPr lang="en-US" dirty="0">
                <a:solidFill>
                  <a:schemeClr val="tx1"/>
                </a:solidFill>
              </a:rPr>
              <a:t>4, </a:t>
            </a:r>
            <a:r>
              <a:rPr lang="en-US" dirty="0">
                <a:solidFill>
                  <a:schemeClr val="tx1"/>
                </a:solidFill>
                <a:latin typeface="Symbol" pitchFamily="98" charset="2"/>
              </a:rPr>
              <a:t>-</a:t>
            </a:r>
            <a:r>
              <a:rPr lang="en-US" dirty="0">
                <a:solidFill>
                  <a:schemeClr val="tx1"/>
                </a:solidFill>
              </a:rPr>
              <a:t>1).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5: Graphing Horizontal and Vertical Translations of </a:t>
            </a:r>
            <a:r>
              <a:rPr lang="en-US" i="1" dirty="0"/>
              <a:t>y</a:t>
            </a:r>
            <a:r>
              <a:rPr lang="en-US" dirty="0"/>
              <a:t> = |</a:t>
            </a:r>
            <a:r>
              <a:rPr lang="en-US" i="1" dirty="0"/>
              <a:t>x</a:t>
            </a:r>
            <a:r>
              <a:rPr lang="en-US" dirty="0"/>
              <a:t>|</a:t>
            </a:r>
          </a:p>
        </p:txBody>
      </p:sp>
      <p:graphicFrame>
        <p:nvGraphicFramePr>
          <p:cNvPr id="53250" name="Object 2"/>
          <p:cNvGraphicFramePr>
            <a:graphicFrameLocks noChangeAspect="1"/>
          </p:cNvGraphicFramePr>
          <p:nvPr/>
        </p:nvGraphicFramePr>
        <p:xfrm>
          <a:off x="3310389" y="1320567"/>
          <a:ext cx="18796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879560" imgH="469800" progId="Equation.DSMT4">
                  <p:embed/>
                </p:oleObj>
              </mc:Choice>
              <mc:Fallback>
                <p:oleObj name="Equation" r:id="rId2" imgW="1879560" imgH="46980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10389" y="1320567"/>
                        <a:ext cx="18796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5: Graphing Horizontal and Vertical Translations of </a:t>
            </a:r>
            <a:r>
              <a:rPr lang="en-US" i="1" dirty="0"/>
              <a:t>y</a:t>
            </a:r>
            <a:r>
              <a:rPr lang="en-US" dirty="0"/>
              <a:t> = |</a:t>
            </a:r>
            <a:r>
              <a:rPr lang="en-US" i="1" dirty="0"/>
              <a:t>x</a:t>
            </a:r>
            <a:r>
              <a:rPr lang="en-US" dirty="0"/>
              <a:t>| (cont.)</a:t>
            </a:r>
          </a:p>
        </p:txBody>
      </p:sp>
      <p:pic>
        <p:nvPicPr>
          <p:cNvPr id="4505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26358" y="1219200"/>
            <a:ext cx="4291284" cy="42976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Graph the function</a:t>
            </a:r>
          </a:p>
          <a:p>
            <a:r>
              <a:rPr lang="en-US" b="1" dirty="0"/>
              <a:t>Solution</a:t>
            </a:r>
          </a:p>
          <a:p>
            <a:r>
              <a:rPr lang="en-US" dirty="0"/>
              <a:t>Here </a:t>
            </a:r>
            <a:r>
              <a:rPr lang="en-US" dirty="0">
                <a:solidFill>
                  <a:srgbClr val="000099"/>
                </a:solidFill>
              </a:rPr>
              <a:t>(</a:t>
            </a:r>
            <a:r>
              <a:rPr lang="en-US" i="1" dirty="0">
                <a:solidFill>
                  <a:srgbClr val="000099"/>
                </a:solidFill>
              </a:rPr>
              <a:t>h</a:t>
            </a:r>
            <a:r>
              <a:rPr lang="en-US" dirty="0">
                <a:solidFill>
                  <a:srgbClr val="000099"/>
                </a:solidFill>
              </a:rPr>
              <a:t>, </a:t>
            </a:r>
            <a:r>
              <a:rPr lang="en-US" i="1" dirty="0">
                <a:solidFill>
                  <a:srgbClr val="000099"/>
                </a:solidFill>
              </a:rPr>
              <a:t>k</a:t>
            </a:r>
            <a:r>
              <a:rPr lang="en-US" dirty="0">
                <a:solidFill>
                  <a:srgbClr val="000099"/>
                </a:solidFill>
              </a:rPr>
              <a:t>) = (</a:t>
            </a:r>
            <a:r>
              <a:rPr lang="en-US" dirty="0">
                <a:solidFill>
                  <a:srgbClr val="000099"/>
                </a:solidFill>
                <a:latin typeface="Symbol" pitchFamily="98" charset="2"/>
              </a:rPr>
              <a:t>-</a:t>
            </a:r>
            <a:r>
              <a:rPr lang="en-US" dirty="0">
                <a:solidFill>
                  <a:srgbClr val="000099"/>
                </a:solidFill>
              </a:rPr>
              <a:t>2, 7)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/>
              <a:t>so the horizontal translation is </a:t>
            </a:r>
            <a:r>
              <a:rPr lang="en-US" dirty="0">
                <a:latin typeface="Symbol" pitchFamily="98" charset="2"/>
              </a:rPr>
              <a:t>-</a:t>
            </a:r>
            <a:r>
              <a:rPr lang="en-US" dirty="0"/>
              <a:t>2 (2 units left) and the vertical translation is 7 (7 units up). The effect is that the vertex is now at the point </a:t>
            </a:r>
            <a:br>
              <a:rPr lang="en-US" dirty="0"/>
            </a:br>
            <a:r>
              <a:rPr lang="en-US" dirty="0">
                <a:solidFill>
                  <a:schemeClr val="tx1"/>
                </a:solidFill>
              </a:rPr>
              <a:t>(</a:t>
            </a:r>
            <a:r>
              <a:rPr lang="en-US" dirty="0">
                <a:solidFill>
                  <a:schemeClr val="tx1"/>
                </a:solidFill>
                <a:latin typeface="Symbol" pitchFamily="98" charset="2"/>
              </a:rPr>
              <a:t>-</a:t>
            </a:r>
            <a:r>
              <a:rPr lang="en-US" dirty="0">
                <a:solidFill>
                  <a:schemeClr val="tx1"/>
                </a:solidFill>
              </a:rPr>
              <a:t>2, 7).</a:t>
            </a:r>
            <a:r>
              <a:rPr lang="en-US" dirty="0"/>
              <a:t>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6: Graphing Horizontal and Vertical Translations of </a:t>
            </a:r>
            <a:r>
              <a:rPr lang="en-US" i="1" dirty="0"/>
              <a:t>y</a:t>
            </a:r>
            <a:r>
              <a:rPr lang="en-US" dirty="0"/>
              <a:t> = |</a:t>
            </a:r>
            <a:r>
              <a:rPr lang="en-US" i="1" dirty="0"/>
              <a:t>x</a:t>
            </a:r>
            <a:r>
              <a:rPr lang="en-US" dirty="0"/>
              <a:t>|</a:t>
            </a:r>
          </a:p>
        </p:txBody>
      </p:sp>
      <p:graphicFrame>
        <p:nvGraphicFramePr>
          <p:cNvPr id="54274" name="Object 2"/>
          <p:cNvGraphicFramePr>
            <a:graphicFrameLocks noChangeAspect="1"/>
          </p:cNvGraphicFramePr>
          <p:nvPr/>
        </p:nvGraphicFramePr>
        <p:xfrm>
          <a:off x="3314700" y="1328956"/>
          <a:ext cx="18669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866600" imgH="469800" progId="Equation.DSMT4">
                  <p:embed/>
                </p:oleObj>
              </mc:Choice>
              <mc:Fallback>
                <p:oleObj name="Equation" r:id="rId2" imgW="1866600" imgH="46980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14700" y="1328956"/>
                        <a:ext cx="18669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6: Graphing Horizontal and Vertical Translations of </a:t>
            </a:r>
            <a:r>
              <a:rPr lang="en-US" i="1" dirty="0"/>
              <a:t>y</a:t>
            </a:r>
            <a:r>
              <a:rPr lang="en-US" dirty="0"/>
              <a:t> = |</a:t>
            </a:r>
            <a:r>
              <a:rPr lang="en-US" i="1" dirty="0"/>
              <a:t>x</a:t>
            </a:r>
            <a:r>
              <a:rPr lang="en-US" dirty="0"/>
              <a:t>| (cont.)</a:t>
            </a:r>
          </a:p>
        </p:txBody>
      </p:sp>
      <p:pic>
        <p:nvPicPr>
          <p:cNvPr id="4608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377440" y="1371600"/>
            <a:ext cx="4389120" cy="43891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Graph the function </a:t>
            </a:r>
          </a:p>
          <a:p>
            <a:r>
              <a:rPr lang="en-US" b="1" dirty="0"/>
              <a:t>Solution</a:t>
            </a:r>
          </a:p>
          <a:p>
            <a:r>
              <a:rPr lang="en-US" b="1" dirty="0"/>
              <a:t>The reflection is performed first, followed by the translations.</a:t>
            </a:r>
          </a:p>
          <a:p>
            <a:r>
              <a:rPr lang="en-US" dirty="0"/>
              <a:t>Here </a:t>
            </a:r>
            <a:r>
              <a:rPr lang="en-US" dirty="0">
                <a:solidFill>
                  <a:srgbClr val="000099"/>
                </a:solidFill>
              </a:rPr>
              <a:t>(</a:t>
            </a:r>
            <a:r>
              <a:rPr lang="en-US" i="1" dirty="0">
                <a:solidFill>
                  <a:srgbClr val="000099"/>
                </a:solidFill>
              </a:rPr>
              <a:t>h</a:t>
            </a:r>
            <a:r>
              <a:rPr lang="en-US" dirty="0">
                <a:solidFill>
                  <a:srgbClr val="000099"/>
                </a:solidFill>
              </a:rPr>
              <a:t>, </a:t>
            </a:r>
            <a:r>
              <a:rPr lang="en-US" i="1" dirty="0">
                <a:solidFill>
                  <a:srgbClr val="000099"/>
                </a:solidFill>
              </a:rPr>
              <a:t>k</a:t>
            </a:r>
            <a:r>
              <a:rPr lang="en-US" dirty="0">
                <a:solidFill>
                  <a:srgbClr val="000099"/>
                </a:solidFill>
              </a:rPr>
              <a:t>) = (</a:t>
            </a:r>
            <a:r>
              <a:rPr lang="en-US" dirty="0">
                <a:solidFill>
                  <a:srgbClr val="000099"/>
                </a:solidFill>
                <a:latin typeface="Symbol" pitchFamily="98" charset="2"/>
              </a:rPr>
              <a:t>-</a:t>
            </a:r>
            <a:r>
              <a:rPr lang="en-US" dirty="0">
                <a:solidFill>
                  <a:srgbClr val="000099"/>
                </a:solidFill>
              </a:rPr>
              <a:t>2, 5)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/>
              <a:t>and the graph is reflected across the </a:t>
            </a:r>
            <a:r>
              <a:rPr lang="en-US" i="1" dirty="0"/>
              <a:t>x</a:t>
            </a:r>
            <a:r>
              <a:rPr lang="en-US" dirty="0"/>
              <a:t>-axis. We show step-by-step how to “arrive” at the graph. (You may do these steps mentally and graph only the last step.)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dirty="0"/>
              <a:t>Example 7: Graphing Reflections and Translations of </a:t>
            </a:r>
            <a:r>
              <a:rPr lang="en-US" i="1" dirty="0"/>
              <a:t>y</a:t>
            </a:r>
            <a:r>
              <a:rPr lang="en-US" dirty="0"/>
              <a:t> = |</a:t>
            </a:r>
            <a:r>
              <a:rPr lang="en-US" i="1" dirty="0"/>
              <a:t>x</a:t>
            </a:r>
            <a:r>
              <a:rPr lang="en-US" dirty="0"/>
              <a:t>|</a:t>
            </a:r>
          </a:p>
        </p:txBody>
      </p:sp>
      <p:graphicFrame>
        <p:nvGraphicFramePr>
          <p:cNvPr id="58370" name="Object 2"/>
          <p:cNvGraphicFramePr>
            <a:graphicFrameLocks noChangeAspect="1"/>
          </p:cNvGraphicFramePr>
          <p:nvPr/>
        </p:nvGraphicFramePr>
        <p:xfrm>
          <a:off x="3314467" y="1342122"/>
          <a:ext cx="21209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120760" imgH="469800" progId="Equation.DSMT4">
                  <p:embed/>
                </p:oleObj>
              </mc:Choice>
              <mc:Fallback>
                <p:oleObj name="Equation" r:id="rId2" imgW="2120760" imgH="46980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14467" y="1342122"/>
                        <a:ext cx="21209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Step 1: </a:t>
            </a:r>
            <a:r>
              <a:rPr lang="en-US" dirty="0"/>
              <a:t>Graph the reflection 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Example 7: Graphing Reflections and Translations of </a:t>
            </a:r>
            <a:r>
              <a:rPr lang="en-US" i="1" dirty="0"/>
              <a:t>y</a:t>
            </a:r>
            <a:r>
              <a:rPr lang="en-US" dirty="0"/>
              <a:t> = |</a:t>
            </a:r>
            <a:r>
              <a:rPr lang="en-US" i="1" dirty="0"/>
              <a:t>x</a:t>
            </a:r>
            <a:r>
              <a:rPr lang="en-US" dirty="0"/>
              <a:t>| (cont.)</a:t>
            </a:r>
          </a:p>
        </p:txBody>
      </p:sp>
      <p:pic>
        <p:nvPicPr>
          <p:cNvPr id="5529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4600" y="1981200"/>
            <a:ext cx="4114800" cy="38522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55299" name="Object 3"/>
          <p:cNvGraphicFramePr>
            <a:graphicFrameLocks noChangeAspect="1"/>
          </p:cNvGraphicFramePr>
          <p:nvPr/>
        </p:nvGraphicFramePr>
        <p:xfrm>
          <a:off x="4601478" y="1303789"/>
          <a:ext cx="12827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282680" imgH="495000" progId="Equation.DSMT4">
                  <p:embed/>
                </p:oleObj>
              </mc:Choice>
              <mc:Fallback>
                <p:oleObj name="Equation" r:id="rId3" imgW="1282680" imgH="4950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01478" y="1303789"/>
                        <a:ext cx="12827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Step 2: </a:t>
            </a:r>
            <a:r>
              <a:rPr lang="en-US" dirty="0"/>
              <a:t>Translate the graph 2 units to the left.</a:t>
            </a:r>
          </a:p>
          <a:p>
            <a:r>
              <a:rPr lang="en-US" dirty="0"/>
              <a:t> 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Example 7: Graphing Reflections and Translations of </a:t>
            </a:r>
            <a:r>
              <a:rPr lang="en-US" i="1" dirty="0"/>
              <a:t>y</a:t>
            </a:r>
            <a:r>
              <a:rPr lang="en-US" dirty="0"/>
              <a:t> = |</a:t>
            </a:r>
            <a:r>
              <a:rPr lang="en-US" i="1" dirty="0"/>
              <a:t>x</a:t>
            </a:r>
            <a:r>
              <a:rPr lang="en-US" dirty="0"/>
              <a:t>| (cont.)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1D0C235-AC8E-41AC-B317-67A8EC64E9E0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2665082" y="1905000"/>
            <a:ext cx="3813835" cy="3809574"/>
          </a:xfrm>
          <a:prstGeom prst="rect">
            <a:avLst/>
          </a:prstGeom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Step 3: </a:t>
            </a:r>
            <a:r>
              <a:rPr lang="en-US" dirty="0"/>
              <a:t>Translate the graph 5 units up.</a:t>
            </a:r>
          </a:p>
          <a:p>
            <a:r>
              <a:rPr lang="en-US" dirty="0"/>
              <a:t> 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7: Graphing Reflections and Translations of </a:t>
            </a:r>
            <a:r>
              <a:rPr lang="en-US" i="1" dirty="0"/>
              <a:t>y</a:t>
            </a:r>
            <a:r>
              <a:rPr lang="en-US" dirty="0"/>
              <a:t> = |</a:t>
            </a:r>
            <a:r>
              <a:rPr lang="en-US" i="1" dirty="0"/>
              <a:t>x</a:t>
            </a:r>
            <a:r>
              <a:rPr lang="en-US" dirty="0"/>
              <a:t>| (cont.)</a:t>
            </a:r>
          </a:p>
        </p:txBody>
      </p:sp>
      <p:pic>
        <p:nvPicPr>
          <p:cNvPr id="57346" name="Picture 2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514600" y="1752600"/>
            <a:ext cx="4114800" cy="41640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graph of               is given. Graph the function </a:t>
            </a:r>
          </a:p>
          <a:p>
            <a:endParaRPr lang="en-US" dirty="0"/>
          </a:p>
          <a:p>
            <a:r>
              <a:rPr lang="en-US" b="1" dirty="0"/>
              <a:t>Solution</a:t>
            </a:r>
          </a:p>
          <a:p>
            <a:r>
              <a:rPr lang="en-US" dirty="0"/>
              <a:t>If               is written                  then                         is the same as                              So                         and there is a horizontal translation of 2 units to the right and a vertical translation of 1 unit up.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8: Graphing Translations of a Function Given its Graph</a:t>
            </a:r>
          </a:p>
        </p:txBody>
      </p:sp>
      <p:graphicFrame>
        <p:nvGraphicFramePr>
          <p:cNvPr id="68610" name="Object 2"/>
          <p:cNvGraphicFramePr>
            <a:graphicFrameLocks noChangeAspect="1"/>
          </p:cNvGraphicFramePr>
          <p:nvPr/>
        </p:nvGraphicFramePr>
        <p:xfrm>
          <a:off x="2446789" y="1253455"/>
          <a:ext cx="10160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015920" imgH="482400" progId="Equation.DSMT4">
                  <p:embed/>
                </p:oleObj>
              </mc:Choice>
              <mc:Fallback>
                <p:oleObj name="Equation" r:id="rId2" imgW="1015920" imgH="48240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46789" y="1253455"/>
                        <a:ext cx="10160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8611" name="Object 3"/>
          <p:cNvGraphicFramePr>
            <a:graphicFrameLocks noChangeAspect="1"/>
          </p:cNvGraphicFramePr>
          <p:nvPr/>
        </p:nvGraphicFramePr>
        <p:xfrm>
          <a:off x="550178" y="1744211"/>
          <a:ext cx="20193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019240" imgH="482400" progId="Equation.DSMT4">
                  <p:embed/>
                </p:oleObj>
              </mc:Choice>
              <mc:Fallback>
                <p:oleObj name="Equation" r:id="rId4" imgW="2019240" imgH="4824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0178" y="1744211"/>
                        <a:ext cx="20193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8612" name="Object 4"/>
          <p:cNvGraphicFramePr>
            <a:graphicFrameLocks noChangeAspect="1"/>
          </p:cNvGraphicFramePr>
          <p:nvPr/>
        </p:nvGraphicFramePr>
        <p:xfrm>
          <a:off x="837967" y="2794233"/>
          <a:ext cx="10160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015920" imgH="482400" progId="Equation.DSMT4">
                  <p:embed/>
                </p:oleObj>
              </mc:Choice>
              <mc:Fallback>
                <p:oleObj name="Equation" r:id="rId6" imgW="1015920" imgH="4824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7967" y="2794233"/>
                        <a:ext cx="10160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8613" name="Object 5"/>
          <p:cNvGraphicFramePr>
            <a:graphicFrameLocks noChangeAspect="1"/>
          </p:cNvGraphicFramePr>
          <p:nvPr/>
        </p:nvGraphicFramePr>
        <p:xfrm>
          <a:off x="3352567" y="2878822"/>
          <a:ext cx="13208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320480" imgH="469800" progId="Equation.DSMT4">
                  <p:embed/>
                </p:oleObj>
              </mc:Choice>
              <mc:Fallback>
                <p:oleObj name="Equation" r:id="rId8" imgW="1320480" imgH="4698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2567" y="2878822"/>
                        <a:ext cx="13208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8614" name="Object 6"/>
          <p:cNvGraphicFramePr>
            <a:graphicFrameLocks noChangeAspect="1"/>
          </p:cNvGraphicFramePr>
          <p:nvPr/>
        </p:nvGraphicFramePr>
        <p:xfrm>
          <a:off x="5478011" y="2819400"/>
          <a:ext cx="19304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930320" imgH="482400" progId="Equation.DSMT4">
                  <p:embed/>
                </p:oleObj>
              </mc:Choice>
              <mc:Fallback>
                <p:oleObj name="Equation" r:id="rId10" imgW="1930320" imgH="4824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78011" y="2819400"/>
                        <a:ext cx="19304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8615" name="Object 7"/>
          <p:cNvGraphicFramePr>
            <a:graphicFrameLocks noChangeAspect="1"/>
          </p:cNvGraphicFramePr>
          <p:nvPr/>
        </p:nvGraphicFramePr>
        <p:xfrm>
          <a:off x="1769378" y="3284989"/>
          <a:ext cx="22225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2222280" imgH="469800" progId="Equation.DSMT4">
                  <p:embed/>
                </p:oleObj>
              </mc:Choice>
              <mc:Fallback>
                <p:oleObj name="Equation" r:id="rId12" imgW="2222280" imgH="4698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69378" y="3284989"/>
                        <a:ext cx="22225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8616" name="Object 8"/>
          <p:cNvGraphicFramePr>
            <a:graphicFrameLocks noChangeAspect="1"/>
          </p:cNvGraphicFramePr>
          <p:nvPr/>
        </p:nvGraphicFramePr>
        <p:xfrm>
          <a:off x="4512578" y="3276600"/>
          <a:ext cx="19431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942920" imgH="495000" progId="Equation.DSMT4">
                  <p:embed/>
                </p:oleObj>
              </mc:Choice>
              <mc:Fallback>
                <p:oleObj name="Equation" r:id="rId14" imgW="1942920" imgH="4950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12578" y="3276600"/>
                        <a:ext cx="19431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8: Graphing Translations of a Function Given its Graph (cont.)</a:t>
            </a:r>
          </a:p>
        </p:txBody>
      </p:sp>
      <p:pic>
        <p:nvPicPr>
          <p:cNvPr id="6963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1000" y="1276976"/>
            <a:ext cx="4114800" cy="41332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9635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24400" y="1276977"/>
            <a:ext cx="4114800" cy="41086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For the function                           find: </a:t>
            </a:r>
          </a:p>
          <a:p>
            <a:pPr marL="461963" indent="-461963">
              <a:lnSpc>
                <a:spcPct val="150000"/>
              </a:lnSpc>
              <a:buFont typeface="+mj-lt"/>
              <a:buAutoNum type="alphaLcPeriod"/>
            </a:pPr>
            <a:r>
              <a:rPr lang="en-US" dirty="0"/>
              <a:t> </a:t>
            </a:r>
            <a:r>
              <a:rPr lang="en-US" i="1" dirty="0">
                <a:solidFill>
                  <a:srgbClr val="0000FF"/>
                </a:solidFill>
              </a:rPr>
              <a:t>f</a:t>
            </a:r>
            <a:r>
              <a:rPr lang="en-US" dirty="0">
                <a:solidFill>
                  <a:srgbClr val="0000FF"/>
                </a:solidFill>
              </a:rPr>
              <a:t>(3)	</a:t>
            </a:r>
            <a:r>
              <a:rPr lang="en-US" dirty="0"/>
              <a:t>b.   </a:t>
            </a:r>
            <a:r>
              <a:rPr lang="en-US" i="1" dirty="0">
                <a:solidFill>
                  <a:srgbClr val="0000FF"/>
                </a:solidFill>
              </a:rPr>
              <a:t>f</a:t>
            </a:r>
            <a:r>
              <a:rPr lang="en-US" dirty="0">
                <a:solidFill>
                  <a:srgbClr val="0000FF"/>
                </a:solidFill>
              </a:rPr>
              <a:t>(</a:t>
            </a:r>
            <a:r>
              <a:rPr lang="en-US" i="1" dirty="0">
                <a:solidFill>
                  <a:srgbClr val="0000FF"/>
                </a:solidFill>
              </a:rPr>
              <a:t>a</a:t>
            </a:r>
            <a:r>
              <a:rPr lang="en-US" dirty="0">
                <a:solidFill>
                  <a:srgbClr val="0000FF"/>
                </a:solidFill>
              </a:rPr>
              <a:t>)	</a:t>
            </a:r>
            <a:r>
              <a:rPr lang="en-US" dirty="0"/>
              <a:t> c.   </a:t>
            </a:r>
            <a:r>
              <a:rPr lang="en-US" i="1" dirty="0">
                <a:solidFill>
                  <a:srgbClr val="0000FF"/>
                </a:solidFill>
              </a:rPr>
              <a:t>f</a:t>
            </a:r>
            <a:r>
              <a:rPr lang="en-US" dirty="0">
                <a:solidFill>
                  <a:srgbClr val="0000FF"/>
                </a:solidFill>
              </a:rPr>
              <a:t>(</a:t>
            </a:r>
            <a:r>
              <a:rPr lang="en-US" i="1" dirty="0">
                <a:solidFill>
                  <a:srgbClr val="0000FF"/>
                </a:solidFill>
              </a:rPr>
              <a:t>a</a:t>
            </a:r>
            <a:r>
              <a:rPr lang="en-US" dirty="0">
                <a:solidFill>
                  <a:srgbClr val="0000FF"/>
                </a:solidFill>
              </a:rPr>
              <a:t> + 1)</a:t>
            </a:r>
            <a:endParaRPr lang="en-US" dirty="0"/>
          </a:p>
          <a:p>
            <a:pPr marL="461963" indent="-461963">
              <a:lnSpc>
                <a:spcPct val="150000"/>
              </a:lnSpc>
              <a:spcBef>
                <a:spcPts val="0"/>
              </a:spcBef>
            </a:pPr>
            <a:r>
              <a:rPr lang="en-US" b="1" dirty="0"/>
              <a:t>Solution</a:t>
            </a:r>
            <a:endParaRPr lang="en-US" dirty="0"/>
          </a:p>
          <a:p>
            <a:r>
              <a:rPr lang="en-US" dirty="0"/>
              <a:t>a.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b.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1: Using </a:t>
            </a:r>
            <a:r>
              <a:rPr lang="en-US" i="1" dirty="0"/>
              <a:t>f</a:t>
            </a:r>
            <a:r>
              <a:rPr lang="en-US" dirty="0"/>
              <a:t>(</a:t>
            </a:r>
            <a:r>
              <a:rPr lang="en-US" i="1" dirty="0"/>
              <a:t>x</a:t>
            </a:r>
            <a:r>
              <a:rPr lang="en-US" dirty="0"/>
              <a:t>) Notation</a:t>
            </a:r>
          </a:p>
        </p:txBody>
      </p:sp>
      <p:graphicFrame>
        <p:nvGraphicFramePr>
          <p:cNvPr id="47106" name="Object 2"/>
          <p:cNvGraphicFramePr>
            <a:graphicFrameLocks noChangeAspect="1"/>
          </p:cNvGraphicFramePr>
          <p:nvPr/>
        </p:nvGraphicFramePr>
        <p:xfrm>
          <a:off x="2895600" y="1312178"/>
          <a:ext cx="20955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095200" imgH="482400" progId="Equation.DSMT4">
                  <p:embed/>
                </p:oleObj>
              </mc:Choice>
              <mc:Fallback>
                <p:oleObj name="Equation" r:id="rId2" imgW="2095200" imgH="48240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95600" y="1312178"/>
                        <a:ext cx="20955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7109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26215403"/>
              </p:ext>
            </p:extLst>
          </p:nvPr>
        </p:nvGraphicFramePr>
        <p:xfrm>
          <a:off x="1043342" y="3151644"/>
          <a:ext cx="22225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222280" imgH="533160" progId="Equation.DSMT4">
                  <p:embed/>
                </p:oleObj>
              </mc:Choice>
              <mc:Fallback>
                <p:oleObj name="Equation" r:id="rId4" imgW="2222280" imgH="5331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3342" y="3151644"/>
                        <a:ext cx="22225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7110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98449851"/>
              </p:ext>
            </p:extLst>
          </p:nvPr>
        </p:nvGraphicFramePr>
        <p:xfrm>
          <a:off x="1729142" y="3871699"/>
          <a:ext cx="1282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282680" imgH="291960" progId="Equation.DSMT4">
                  <p:embed/>
                </p:oleObj>
              </mc:Choice>
              <mc:Fallback>
                <p:oleObj name="Equation" r:id="rId6" imgW="1282680" imgH="2919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29142" y="3871699"/>
                        <a:ext cx="12827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7111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96545338"/>
              </p:ext>
            </p:extLst>
          </p:nvPr>
        </p:nvGraphicFramePr>
        <p:xfrm>
          <a:off x="3033630" y="3863310"/>
          <a:ext cx="1143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143000" imgH="291960" progId="Equation.DSMT4">
                  <p:embed/>
                </p:oleObj>
              </mc:Choice>
              <mc:Fallback>
                <p:oleObj name="Equation" r:id="rId8" imgW="1143000" imgH="2919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33630" y="3863310"/>
                        <a:ext cx="11430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7112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78317259"/>
              </p:ext>
            </p:extLst>
          </p:nvPr>
        </p:nvGraphicFramePr>
        <p:xfrm>
          <a:off x="4235353" y="3846066"/>
          <a:ext cx="6604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660240" imgH="279360" progId="Equation.DSMT4">
                  <p:embed/>
                </p:oleObj>
              </mc:Choice>
              <mc:Fallback>
                <p:oleObj name="Equation" r:id="rId10" imgW="660240" imgH="2793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35353" y="3846066"/>
                        <a:ext cx="6604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7113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51817094"/>
              </p:ext>
            </p:extLst>
          </p:nvPr>
        </p:nvGraphicFramePr>
        <p:xfrm>
          <a:off x="1066800" y="4731317"/>
          <a:ext cx="6731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672840" imgH="469800" progId="Equation.DSMT4">
                  <p:embed/>
                </p:oleObj>
              </mc:Choice>
              <mc:Fallback>
                <p:oleObj name="Equation" r:id="rId12" imgW="672840" imgH="46980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4731317"/>
                        <a:ext cx="6731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7114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82362433"/>
              </p:ext>
            </p:extLst>
          </p:nvPr>
        </p:nvGraphicFramePr>
        <p:xfrm>
          <a:off x="1760989" y="4689372"/>
          <a:ext cx="15494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549080" imgH="533160" progId="Equation.DSMT4">
                  <p:embed/>
                </p:oleObj>
              </mc:Choice>
              <mc:Fallback>
                <p:oleObj name="Equation" r:id="rId14" imgW="1549080" imgH="53316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60989" y="4689372"/>
                        <a:ext cx="15494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7115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04214234"/>
              </p:ext>
            </p:extLst>
          </p:nvPr>
        </p:nvGraphicFramePr>
        <p:xfrm>
          <a:off x="1770077" y="5324139"/>
          <a:ext cx="12827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282680" imgH="380880" progId="Equation.DSMT4">
                  <p:embed/>
                </p:oleObj>
              </mc:Choice>
              <mc:Fallback>
                <p:oleObj name="Equation" r:id="rId16" imgW="1282680" imgH="38088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70077" y="5324139"/>
                        <a:ext cx="12827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graph of                 is given. Graph the function 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9: Graphing Translations of a Function Given its Graph</a:t>
            </a:r>
          </a:p>
        </p:txBody>
      </p:sp>
      <p:graphicFrame>
        <p:nvGraphicFramePr>
          <p:cNvPr id="70658" name="Object 2"/>
          <p:cNvGraphicFramePr>
            <a:graphicFrameLocks noChangeAspect="1"/>
          </p:cNvGraphicFramePr>
          <p:nvPr/>
        </p:nvGraphicFramePr>
        <p:xfrm>
          <a:off x="2459489" y="1312178"/>
          <a:ext cx="12065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206360" imgH="469800" progId="Equation.DSMT4">
                  <p:embed/>
                </p:oleObj>
              </mc:Choice>
              <mc:Fallback>
                <p:oleObj name="Equation" r:id="rId2" imgW="1206360" imgH="46980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59489" y="1312178"/>
                        <a:ext cx="12065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0659" name="Object 3"/>
          <p:cNvGraphicFramePr>
            <a:graphicFrameLocks noChangeAspect="1"/>
          </p:cNvGraphicFramePr>
          <p:nvPr/>
        </p:nvGraphicFramePr>
        <p:xfrm>
          <a:off x="601211" y="1752600"/>
          <a:ext cx="22225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222280" imgH="469800" progId="Equation.DSMT4">
                  <p:embed/>
                </p:oleObj>
              </mc:Choice>
              <mc:Fallback>
                <p:oleObj name="Equation" r:id="rId4" imgW="2222280" imgH="4698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1211" y="1752600"/>
                        <a:ext cx="22225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4" name="Picture 2">
            <a:extLst>
              <a:ext uri="{FF2B5EF4-FFF2-40B4-BE49-F238E27FC236}">
                <a16:creationId xmlns:a16="http://schemas.microsoft.com/office/drawing/2014/main" id="{6B0EB13C-257F-B44A-D676-87DB97C29F7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505200" y="1814096"/>
            <a:ext cx="4114800" cy="41270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Solution</a:t>
            </a:r>
          </a:p>
          <a:p>
            <a:r>
              <a:rPr lang="en-US" dirty="0"/>
              <a:t>Here                            so translate the graph horizontally 3 units to the right and vertically −2 units down. (Add 3 to each </a:t>
            </a:r>
            <a:r>
              <a:rPr lang="en-US" i="1" dirty="0"/>
              <a:t>x</a:t>
            </a:r>
            <a:r>
              <a:rPr lang="en-US" dirty="0"/>
              <a:t>-value and −2 to each </a:t>
            </a:r>
            <a:r>
              <a:rPr lang="en-US" i="1" dirty="0"/>
              <a:t>y</a:t>
            </a:r>
            <a:r>
              <a:rPr lang="en-US" dirty="0"/>
              <a:t>-value.)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9: Graphing Translations of a Function Given its Graph (cont.)</a:t>
            </a:r>
          </a:p>
        </p:txBody>
      </p:sp>
      <p:graphicFrame>
        <p:nvGraphicFramePr>
          <p:cNvPr id="7066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83780326"/>
              </p:ext>
            </p:extLst>
          </p:nvPr>
        </p:nvGraphicFramePr>
        <p:xfrm>
          <a:off x="1295400" y="1828800"/>
          <a:ext cx="21463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145960" imgH="495000" progId="Equation.DSMT4">
                  <p:embed/>
                </p:oleObj>
              </mc:Choice>
              <mc:Fallback>
                <p:oleObj name="Equation" r:id="rId2" imgW="2145960" imgH="495000" progId="Equation.DSMT4">
                  <p:embed/>
                  <p:pic>
                    <p:nvPicPr>
                      <p:cNvPr id="7066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1828800"/>
                        <a:ext cx="21463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8420556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9: Graphing Translations of a Function Given its Graph (cont.)</a:t>
            </a:r>
          </a:p>
        </p:txBody>
      </p:sp>
      <p:pic>
        <p:nvPicPr>
          <p:cNvPr id="71683" name="Picture 3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514600" y="1368529"/>
            <a:ext cx="4114800" cy="41209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61963" indent="-461963"/>
            <a:r>
              <a:rPr lang="en-US" dirty="0"/>
              <a:t>c.  Replace </a:t>
            </a:r>
            <a:r>
              <a:rPr lang="en-US" i="1" dirty="0">
                <a:solidFill>
                  <a:srgbClr val="7F00FF"/>
                </a:solidFill>
              </a:rPr>
              <a:t>x</a:t>
            </a:r>
            <a:r>
              <a:rPr lang="en-US" i="1" dirty="0"/>
              <a:t> </a:t>
            </a:r>
            <a:r>
              <a:rPr lang="en-US" dirty="0"/>
              <a:t>with </a:t>
            </a:r>
            <a:r>
              <a:rPr lang="en-US" i="1" dirty="0">
                <a:solidFill>
                  <a:srgbClr val="7F00FF"/>
                </a:solidFill>
              </a:rPr>
              <a:t>a</a:t>
            </a:r>
            <a:r>
              <a:rPr lang="en-US" dirty="0">
                <a:solidFill>
                  <a:srgbClr val="7F00FF"/>
                </a:solidFill>
              </a:rPr>
              <a:t> + 1 </a:t>
            </a:r>
            <a:r>
              <a:rPr lang="en-US" dirty="0"/>
              <a:t>and simplify.</a:t>
            </a:r>
          </a:p>
          <a:p>
            <a:pPr marL="461963" indent="-461963">
              <a:buFont typeface="+mj-lt"/>
              <a:buAutoNum type="alphaLcPeriod" startAt="3"/>
            </a:pPr>
            <a:endParaRPr lang="en-US" dirty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1: Using </a:t>
            </a:r>
            <a:r>
              <a:rPr lang="en-US" i="1" dirty="0"/>
              <a:t>f</a:t>
            </a:r>
            <a:r>
              <a:rPr lang="en-US" dirty="0"/>
              <a:t>(</a:t>
            </a:r>
            <a:r>
              <a:rPr lang="en-US" i="1" dirty="0"/>
              <a:t>x</a:t>
            </a:r>
            <a:r>
              <a:rPr lang="en-US" dirty="0"/>
              <a:t>) Notation (cont.)</a:t>
            </a:r>
          </a:p>
        </p:txBody>
      </p:sp>
      <p:graphicFrame>
        <p:nvGraphicFramePr>
          <p:cNvPr id="48131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56827189"/>
              </p:ext>
            </p:extLst>
          </p:nvPr>
        </p:nvGraphicFramePr>
        <p:xfrm>
          <a:off x="1066800" y="1981200"/>
          <a:ext cx="11303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130040" imgH="469800" progId="Equation.DSMT4">
                  <p:embed/>
                </p:oleObj>
              </mc:Choice>
              <mc:Fallback>
                <p:oleObj name="Equation" r:id="rId2" imgW="1130040" imgH="4698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1981200"/>
                        <a:ext cx="11303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813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22936545"/>
              </p:ext>
            </p:extLst>
          </p:nvPr>
        </p:nvGraphicFramePr>
        <p:xfrm>
          <a:off x="2209800" y="1905000"/>
          <a:ext cx="20066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006280" imgH="533160" progId="Equation.DSMT4">
                  <p:embed/>
                </p:oleObj>
              </mc:Choice>
              <mc:Fallback>
                <p:oleObj name="Equation" r:id="rId4" imgW="2006280" imgH="5331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0" y="1905000"/>
                        <a:ext cx="20066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8133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32711632"/>
              </p:ext>
            </p:extLst>
          </p:nvPr>
        </p:nvGraphicFramePr>
        <p:xfrm>
          <a:off x="2209800" y="2548156"/>
          <a:ext cx="26543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654280" imgH="571320" progId="Equation.DSMT4">
                  <p:embed/>
                </p:oleObj>
              </mc:Choice>
              <mc:Fallback>
                <p:oleObj name="Equation" r:id="rId6" imgW="2654280" imgH="57132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0" y="2548156"/>
                        <a:ext cx="26543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8134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79513998"/>
              </p:ext>
            </p:extLst>
          </p:nvPr>
        </p:nvGraphicFramePr>
        <p:xfrm>
          <a:off x="2209800" y="3200400"/>
          <a:ext cx="24257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425680" imgH="380880" progId="Equation.DSMT4">
                  <p:embed/>
                </p:oleObj>
              </mc:Choice>
              <mc:Fallback>
                <p:oleObj name="Equation" r:id="rId8" imgW="2425680" imgH="3808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0" y="3200400"/>
                        <a:ext cx="24257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8135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57923299"/>
              </p:ext>
            </p:extLst>
          </p:nvPr>
        </p:nvGraphicFramePr>
        <p:xfrm>
          <a:off x="2209800" y="3810000"/>
          <a:ext cx="19431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942920" imgH="380880" progId="Equation.DSMT4">
                  <p:embed/>
                </p:oleObj>
              </mc:Choice>
              <mc:Fallback>
                <p:oleObj name="Equation" r:id="rId10" imgW="1942920" imgH="3808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0" y="3810000"/>
                        <a:ext cx="19431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pc="-50" dirty="0"/>
              <a:t>Find the difference quotient for the function </a:t>
            </a:r>
          </a:p>
          <a:p>
            <a:r>
              <a:rPr lang="en-US" b="1" dirty="0"/>
              <a:t>Solution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2: Finding the Difference Quotient</a:t>
            </a:r>
            <a:br>
              <a:rPr lang="en-US" dirty="0"/>
            </a:br>
            <a:r>
              <a:rPr lang="en-US" i="1" dirty="0"/>
              <a:t>f</a:t>
            </a:r>
            <a:r>
              <a:rPr lang="en-US" dirty="0"/>
              <a:t>(</a:t>
            </a:r>
            <a:r>
              <a:rPr lang="en-US" i="1" dirty="0"/>
              <a:t>x</a:t>
            </a:r>
            <a:r>
              <a:rPr lang="en-US" dirty="0">
                <a:latin typeface="Symbol" pitchFamily="98" charset="2"/>
              </a:rPr>
              <a:t>+</a:t>
            </a:r>
            <a:r>
              <a:rPr lang="en-US" i="1" dirty="0"/>
              <a:t>h</a:t>
            </a:r>
            <a:r>
              <a:rPr lang="en-US" dirty="0"/>
              <a:t>) </a:t>
            </a:r>
            <a:r>
              <a:rPr lang="en-US" dirty="0">
                <a:latin typeface="Symbol" pitchFamily="98" charset="2"/>
              </a:rPr>
              <a:t>- </a:t>
            </a:r>
            <a:r>
              <a:rPr lang="en-US" i="1" dirty="0"/>
              <a:t>f</a:t>
            </a:r>
            <a:r>
              <a:rPr lang="en-US" dirty="0"/>
              <a:t>(</a:t>
            </a:r>
            <a:r>
              <a:rPr lang="en-US" i="1" dirty="0"/>
              <a:t>x</a:t>
            </a:r>
            <a:r>
              <a:rPr lang="en-US" dirty="0"/>
              <a:t>)/</a:t>
            </a:r>
            <a:r>
              <a:rPr lang="en-US" i="1" dirty="0"/>
              <a:t>h</a:t>
            </a:r>
          </a:p>
        </p:txBody>
      </p:sp>
      <p:graphicFrame>
        <p:nvGraphicFramePr>
          <p:cNvPr id="49155" name="Object 3"/>
          <p:cNvGraphicFramePr>
            <a:graphicFrameLocks noChangeAspect="1"/>
          </p:cNvGraphicFramePr>
          <p:nvPr/>
        </p:nvGraphicFramePr>
        <p:xfrm>
          <a:off x="6688822" y="1337345"/>
          <a:ext cx="19304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930320" imgH="469800" progId="Equation.DSMT4">
                  <p:embed/>
                </p:oleObj>
              </mc:Choice>
              <mc:Fallback>
                <p:oleObj name="Equation" r:id="rId2" imgW="1930320" imgH="4698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88822" y="1337345"/>
                        <a:ext cx="19304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9157" name="Object 5"/>
          <p:cNvGraphicFramePr>
            <a:graphicFrameLocks noChangeAspect="1"/>
          </p:cNvGraphicFramePr>
          <p:nvPr/>
        </p:nvGraphicFramePr>
        <p:xfrm>
          <a:off x="530352" y="2337033"/>
          <a:ext cx="56134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5613120" imgH="469800" progId="Equation.DSMT4">
                  <p:embed/>
                </p:oleObj>
              </mc:Choice>
              <mc:Fallback>
                <p:oleObj name="Equation" r:id="rId4" imgW="5613120" imgH="4698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2337033"/>
                        <a:ext cx="56134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/>
          <p:cNvSpPr/>
          <p:nvPr/>
        </p:nvSpPr>
        <p:spPr>
          <a:xfrm>
            <a:off x="457200" y="2887211"/>
            <a:ext cx="491929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/>
              <a:t>Substituting gives the following.</a:t>
            </a:r>
          </a:p>
        </p:txBody>
      </p:sp>
      <p:graphicFrame>
        <p:nvGraphicFramePr>
          <p:cNvPr id="49159" name="Object 7"/>
          <p:cNvGraphicFramePr>
            <a:graphicFrameLocks noChangeAspect="1"/>
          </p:cNvGraphicFramePr>
          <p:nvPr/>
        </p:nvGraphicFramePr>
        <p:xfrm>
          <a:off x="728444" y="3505200"/>
          <a:ext cx="2184400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184120" imgH="888840" progId="Equation.DSMT4">
                  <p:embed/>
                </p:oleObj>
              </mc:Choice>
              <mc:Fallback>
                <p:oleObj name="Equation" r:id="rId6" imgW="2184120" imgH="88884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8444" y="3505200"/>
                        <a:ext cx="2184400" cy="889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9160" name="Object 8"/>
          <p:cNvGraphicFramePr>
            <a:graphicFrameLocks noChangeAspect="1"/>
          </p:cNvGraphicFramePr>
          <p:nvPr/>
        </p:nvGraphicFramePr>
        <p:xfrm>
          <a:off x="2912378" y="3479800"/>
          <a:ext cx="3619500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3619440" imgH="939600" progId="Equation.DSMT4">
                  <p:embed/>
                </p:oleObj>
              </mc:Choice>
              <mc:Fallback>
                <p:oleObj name="Equation" r:id="rId8" imgW="3619440" imgH="9396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12378" y="3479800"/>
                        <a:ext cx="3619500" cy="939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9161" name="Object 9"/>
          <p:cNvGraphicFramePr>
            <a:graphicFrameLocks noChangeAspect="1"/>
          </p:cNvGraphicFramePr>
          <p:nvPr/>
        </p:nvGraphicFramePr>
        <p:xfrm>
          <a:off x="2920767" y="4495800"/>
          <a:ext cx="2997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2997000" imgH="838080" progId="Equation.DSMT4">
                  <p:embed/>
                </p:oleObj>
              </mc:Choice>
              <mc:Fallback>
                <p:oleObj name="Equation" r:id="rId10" imgW="2997000" imgH="8380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20767" y="4495800"/>
                        <a:ext cx="2997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9162" name="Object 10"/>
          <p:cNvGraphicFramePr>
            <a:graphicFrameLocks noChangeAspect="1"/>
          </p:cNvGraphicFramePr>
          <p:nvPr/>
        </p:nvGraphicFramePr>
        <p:xfrm>
          <a:off x="5943600" y="4495800"/>
          <a:ext cx="939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939600" imgH="838080" progId="Equation.DSMT4">
                  <p:embed/>
                </p:oleObj>
              </mc:Choice>
              <mc:Fallback>
                <p:oleObj name="Equation" r:id="rId12" imgW="939600" imgH="83808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43600" y="4495800"/>
                        <a:ext cx="939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9163" name="Object 11"/>
          <p:cNvGraphicFramePr>
            <a:graphicFrameLocks noChangeAspect="1"/>
          </p:cNvGraphicFramePr>
          <p:nvPr/>
        </p:nvGraphicFramePr>
        <p:xfrm>
          <a:off x="6934200" y="4800600"/>
          <a:ext cx="774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774360" imgH="291960" progId="Equation.DSMT4">
                  <p:embed/>
                </p:oleObj>
              </mc:Choice>
              <mc:Fallback>
                <p:oleObj name="Equation" r:id="rId14" imgW="774360" imgH="29196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34200" y="4800600"/>
                        <a:ext cx="7747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pc="-50" dirty="0"/>
              <a:t>Find the difference quotient for the function </a:t>
            </a:r>
          </a:p>
          <a:p>
            <a:r>
              <a:rPr lang="en-US" b="1" dirty="0"/>
              <a:t>Solution</a:t>
            </a:r>
          </a:p>
          <a:p>
            <a:endParaRPr lang="en-US" b="1" dirty="0"/>
          </a:p>
          <a:p>
            <a:r>
              <a:rPr lang="en-US" dirty="0"/>
              <a:t>Substituting gives the following.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3: Finding the Difference Quotient </a:t>
            </a:r>
            <a:r>
              <a:rPr lang="en-US" i="1" dirty="0"/>
              <a:t>f</a:t>
            </a:r>
            <a:r>
              <a:rPr lang="en-US" dirty="0"/>
              <a:t>(</a:t>
            </a:r>
            <a:r>
              <a:rPr lang="en-US" i="1" dirty="0" err="1"/>
              <a:t>x</a:t>
            </a:r>
            <a:r>
              <a:rPr lang="en-US" dirty="0" err="1">
                <a:latin typeface="Symbol" pitchFamily="98" charset="2"/>
              </a:rPr>
              <a:t>+</a:t>
            </a:r>
            <a:r>
              <a:rPr lang="en-US" i="1" dirty="0" err="1"/>
              <a:t>h</a:t>
            </a:r>
            <a:r>
              <a:rPr lang="en-US" dirty="0"/>
              <a:t>) </a:t>
            </a:r>
            <a:r>
              <a:rPr lang="en-US" dirty="0">
                <a:latin typeface="Symbol" pitchFamily="98" charset="2"/>
              </a:rPr>
              <a:t>- </a:t>
            </a:r>
            <a:r>
              <a:rPr lang="en-US" i="1" dirty="0"/>
              <a:t>f</a:t>
            </a:r>
            <a:r>
              <a:rPr lang="en-US" dirty="0"/>
              <a:t>(</a:t>
            </a:r>
            <a:r>
              <a:rPr lang="en-US" i="1" dirty="0"/>
              <a:t>x</a:t>
            </a:r>
            <a:r>
              <a:rPr lang="en-US" dirty="0"/>
              <a:t>)/</a:t>
            </a:r>
            <a:r>
              <a:rPr lang="en-US" i="1" dirty="0"/>
              <a:t>h</a:t>
            </a:r>
            <a:endParaRPr lang="en-US" dirty="0"/>
          </a:p>
        </p:txBody>
      </p:sp>
      <p:graphicFrame>
        <p:nvGraphicFramePr>
          <p:cNvPr id="50178" name="Object 2"/>
          <p:cNvGraphicFramePr>
            <a:graphicFrameLocks noChangeAspect="1"/>
          </p:cNvGraphicFramePr>
          <p:nvPr/>
        </p:nvGraphicFramePr>
        <p:xfrm>
          <a:off x="6663655" y="1337811"/>
          <a:ext cx="22479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247840" imgH="482400" progId="Equation.DSMT4">
                  <p:embed/>
                </p:oleObj>
              </mc:Choice>
              <mc:Fallback>
                <p:oleObj name="Equation" r:id="rId2" imgW="2247840" imgH="48240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63655" y="1337811"/>
                        <a:ext cx="22479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179" name="Object 3"/>
          <p:cNvGraphicFramePr>
            <a:graphicFrameLocks noChangeAspect="1"/>
          </p:cNvGraphicFramePr>
          <p:nvPr/>
        </p:nvGraphicFramePr>
        <p:xfrm>
          <a:off x="530352" y="2305050"/>
          <a:ext cx="69977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6997680" imgH="533160" progId="Equation.DSMT4">
                  <p:embed/>
                </p:oleObj>
              </mc:Choice>
              <mc:Fallback>
                <p:oleObj name="Equation" r:id="rId4" imgW="6997680" imgH="53316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2305050"/>
                        <a:ext cx="69977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182" name="Object 6"/>
          <p:cNvGraphicFramePr>
            <a:graphicFrameLocks noChangeAspect="1"/>
          </p:cNvGraphicFramePr>
          <p:nvPr/>
        </p:nvGraphicFramePr>
        <p:xfrm>
          <a:off x="795556" y="3674378"/>
          <a:ext cx="2184400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184120" imgH="888840" progId="Equation.DSMT4">
                  <p:embed/>
                </p:oleObj>
              </mc:Choice>
              <mc:Fallback>
                <p:oleObj name="Equation" r:id="rId6" imgW="2184120" imgH="88884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95556" y="3674378"/>
                        <a:ext cx="2184400" cy="889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183" name="Object 7"/>
          <p:cNvGraphicFramePr>
            <a:graphicFrameLocks noChangeAspect="1"/>
          </p:cNvGraphicFramePr>
          <p:nvPr/>
        </p:nvGraphicFramePr>
        <p:xfrm>
          <a:off x="3115811" y="3547145"/>
          <a:ext cx="5105400" cy="1028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5105160" imgH="1028520" progId="Equation.DSMT4">
                  <p:embed/>
                </p:oleObj>
              </mc:Choice>
              <mc:Fallback>
                <p:oleObj name="Equation" r:id="rId8" imgW="5105160" imgH="102852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15811" y="3547145"/>
                        <a:ext cx="5105400" cy="1028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3: Finding the Difference Quotient</a:t>
            </a:r>
            <a:br>
              <a:rPr lang="en-US" dirty="0"/>
            </a:br>
            <a:r>
              <a:rPr lang="en-US" i="1" dirty="0"/>
              <a:t>f</a:t>
            </a:r>
            <a:r>
              <a:rPr lang="en-US" dirty="0"/>
              <a:t>(</a:t>
            </a:r>
            <a:r>
              <a:rPr lang="en-US" i="1" dirty="0" err="1"/>
              <a:t>x</a:t>
            </a:r>
            <a:r>
              <a:rPr lang="en-US" dirty="0" err="1">
                <a:latin typeface="Symbol" pitchFamily="98" charset="2"/>
              </a:rPr>
              <a:t>+</a:t>
            </a:r>
            <a:r>
              <a:rPr lang="en-US" i="1" dirty="0" err="1"/>
              <a:t>h</a:t>
            </a:r>
            <a:r>
              <a:rPr lang="en-US" dirty="0"/>
              <a:t>) </a:t>
            </a:r>
            <a:r>
              <a:rPr lang="en-US" dirty="0">
                <a:latin typeface="Symbol" pitchFamily="98" charset="2"/>
              </a:rPr>
              <a:t>- </a:t>
            </a:r>
            <a:r>
              <a:rPr lang="en-US" i="1" dirty="0"/>
              <a:t>f</a:t>
            </a:r>
            <a:r>
              <a:rPr lang="en-US" dirty="0"/>
              <a:t>(</a:t>
            </a:r>
            <a:r>
              <a:rPr lang="en-US" i="1" dirty="0"/>
              <a:t>x</a:t>
            </a:r>
            <a:r>
              <a:rPr lang="en-US" dirty="0"/>
              <a:t>)/</a:t>
            </a:r>
            <a:r>
              <a:rPr lang="en-US" i="1" dirty="0"/>
              <a:t>h </a:t>
            </a:r>
            <a:r>
              <a:rPr lang="en-US" dirty="0"/>
              <a:t>(cont.)</a:t>
            </a:r>
          </a:p>
        </p:txBody>
      </p:sp>
      <p:graphicFrame>
        <p:nvGraphicFramePr>
          <p:cNvPr id="51205" name="Object 5"/>
          <p:cNvGraphicFramePr>
            <a:graphicFrameLocks noChangeAspect="1"/>
          </p:cNvGraphicFramePr>
          <p:nvPr/>
        </p:nvGraphicFramePr>
        <p:xfrm>
          <a:off x="728444" y="2362200"/>
          <a:ext cx="23622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361960" imgH="876240" progId="Equation.DSMT4">
                  <p:embed/>
                </p:oleObj>
              </mc:Choice>
              <mc:Fallback>
                <p:oleObj name="Equation" r:id="rId2" imgW="2361960" imgH="87624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8444" y="2362200"/>
                        <a:ext cx="2362200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06" name="Object 6"/>
          <p:cNvGraphicFramePr>
            <a:graphicFrameLocks noChangeAspect="1"/>
          </p:cNvGraphicFramePr>
          <p:nvPr/>
        </p:nvGraphicFramePr>
        <p:xfrm>
          <a:off x="728444" y="3454400"/>
          <a:ext cx="2311400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311200" imgH="888840" progId="Equation.DSMT4">
                  <p:embed/>
                </p:oleObj>
              </mc:Choice>
              <mc:Fallback>
                <p:oleObj name="Equation" r:id="rId4" imgW="2311200" imgH="88884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8444" y="3454400"/>
                        <a:ext cx="2311400" cy="889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07" name="Object 7"/>
          <p:cNvGraphicFramePr>
            <a:graphicFrameLocks noChangeAspect="1"/>
          </p:cNvGraphicFramePr>
          <p:nvPr/>
        </p:nvGraphicFramePr>
        <p:xfrm>
          <a:off x="715963" y="4572000"/>
          <a:ext cx="19177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917360" imgH="304560" progId="Equation.DSMT4">
                  <p:embed/>
                </p:oleObj>
              </mc:Choice>
              <mc:Fallback>
                <p:oleObj name="Equation" r:id="rId6" imgW="1917360" imgH="3045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5963" y="4572000"/>
                        <a:ext cx="19177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08" name="Object 8"/>
          <p:cNvGraphicFramePr>
            <a:graphicFrameLocks noChangeAspect="1"/>
          </p:cNvGraphicFramePr>
          <p:nvPr/>
        </p:nvGraphicFramePr>
        <p:xfrm>
          <a:off x="728444" y="1447800"/>
          <a:ext cx="52705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5270400" imgH="876240" progId="Equation.DSMT4">
                  <p:embed/>
                </p:oleObj>
              </mc:Choice>
              <mc:Fallback>
                <p:oleObj name="Equation" r:id="rId8" imgW="5270400" imgH="87624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8444" y="1447800"/>
                        <a:ext cx="5270500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Rectangle 11"/>
          <p:cNvSpPr/>
          <p:nvPr/>
        </p:nvSpPr>
        <p:spPr>
          <a:xfrm>
            <a:off x="3700244" y="3784833"/>
            <a:ext cx="150419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Factor out </a:t>
            </a:r>
            <a:r>
              <a:rPr lang="en-US" sz="2000" i="1" dirty="0">
                <a:solidFill>
                  <a:srgbClr val="007E7E"/>
                </a:solidFill>
              </a:rPr>
              <a:t>h</a:t>
            </a:r>
            <a:r>
              <a:rPr lang="en-US" sz="2000" dirty="0">
                <a:solidFill>
                  <a:srgbClr val="007E7E"/>
                </a:solidFill>
              </a:rPr>
              <a:t>.</a:t>
            </a:r>
          </a:p>
        </p:txBody>
      </p:sp>
      <p:sp>
        <p:nvSpPr>
          <p:cNvPr id="13" name="Rectangle 12"/>
          <p:cNvSpPr/>
          <p:nvPr/>
        </p:nvSpPr>
        <p:spPr>
          <a:xfrm>
            <a:off x="6324600" y="1600200"/>
            <a:ext cx="2047676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Expand (</a:t>
            </a:r>
            <a:r>
              <a:rPr lang="en-US" sz="2000" i="1" dirty="0">
                <a:solidFill>
                  <a:srgbClr val="007E7E"/>
                </a:solidFill>
              </a:rPr>
              <a:t>x</a:t>
            </a:r>
            <a:r>
              <a:rPr lang="en-US" sz="2000" dirty="0">
                <a:solidFill>
                  <a:srgbClr val="007E7E"/>
                </a:solidFill>
              </a:rPr>
              <a:t> + </a:t>
            </a:r>
            <a:r>
              <a:rPr lang="en-US" sz="2000" i="1" dirty="0">
                <a:solidFill>
                  <a:srgbClr val="007E7E"/>
                </a:solidFill>
              </a:rPr>
              <a:t>h</a:t>
            </a:r>
            <a:r>
              <a:rPr lang="en-US" sz="2000" dirty="0">
                <a:solidFill>
                  <a:srgbClr val="007E7E"/>
                </a:solidFill>
              </a:rPr>
              <a:t>)</a:t>
            </a:r>
            <a:r>
              <a:rPr lang="en-US" sz="2000" baseline="30000" dirty="0">
                <a:solidFill>
                  <a:srgbClr val="007E7E"/>
                </a:solidFill>
              </a:rPr>
              <a:t>2</a:t>
            </a:r>
          </a:p>
          <a:p>
            <a:r>
              <a:rPr lang="en-US" sz="2000" dirty="0">
                <a:solidFill>
                  <a:srgbClr val="007E7E"/>
                </a:solidFill>
              </a:rPr>
              <a:t>and multiply by 2.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453253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r>
              <a:rPr lang="en-US" dirty="0">
                <a:solidFill>
                  <a:srgbClr val="000000"/>
                </a:solidFill>
              </a:rPr>
              <a:t>Given the graph of </a:t>
            </a:r>
            <a:r>
              <a:rPr lang="en-US" i="1" dirty="0">
                <a:solidFill>
                  <a:srgbClr val="000000"/>
                </a:solidFill>
              </a:rPr>
              <a:t>y </a:t>
            </a:r>
            <a:r>
              <a:rPr lang="en-US" dirty="0">
                <a:solidFill>
                  <a:srgbClr val="000000"/>
                </a:solidFill>
              </a:rPr>
              <a:t>= </a:t>
            </a:r>
            <a:r>
              <a:rPr lang="en-US" i="1" dirty="0">
                <a:solidFill>
                  <a:srgbClr val="000000"/>
                </a:solidFill>
              </a:rPr>
              <a:t>f</a:t>
            </a:r>
            <a:r>
              <a:rPr lang="en-US" dirty="0">
                <a:solidFill>
                  <a:srgbClr val="000000"/>
                </a:solidFill>
              </a:rPr>
              <a:t>(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), the graph of </a:t>
            </a:r>
            <a:r>
              <a:rPr lang="en-US" i="1" dirty="0">
                <a:solidFill>
                  <a:srgbClr val="000000"/>
                </a:solidFill>
              </a:rPr>
              <a:t>y </a:t>
            </a:r>
            <a:r>
              <a:rPr lang="en-US" dirty="0">
                <a:solidFill>
                  <a:srgbClr val="000000"/>
                </a:solidFill>
              </a:rPr>
              <a:t>= </a:t>
            </a:r>
            <a:r>
              <a:rPr lang="en-US" i="1" dirty="0">
                <a:solidFill>
                  <a:srgbClr val="000000"/>
                </a:solidFill>
              </a:rPr>
              <a:t>f</a:t>
            </a:r>
            <a:r>
              <a:rPr lang="en-US" dirty="0">
                <a:solidFill>
                  <a:srgbClr val="000000"/>
                </a:solidFill>
              </a:rPr>
              <a:t>(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  <a:latin typeface="Symbol" pitchFamily="98" charset="2"/>
              </a:rPr>
              <a:t>-</a:t>
            </a:r>
            <a:r>
              <a:rPr lang="en-US" i="1" dirty="0">
                <a:solidFill>
                  <a:srgbClr val="000000"/>
                </a:solidFill>
              </a:rPr>
              <a:t>h</a:t>
            </a:r>
            <a:r>
              <a:rPr lang="en-US" dirty="0">
                <a:solidFill>
                  <a:srgbClr val="000000"/>
                </a:solidFill>
              </a:rPr>
              <a:t>) + </a:t>
            </a:r>
            <a:r>
              <a:rPr lang="en-US" i="1" dirty="0">
                <a:solidFill>
                  <a:srgbClr val="000000"/>
                </a:solidFill>
              </a:rPr>
              <a:t>k</a:t>
            </a:r>
            <a:r>
              <a:rPr lang="en-US" dirty="0">
                <a:solidFill>
                  <a:srgbClr val="000000"/>
                </a:solidFill>
              </a:rPr>
              <a:t> is</a:t>
            </a:r>
          </a:p>
          <a:p>
            <a:pPr marL="687388" indent="-460375">
              <a:buFont typeface="+mj-lt"/>
              <a:buAutoNum type="arabicPeriod"/>
            </a:pPr>
            <a:r>
              <a:rPr lang="en-US" dirty="0">
                <a:solidFill>
                  <a:srgbClr val="000000"/>
                </a:solidFill>
              </a:rPr>
              <a:t>a horizontal translation of </a:t>
            </a:r>
            <a:r>
              <a:rPr lang="en-US" i="1" dirty="0">
                <a:solidFill>
                  <a:srgbClr val="000000"/>
                </a:solidFill>
              </a:rPr>
              <a:t>h </a:t>
            </a:r>
            <a:r>
              <a:rPr lang="en-US" dirty="0">
                <a:solidFill>
                  <a:srgbClr val="000000"/>
                </a:solidFill>
              </a:rPr>
              <a:t>units and</a:t>
            </a:r>
          </a:p>
          <a:p>
            <a:pPr marL="687388" indent="-460375">
              <a:buFont typeface="+mj-lt"/>
              <a:buAutoNum type="arabicPeriod"/>
            </a:pPr>
            <a:r>
              <a:rPr lang="en-US" dirty="0">
                <a:solidFill>
                  <a:srgbClr val="000000"/>
                </a:solidFill>
              </a:rPr>
              <a:t>a vertical translation of </a:t>
            </a:r>
            <a:r>
              <a:rPr lang="en-US" i="1" dirty="0">
                <a:solidFill>
                  <a:srgbClr val="000000"/>
                </a:solidFill>
              </a:rPr>
              <a:t>k </a:t>
            </a:r>
            <a:r>
              <a:rPr lang="en-US" dirty="0">
                <a:solidFill>
                  <a:srgbClr val="000000"/>
                </a:solidFill>
              </a:rPr>
              <a:t>units</a:t>
            </a:r>
            <a:r>
              <a:rPr lang="en-US" i="1" dirty="0">
                <a:solidFill>
                  <a:srgbClr val="000000"/>
                </a:solidFill>
              </a:rPr>
              <a:t> </a:t>
            </a:r>
          </a:p>
          <a:p>
            <a:r>
              <a:rPr lang="en-US" dirty="0">
                <a:solidFill>
                  <a:srgbClr val="000000"/>
                </a:solidFill>
              </a:rPr>
              <a:t>of the graph of </a:t>
            </a:r>
            <a:r>
              <a:rPr lang="en-US" i="1" dirty="0">
                <a:solidFill>
                  <a:srgbClr val="000000"/>
                </a:solidFill>
              </a:rPr>
              <a:t>y </a:t>
            </a:r>
            <a:r>
              <a:rPr lang="en-US" dirty="0">
                <a:solidFill>
                  <a:srgbClr val="000000"/>
                </a:solidFill>
              </a:rPr>
              <a:t>= </a:t>
            </a:r>
            <a:r>
              <a:rPr lang="en-US" i="1" dirty="0">
                <a:solidFill>
                  <a:srgbClr val="000000"/>
                </a:solidFill>
              </a:rPr>
              <a:t>f</a:t>
            </a:r>
            <a:r>
              <a:rPr lang="en-US" dirty="0">
                <a:solidFill>
                  <a:srgbClr val="000000"/>
                </a:solidFill>
              </a:rPr>
              <a:t>(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). </a:t>
            </a:r>
            <a:endParaRPr lang="en-US" i="1" dirty="0">
              <a:solidFill>
                <a:srgbClr val="000000"/>
              </a:solidFill>
            </a:endParaRPr>
          </a:p>
          <a:p>
            <a:r>
              <a:rPr lang="en-US" dirty="0">
                <a:solidFill>
                  <a:srgbClr val="000000"/>
                </a:solidFill>
              </a:rPr>
              <a:t>Draw the graph of </a:t>
            </a:r>
            <a:r>
              <a:rPr lang="en-US" i="1" dirty="0">
                <a:solidFill>
                  <a:srgbClr val="000000"/>
                </a:solidFill>
              </a:rPr>
              <a:t>y </a:t>
            </a:r>
            <a:r>
              <a:rPr lang="en-US" dirty="0">
                <a:solidFill>
                  <a:srgbClr val="000000"/>
                </a:solidFill>
              </a:rPr>
              <a:t>= </a:t>
            </a:r>
            <a:r>
              <a:rPr lang="en-US" i="1" dirty="0">
                <a:solidFill>
                  <a:srgbClr val="000000"/>
                </a:solidFill>
              </a:rPr>
              <a:t>f</a:t>
            </a:r>
            <a:r>
              <a:rPr lang="en-US" dirty="0">
                <a:solidFill>
                  <a:srgbClr val="000000"/>
                </a:solidFill>
              </a:rPr>
              <a:t>(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) in relation to (</a:t>
            </a:r>
            <a:r>
              <a:rPr lang="en-US" i="1" dirty="0">
                <a:solidFill>
                  <a:srgbClr val="000000"/>
                </a:solidFill>
              </a:rPr>
              <a:t>h</a:t>
            </a:r>
            <a:r>
              <a:rPr lang="en-US" dirty="0">
                <a:solidFill>
                  <a:srgbClr val="000000"/>
                </a:solidFill>
              </a:rPr>
              <a:t>, </a:t>
            </a:r>
            <a:r>
              <a:rPr lang="en-US" i="1" dirty="0">
                <a:solidFill>
                  <a:srgbClr val="000000"/>
                </a:solidFill>
              </a:rPr>
              <a:t>k</a:t>
            </a:r>
            <a:r>
              <a:rPr lang="en-US" dirty="0">
                <a:solidFill>
                  <a:srgbClr val="000000"/>
                </a:solidFill>
              </a:rPr>
              <a:t>) as if (</a:t>
            </a:r>
            <a:r>
              <a:rPr lang="en-US" i="1" dirty="0">
                <a:solidFill>
                  <a:srgbClr val="000000"/>
                </a:solidFill>
              </a:rPr>
              <a:t>h</a:t>
            </a:r>
            <a:r>
              <a:rPr lang="en-US" dirty="0">
                <a:solidFill>
                  <a:srgbClr val="000000"/>
                </a:solidFill>
              </a:rPr>
              <a:t>, </a:t>
            </a:r>
            <a:r>
              <a:rPr lang="en-US" i="1" dirty="0">
                <a:solidFill>
                  <a:srgbClr val="000000"/>
                </a:solidFill>
              </a:rPr>
              <a:t>k</a:t>
            </a:r>
            <a:r>
              <a:rPr lang="en-US" dirty="0">
                <a:solidFill>
                  <a:srgbClr val="000000"/>
                </a:solidFill>
              </a:rPr>
              <a:t>) were the origin, (0, 0). This new graph will be the graph of </a:t>
            </a:r>
            <a:r>
              <a:rPr lang="en-US" i="1" dirty="0">
                <a:solidFill>
                  <a:srgbClr val="000000"/>
                </a:solidFill>
              </a:rPr>
              <a:t>y </a:t>
            </a:r>
            <a:r>
              <a:rPr lang="en-US" dirty="0">
                <a:solidFill>
                  <a:srgbClr val="000000"/>
                </a:solidFill>
              </a:rPr>
              <a:t>= </a:t>
            </a:r>
            <a:r>
              <a:rPr lang="en-US" i="1" dirty="0">
                <a:solidFill>
                  <a:srgbClr val="000000"/>
                </a:solidFill>
              </a:rPr>
              <a:t>f</a:t>
            </a:r>
            <a:r>
              <a:rPr lang="en-US" dirty="0">
                <a:solidFill>
                  <a:srgbClr val="000000"/>
                </a:solidFill>
              </a:rPr>
              <a:t>(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  <a:latin typeface="Symbol" pitchFamily="98" charset="2"/>
              </a:rPr>
              <a:t>-</a:t>
            </a:r>
            <a:r>
              <a:rPr lang="en-US" i="1" dirty="0">
                <a:solidFill>
                  <a:srgbClr val="000000"/>
                </a:solidFill>
              </a:rPr>
              <a:t>h</a:t>
            </a:r>
            <a:r>
              <a:rPr lang="en-US" dirty="0">
                <a:solidFill>
                  <a:srgbClr val="000000"/>
                </a:solidFill>
              </a:rPr>
              <a:t>) + </a:t>
            </a:r>
            <a:r>
              <a:rPr lang="en-US" i="1" dirty="0">
                <a:solidFill>
                  <a:srgbClr val="000000"/>
                </a:solidFill>
              </a:rPr>
              <a:t>k</a:t>
            </a:r>
            <a:r>
              <a:rPr lang="en-US" dirty="0">
                <a:solidFill>
                  <a:srgbClr val="000000"/>
                </a:solidFill>
              </a:rPr>
              <a:t>.</a:t>
            </a:r>
            <a:endParaRPr lang="en-US" b="1" dirty="0">
              <a:solidFill>
                <a:srgbClr val="000000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Procedure: Horizontal and Vertical Translations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Graph the function                         Use the graph in Figure 5 as a reference.</a:t>
            </a:r>
          </a:p>
          <a:p>
            <a:r>
              <a:rPr lang="en-US" b="1" dirty="0"/>
              <a:t>Solution</a:t>
            </a:r>
          </a:p>
          <a:p>
            <a:r>
              <a:rPr lang="en-US" dirty="0">
                <a:solidFill>
                  <a:schemeClr val="tx1"/>
                </a:solidFill>
              </a:rPr>
              <a:t>Here </a:t>
            </a:r>
            <a:r>
              <a:rPr lang="en-US" dirty="0">
                <a:solidFill>
                  <a:srgbClr val="000099"/>
                </a:solidFill>
              </a:rPr>
              <a:t>(</a:t>
            </a:r>
            <a:r>
              <a:rPr lang="en-US" i="1" dirty="0">
                <a:solidFill>
                  <a:srgbClr val="000099"/>
                </a:solidFill>
              </a:rPr>
              <a:t>h</a:t>
            </a:r>
            <a:r>
              <a:rPr lang="en-US" dirty="0">
                <a:solidFill>
                  <a:srgbClr val="000099"/>
                </a:solidFill>
              </a:rPr>
              <a:t>, </a:t>
            </a:r>
            <a:r>
              <a:rPr lang="en-US" i="1" dirty="0">
                <a:solidFill>
                  <a:srgbClr val="000099"/>
                </a:solidFill>
              </a:rPr>
              <a:t>k</a:t>
            </a:r>
            <a:r>
              <a:rPr lang="en-US" dirty="0">
                <a:solidFill>
                  <a:srgbClr val="000099"/>
                </a:solidFill>
              </a:rPr>
              <a:t>) = (3, 2)</a:t>
            </a:r>
            <a:r>
              <a:rPr lang="en-US" dirty="0">
                <a:solidFill>
                  <a:schemeClr val="tx1"/>
                </a:solidFill>
              </a:rPr>
              <a:t>, so there </a:t>
            </a:r>
            <a:r>
              <a:rPr lang="en-US" dirty="0"/>
              <a:t>is a horizontal translation of 3 units right and 2 units up. In effect, </a:t>
            </a:r>
            <a:r>
              <a:rPr lang="en-US" dirty="0">
                <a:solidFill>
                  <a:schemeClr val="tx1"/>
                </a:solidFill>
              </a:rPr>
              <a:t>(3, 2)</a:t>
            </a:r>
            <a:r>
              <a:rPr lang="en-US" dirty="0"/>
              <a:t> is now the vertex of the new graph just as </a:t>
            </a:r>
            <a:r>
              <a:rPr lang="en-US" dirty="0">
                <a:solidFill>
                  <a:schemeClr val="tx1"/>
                </a:solidFill>
              </a:rPr>
              <a:t>(0, 0) </a:t>
            </a:r>
            <a:r>
              <a:rPr lang="en-US" dirty="0"/>
              <a:t>is the vertex of the original graph. You should check that the points shown on the graph here do indeed satisfy the function.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Example 4: Graphing Horizontal and Vertical Translations of </a:t>
            </a:r>
            <a:r>
              <a:rPr lang="en-US" i="1" dirty="0"/>
              <a:t>y</a:t>
            </a:r>
            <a:r>
              <a:rPr lang="en-US" dirty="0"/>
              <a:t> = |</a:t>
            </a:r>
            <a:r>
              <a:rPr lang="en-US" i="1" dirty="0"/>
              <a:t>x</a:t>
            </a:r>
            <a:r>
              <a:rPr lang="en-US" dirty="0"/>
              <a:t>|</a:t>
            </a:r>
          </a:p>
        </p:txBody>
      </p:sp>
      <p:graphicFrame>
        <p:nvGraphicFramePr>
          <p:cNvPr id="52226" name="Object 2"/>
          <p:cNvGraphicFramePr>
            <a:graphicFrameLocks noChangeAspect="1"/>
          </p:cNvGraphicFramePr>
          <p:nvPr/>
        </p:nvGraphicFramePr>
        <p:xfrm>
          <a:off x="3330779" y="1320567"/>
          <a:ext cx="18669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866600" imgH="469800" progId="Equation.DSMT4">
                  <p:embed/>
                </p:oleObj>
              </mc:Choice>
              <mc:Fallback>
                <p:oleObj name="Equation" r:id="rId2" imgW="1866600" imgH="46980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30779" y="1320567"/>
                        <a:ext cx="18669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4: Graphing Horizontal and Vertical Translations of </a:t>
            </a:r>
            <a:r>
              <a:rPr lang="en-US" i="1" dirty="0"/>
              <a:t>y</a:t>
            </a:r>
            <a:r>
              <a:rPr lang="en-US" dirty="0"/>
              <a:t> = |</a:t>
            </a:r>
            <a:r>
              <a:rPr lang="en-US" i="1" dirty="0"/>
              <a:t>x</a:t>
            </a:r>
            <a:r>
              <a:rPr lang="en-US" dirty="0"/>
              <a:t>| (cont.)</a:t>
            </a:r>
          </a:p>
        </p:txBody>
      </p:sp>
      <p:pic>
        <p:nvPicPr>
          <p:cNvPr id="4403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02851" y="1371600"/>
            <a:ext cx="4138298" cy="42062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975</TotalTime>
  <Words>869</Words>
  <Application>Microsoft Office PowerPoint</Application>
  <PresentationFormat>On-screen Show (4:3)</PresentationFormat>
  <Paragraphs>71</Paragraphs>
  <Slides>22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7" baseType="lpstr">
      <vt:lpstr>Arial</vt:lpstr>
      <vt:lpstr>Calibri</vt:lpstr>
      <vt:lpstr>Symbol</vt:lpstr>
      <vt:lpstr>Office Theme</vt:lpstr>
      <vt:lpstr>Equation</vt:lpstr>
      <vt:lpstr>Section 11.1</vt:lpstr>
      <vt:lpstr>Example 1: Using f(x) Notation</vt:lpstr>
      <vt:lpstr>Example 1: Using f(x) Notation (cont.)</vt:lpstr>
      <vt:lpstr>Example 2: Finding the Difference Quotient f(x+h) - f(x)/h</vt:lpstr>
      <vt:lpstr>Example 3: Finding the Difference Quotient f(x+h) - f(x)/h</vt:lpstr>
      <vt:lpstr>Example 3: Finding the Difference Quotient f(x+h) - f(x)/h (cont.)</vt:lpstr>
      <vt:lpstr>Procedure: Horizontal and Vertical Translations</vt:lpstr>
      <vt:lpstr>Example 4: Graphing Horizontal and Vertical Translations of y = |x|</vt:lpstr>
      <vt:lpstr>Example 4: Graphing Horizontal and Vertical Translations of y = |x| (cont.)</vt:lpstr>
      <vt:lpstr>Example 5: Graphing Horizontal and Vertical Translations of y = |x|</vt:lpstr>
      <vt:lpstr>Example 5: Graphing Horizontal and Vertical Translations of y = |x| (cont.)</vt:lpstr>
      <vt:lpstr>Example 6: Graphing Horizontal and Vertical Translations of y = |x|</vt:lpstr>
      <vt:lpstr>Example 6: Graphing Horizontal and Vertical Translations of y = |x| (cont.)</vt:lpstr>
      <vt:lpstr>Example 7: Graphing Reflections and Translations of y = |x|</vt:lpstr>
      <vt:lpstr>Example 7: Graphing Reflections and Translations of y = |x| (cont.)</vt:lpstr>
      <vt:lpstr>Example 7: Graphing Reflections and Translations of y = |x| (cont.)</vt:lpstr>
      <vt:lpstr>Example 7: Graphing Reflections and Translations of y = |x| (cont.)</vt:lpstr>
      <vt:lpstr>Example 8: Graphing Translations of a Function Given its Graph</vt:lpstr>
      <vt:lpstr>Example 8: Graphing Translations of a Function Given its Graph (cont.)</vt:lpstr>
      <vt:lpstr>Example 9: Graphing Translations of a Function Given its Graph</vt:lpstr>
      <vt:lpstr>Example 9: Graphing Translations of a Function Given its Graph (cont.)</vt:lpstr>
      <vt:lpstr>Example 9: Graphing Translations of a Function Given its Graph (cont.)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Algebra for College Students, 7th Edition</dc:title>
  <dc:creator>Hawkes Learning</dc:creator>
  <cp:lastModifiedBy>Jolie Even</cp:lastModifiedBy>
  <cp:revision>112</cp:revision>
  <dcterms:created xsi:type="dcterms:W3CDTF">2013-04-26T14:43:13Z</dcterms:created>
  <dcterms:modified xsi:type="dcterms:W3CDTF">2023-07-26T20:04:08Z</dcterms:modified>
</cp:coreProperties>
</file>