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85" r:id="rId3"/>
    <p:sldId id="274" r:id="rId4"/>
    <p:sldId id="275" r:id="rId5"/>
    <p:sldId id="276" r:id="rId6"/>
    <p:sldId id="277" r:id="rId7"/>
    <p:sldId id="278" r:id="rId8"/>
    <p:sldId id="279" r:id="rId9"/>
    <p:sldId id="280" r:id="rId10"/>
    <p:sldId id="281" r:id="rId11"/>
    <p:sldId id="283" r:id="rId12"/>
    <p:sldId id="28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autoAdjust="0"/>
    <p:restoredTop sz="94721" autoAdjust="0"/>
  </p:normalViewPr>
  <p:slideViewPr>
    <p:cSldViewPr>
      <p:cViewPr varScale="1">
        <p:scale>
          <a:sx n="108" d="100"/>
          <a:sy n="108" d="100"/>
        </p:scale>
        <p:origin x="147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259393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060DA8-C176-4674-B244-F2449830EBC7}" type="datetimeFigureOut">
              <a:rPr lang="en-US" smtClean="0"/>
              <a:pPr/>
              <a:t>7/26/2023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137BB-B22E-4460-8B89-5C14C2DC49D5}" type="slidenum">
              <a:rPr lang="en-US" smtClean="0"/>
              <a:pPr/>
              <a:t>‹#›</a:t>
            </a:fld>
            <a:endParaRPr lang="en-US"/>
          </a:p>
        </p:txBody>
      </p:sp>
    </p:spTree>
    <p:extLst>
      <p:ext uri="{BB962C8B-B14F-4D97-AF65-F5344CB8AC3E}">
        <p14:creationId xmlns:p14="http://schemas.microsoft.com/office/powerpoint/2010/main" val="1806114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3.w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5.wmf"/><Relationship Id="rId7" Type="http://schemas.openxmlformats.org/officeDocument/2006/relationships/image" Target="../media/image37.wmf"/><Relationship Id="rId12" Type="http://schemas.openxmlformats.org/officeDocument/2006/relationships/image" Target="../media/image40.png"/><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9.wmf"/><Relationship Id="rId5" Type="http://schemas.openxmlformats.org/officeDocument/2006/relationships/image" Target="../media/image36.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7.wmf"/><Relationship Id="rId4" Type="http://schemas.openxmlformats.org/officeDocument/2006/relationships/oleObject" Target="../embeddings/oleObject1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2.bin"/><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2.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oleObject" Target="../embeddings/oleObject28.bin"/><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Parabolas as Conic Sections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19600" y="1752600"/>
            <a:ext cx="4495800" cy="3886200"/>
          </a:xfrm>
        </p:spPr>
        <p:txBody>
          <a:bodyPr>
            <a:normAutofit/>
          </a:bodyPr>
          <a:lstStyle/>
          <a:p>
            <a:r>
              <a:rPr lang="en-US" dirty="0"/>
              <a:t>Since </a:t>
            </a:r>
            <a:r>
              <a:rPr lang="en-US" i="1" dirty="0"/>
              <a:t>a </a:t>
            </a:r>
            <a:r>
              <a:rPr lang="en-US" dirty="0"/>
              <a:t>= </a:t>
            </a:r>
            <a:r>
              <a:rPr lang="en-US" dirty="0">
                <a:latin typeface="Symbol" pitchFamily="98" charset="2"/>
              </a:rPr>
              <a:t>-</a:t>
            </a:r>
            <a:r>
              <a:rPr lang="en-US" dirty="0"/>
              <a:t>2 , the graph opens to the left and is slightly narrower than </a:t>
            </a:r>
            <a:r>
              <a:rPr lang="en-US" i="1" dirty="0"/>
              <a:t>x</a:t>
            </a:r>
            <a:r>
              <a:rPr lang="en-US" dirty="0"/>
              <a:t> = </a:t>
            </a:r>
            <a:r>
              <a:rPr lang="en-US" i="1" dirty="0"/>
              <a:t>y</a:t>
            </a:r>
            <a:r>
              <a:rPr lang="en-US" baseline="30000" dirty="0"/>
              <a:t>2</a:t>
            </a:r>
            <a:r>
              <a:rPr lang="en-US" dirty="0"/>
              <a:t> . </a:t>
            </a:r>
          </a:p>
          <a:p>
            <a:r>
              <a:rPr lang="en-US" dirty="0"/>
              <a:t>Vertex: </a:t>
            </a:r>
            <a:r>
              <a:rPr lang="en-US" dirty="0">
                <a:solidFill>
                  <a:srgbClr val="FF0000"/>
                </a:solidFill>
              </a:rPr>
              <a:t>(8,</a:t>
            </a:r>
            <a:r>
              <a:rPr lang="en-US" dirty="0">
                <a:solidFill>
                  <a:srgbClr val="FF0000"/>
                </a:solidFill>
                <a:latin typeface="Symbol" pitchFamily="98" charset="2"/>
              </a:rPr>
              <a:t>-</a:t>
            </a:r>
            <a:r>
              <a:rPr lang="en-US" dirty="0">
                <a:solidFill>
                  <a:srgbClr val="FF0000"/>
                </a:solidFill>
              </a:rPr>
              <a:t>1) </a:t>
            </a:r>
          </a:p>
          <a:p>
            <a:r>
              <a:rPr lang="en-US" i="1" dirty="0"/>
              <a:t>y</a:t>
            </a:r>
            <a:r>
              <a:rPr lang="en-US" dirty="0"/>
              <a:t>-intercepts: </a:t>
            </a:r>
            <a:r>
              <a:rPr lang="en-US" dirty="0">
                <a:solidFill>
                  <a:srgbClr val="FF0000"/>
                </a:solidFill>
              </a:rPr>
              <a:t>(0, </a:t>
            </a:r>
            <a:r>
              <a:rPr lang="en-US" dirty="0">
                <a:solidFill>
                  <a:srgbClr val="FF0000"/>
                </a:solidFill>
                <a:latin typeface="Symbol" pitchFamily="98" charset="2"/>
              </a:rPr>
              <a:t>-</a:t>
            </a:r>
            <a:r>
              <a:rPr lang="en-US" dirty="0">
                <a:solidFill>
                  <a:srgbClr val="FF0000"/>
                </a:solidFill>
              </a:rPr>
              <a:t>3)</a:t>
            </a:r>
            <a:r>
              <a:rPr lang="en-US" dirty="0"/>
              <a:t> and </a:t>
            </a:r>
            <a:r>
              <a:rPr lang="en-US" dirty="0">
                <a:solidFill>
                  <a:srgbClr val="FF0000"/>
                </a:solidFill>
              </a:rPr>
              <a:t>(0, 1)</a:t>
            </a:r>
            <a:r>
              <a:rPr lang="en-US" dirty="0"/>
              <a:t> </a:t>
            </a:r>
          </a:p>
          <a:p>
            <a:r>
              <a:rPr lang="en-US" dirty="0"/>
              <a:t>Line of symmetry: </a:t>
            </a:r>
            <a:r>
              <a:rPr lang="en-US" i="1" dirty="0">
                <a:solidFill>
                  <a:srgbClr val="FF0000"/>
                </a:solidFill>
              </a:rPr>
              <a:t>y</a:t>
            </a:r>
            <a:r>
              <a:rPr lang="en-US" dirty="0">
                <a:solidFill>
                  <a:srgbClr val="FF0000"/>
                </a:solidFill>
              </a:rPr>
              <a:t> = </a:t>
            </a:r>
            <a:r>
              <a:rPr lang="en-US" dirty="0">
                <a:solidFill>
                  <a:srgbClr val="FF0000"/>
                </a:solidFill>
                <a:latin typeface="Symbol" pitchFamily="98" charset="2"/>
              </a:rPr>
              <a:t>-</a:t>
            </a:r>
            <a:r>
              <a:rPr lang="en-US" dirty="0">
                <a:solidFill>
                  <a:srgbClr val="FF0000"/>
                </a:solidFill>
              </a:rPr>
              <a:t>1</a:t>
            </a:r>
            <a:r>
              <a:rPr lang="en-US" dirty="0"/>
              <a:t> </a:t>
            </a:r>
          </a:p>
        </p:txBody>
      </p:sp>
      <p:sp>
        <p:nvSpPr>
          <p:cNvPr id="3" name="Title 2"/>
          <p:cNvSpPr>
            <a:spLocks noGrp="1"/>
          </p:cNvSpPr>
          <p:nvPr>
            <p:ph type="title"/>
          </p:nvPr>
        </p:nvSpPr>
        <p:spPr/>
        <p:txBody>
          <a:bodyPr/>
          <a:lstStyle/>
          <a:p>
            <a:r>
              <a:rPr lang="en-US" dirty="0"/>
              <a:t>Example 2: Sketching Horizontal Parabolas (cont.)</a:t>
            </a:r>
          </a:p>
        </p:txBody>
      </p:sp>
      <p:pic>
        <p:nvPicPr>
          <p:cNvPr id="4" name="Picture 3">
            <a:extLst>
              <a:ext uri="{FF2B5EF4-FFF2-40B4-BE49-F238E27FC236}">
                <a16:creationId xmlns:a16="http://schemas.microsoft.com/office/drawing/2014/main" id="{37101A2C-0763-422B-BB5C-C3A75E38078E}"/>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400" y="137467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a graphing calculator to graph the horizontal parabola                            Estimate the </a:t>
            </a:r>
            <a:r>
              <a:rPr lang="en-US" i="1" dirty="0"/>
              <a:t>y</a:t>
            </a:r>
            <a:r>
              <a:rPr lang="en-US" dirty="0"/>
              <a:t>-intercepts using the zoom and trace features of the calculator.</a:t>
            </a:r>
            <a:r>
              <a:rPr lang="en-US" i="1" dirty="0"/>
              <a:t> </a:t>
            </a:r>
          </a:p>
          <a:p>
            <a:r>
              <a:rPr lang="en-US" b="1" dirty="0"/>
              <a:t>Solution </a:t>
            </a:r>
          </a:p>
          <a:p>
            <a:r>
              <a:rPr lang="en-US" dirty="0"/>
              <a:t>To solve for </a:t>
            </a:r>
            <a:r>
              <a:rPr lang="en-US" i="1" dirty="0"/>
              <a:t>y</a:t>
            </a:r>
            <a:r>
              <a:rPr lang="en-US" dirty="0"/>
              <a:t>, complete the square and use the square root property as follows.</a:t>
            </a:r>
          </a:p>
          <a:p>
            <a:endParaRPr lang="en-US" dirty="0"/>
          </a:p>
        </p:txBody>
      </p:sp>
      <p:sp>
        <p:nvSpPr>
          <p:cNvPr id="3" name="Title 2"/>
          <p:cNvSpPr>
            <a:spLocks noGrp="1"/>
          </p:cNvSpPr>
          <p:nvPr>
            <p:ph type="title"/>
          </p:nvPr>
        </p:nvSpPr>
        <p:spPr/>
        <p:txBody>
          <a:bodyPr/>
          <a:lstStyle/>
          <a:p>
            <a:r>
              <a:rPr lang="en-US" dirty="0"/>
              <a:t>Example 3: Using a Graphing Calculator to Graph Horizontal Parabolas</a:t>
            </a:r>
          </a:p>
        </p:txBody>
      </p:sp>
      <p:graphicFrame>
        <p:nvGraphicFramePr>
          <p:cNvPr id="47106" name="Object 2"/>
          <p:cNvGraphicFramePr>
            <a:graphicFrameLocks noChangeAspect="1"/>
          </p:cNvGraphicFramePr>
          <p:nvPr/>
        </p:nvGraphicFramePr>
        <p:xfrm>
          <a:off x="1885890" y="1752600"/>
          <a:ext cx="2120900" cy="444500"/>
        </p:xfrm>
        <a:graphic>
          <a:graphicData uri="http://schemas.openxmlformats.org/presentationml/2006/ole">
            <mc:AlternateContent xmlns:mc="http://schemas.openxmlformats.org/markup-compatibility/2006">
              <mc:Choice xmlns:v="urn:schemas-microsoft-com:vml" Requires="v">
                <p:oleObj name="Equation" r:id="rId2" imgW="2120760" imgH="444240" progId="Equation.DSMT4">
                  <p:embed/>
                </p:oleObj>
              </mc:Choice>
              <mc:Fallback>
                <p:oleObj name="Equation" r:id="rId2" imgW="212076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5890" y="1752600"/>
                        <a:ext cx="2120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2514600" y="4343400"/>
          <a:ext cx="2032000" cy="444500"/>
        </p:xfrm>
        <a:graphic>
          <a:graphicData uri="http://schemas.openxmlformats.org/presentationml/2006/ole">
            <mc:AlternateContent xmlns:mc="http://schemas.openxmlformats.org/markup-compatibility/2006">
              <mc:Choice xmlns:v="urn:schemas-microsoft-com:vml" Requires="v">
                <p:oleObj name="Equation" r:id="rId4" imgW="2031840" imgH="444240" progId="Equation.DSMT4">
                  <p:embed/>
                </p:oleObj>
              </mc:Choice>
              <mc:Fallback>
                <p:oleObj name="Equation" r:id="rId4" imgW="203184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43434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2514600" y="4953000"/>
          <a:ext cx="2032000" cy="444500"/>
        </p:xfrm>
        <a:graphic>
          <a:graphicData uri="http://schemas.openxmlformats.org/presentationml/2006/ole">
            <mc:AlternateContent xmlns:mc="http://schemas.openxmlformats.org/markup-compatibility/2006">
              <mc:Choice xmlns:v="urn:schemas-microsoft-com:vml" Requires="v">
                <p:oleObj name="Equation" r:id="rId6" imgW="2031840" imgH="444240" progId="Equation.DSMT4">
                  <p:embed/>
                </p:oleObj>
              </mc:Choice>
              <mc:Fallback>
                <p:oleObj name="Equation" r:id="rId6" imgW="2031840" imgH="4442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49530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Using a Graphing Calculator to Graph Horizontal Parabolas (cont.)</a:t>
            </a:r>
          </a:p>
        </p:txBody>
      </p:sp>
      <p:graphicFrame>
        <p:nvGraphicFramePr>
          <p:cNvPr id="5" name="Object 3"/>
          <p:cNvGraphicFramePr>
            <a:graphicFrameLocks noChangeAspect="1"/>
          </p:cNvGraphicFramePr>
          <p:nvPr>
            <p:extLst>
              <p:ext uri="{D42A27DB-BD31-4B8C-83A1-F6EECF244321}">
                <p14:modId xmlns:p14="http://schemas.microsoft.com/office/powerpoint/2010/main" val="321720846"/>
              </p:ext>
            </p:extLst>
          </p:nvPr>
        </p:nvGraphicFramePr>
        <p:xfrm>
          <a:off x="4796778" y="1143000"/>
          <a:ext cx="2679700" cy="927100"/>
        </p:xfrm>
        <a:graphic>
          <a:graphicData uri="http://schemas.openxmlformats.org/presentationml/2006/ole">
            <mc:AlternateContent xmlns:mc="http://schemas.openxmlformats.org/markup-compatibility/2006">
              <mc:Choice xmlns:v="urn:schemas-microsoft-com:vml" Requires="v">
                <p:oleObj name="Equation" r:id="rId2" imgW="2679480" imgH="927000" progId="Equation.DSMT4">
                  <p:embed/>
                </p:oleObj>
              </mc:Choice>
              <mc:Fallback>
                <p:oleObj name="Equation" r:id="rId2" imgW="267948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6778" y="1143000"/>
                        <a:ext cx="2679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753533" y="2133540"/>
            <a:ext cx="3481146" cy="400110"/>
          </a:xfrm>
          <a:prstGeom prst="rect">
            <a:avLst/>
          </a:prstGeom>
        </p:spPr>
        <p:txBody>
          <a:bodyPr wrap="none">
            <a:spAutoFit/>
          </a:bodyPr>
          <a:lstStyle/>
          <a:p>
            <a:r>
              <a:rPr lang="en-US" sz="2000" dirty="0">
                <a:solidFill>
                  <a:srgbClr val="007E7E"/>
                </a:solidFill>
              </a:rPr>
              <a:t>Therefore, add 4 to both sides.</a:t>
            </a:r>
          </a:p>
        </p:txBody>
      </p:sp>
      <p:sp>
        <p:nvSpPr>
          <p:cNvPr id="7" name="Rectangle 6"/>
          <p:cNvSpPr/>
          <p:nvPr/>
        </p:nvSpPr>
        <p:spPr>
          <a:xfrm>
            <a:off x="4753533" y="2617434"/>
            <a:ext cx="3323667" cy="400110"/>
          </a:xfrm>
          <a:prstGeom prst="rect">
            <a:avLst/>
          </a:prstGeom>
        </p:spPr>
        <p:txBody>
          <a:bodyPr wrap="none">
            <a:spAutoFit/>
          </a:bodyPr>
          <a:lstStyle/>
          <a:p>
            <a:r>
              <a:rPr lang="en-US" sz="2000" dirty="0">
                <a:solidFill>
                  <a:srgbClr val="007E7E"/>
                </a:solidFill>
              </a:rPr>
              <a:t>Use the square root property. </a:t>
            </a:r>
          </a:p>
        </p:txBody>
      </p:sp>
      <p:sp>
        <p:nvSpPr>
          <p:cNvPr id="8" name="Rectangle 7"/>
          <p:cNvSpPr/>
          <p:nvPr/>
        </p:nvSpPr>
        <p:spPr>
          <a:xfrm>
            <a:off x="4753533" y="3467100"/>
            <a:ext cx="3493649" cy="400110"/>
          </a:xfrm>
          <a:prstGeom prst="rect">
            <a:avLst/>
          </a:prstGeom>
        </p:spPr>
        <p:txBody>
          <a:bodyPr wrap="none">
            <a:spAutoFit/>
          </a:bodyPr>
          <a:lstStyle/>
          <a:p>
            <a:r>
              <a:rPr lang="en-US" sz="2000" dirty="0">
                <a:solidFill>
                  <a:srgbClr val="007E7E"/>
                </a:solidFill>
              </a:rPr>
              <a:t>Graph both of these equations. </a:t>
            </a:r>
          </a:p>
        </p:txBody>
      </p:sp>
      <p:graphicFrame>
        <p:nvGraphicFramePr>
          <p:cNvPr id="48132" name="Object 4"/>
          <p:cNvGraphicFramePr>
            <a:graphicFrameLocks noChangeAspect="1"/>
          </p:cNvGraphicFramePr>
          <p:nvPr/>
        </p:nvGraphicFramePr>
        <p:xfrm>
          <a:off x="933450" y="1416050"/>
          <a:ext cx="3048000" cy="444500"/>
        </p:xfrm>
        <a:graphic>
          <a:graphicData uri="http://schemas.openxmlformats.org/presentationml/2006/ole">
            <mc:AlternateContent xmlns:mc="http://schemas.openxmlformats.org/markup-compatibility/2006">
              <mc:Choice xmlns:v="urn:schemas-microsoft-com:vml" Requires="v">
                <p:oleObj name="Equation" r:id="rId4" imgW="3047760" imgH="444240" progId="Equation.DSMT4">
                  <p:embed/>
                </p:oleObj>
              </mc:Choice>
              <mc:Fallback>
                <p:oleObj name="Equation" r:id="rId4" imgW="304776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3450" y="1416050"/>
                        <a:ext cx="3048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384300" y="2048522"/>
          <a:ext cx="2044700" cy="533400"/>
        </p:xfrm>
        <a:graphic>
          <a:graphicData uri="http://schemas.openxmlformats.org/presentationml/2006/ole">
            <mc:AlternateContent xmlns:mc="http://schemas.openxmlformats.org/markup-compatibility/2006">
              <mc:Choice xmlns:v="urn:schemas-microsoft-com:vml" Requires="v">
                <p:oleObj name="Equation" r:id="rId6" imgW="2044440" imgH="533160" progId="Equation.DSMT4">
                  <p:embed/>
                </p:oleObj>
              </mc:Choice>
              <mc:Fallback>
                <p:oleObj name="Equation" r:id="rId6" imgW="204444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4300" y="2048522"/>
                        <a:ext cx="204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2631488"/>
          <a:ext cx="2146300" cy="482600"/>
        </p:xfrm>
        <a:graphic>
          <a:graphicData uri="http://schemas.openxmlformats.org/presentationml/2006/ole">
            <mc:AlternateContent xmlns:mc="http://schemas.openxmlformats.org/markup-compatibility/2006">
              <mc:Choice xmlns:v="urn:schemas-microsoft-com:vml" Requires="v">
                <p:oleObj name="Equation" r:id="rId8" imgW="2145960" imgH="482400" progId="Equation.DSMT4">
                  <p:embed/>
                </p:oleObj>
              </mc:Choice>
              <mc:Fallback>
                <p:oleObj name="Equation" r:id="rId8" imgW="2145960" imgH="482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2631488"/>
                        <a:ext cx="214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162300"/>
          <a:ext cx="2247900" cy="1181100"/>
        </p:xfrm>
        <a:graphic>
          <a:graphicData uri="http://schemas.openxmlformats.org/presentationml/2006/ole">
            <mc:AlternateContent xmlns:mc="http://schemas.openxmlformats.org/markup-compatibility/2006">
              <mc:Choice xmlns:v="urn:schemas-microsoft-com:vml" Requires="v">
                <p:oleObj name="Equation" r:id="rId10" imgW="2247840" imgH="1180800" progId="Equation.DSMT4">
                  <p:embed/>
                </p:oleObj>
              </mc:Choice>
              <mc:Fallback>
                <p:oleObj name="Equation" r:id="rId10" imgW="2247840" imgH="1180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162300"/>
                        <a:ext cx="22479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6" name="Picture 8"/>
          <p:cNvPicPr>
            <a:picLocks noChangeAspect="1" noChangeArrowheads="1"/>
          </p:cNvPicPr>
          <p:nvPr/>
        </p:nvPicPr>
        <p:blipFill>
          <a:blip r:embed="rId12" cstate="print"/>
          <a:srcRect/>
          <a:stretch>
            <a:fillRect/>
          </a:stretch>
        </p:blipFill>
        <p:spPr bwMode="auto">
          <a:xfrm>
            <a:off x="5943600" y="4114800"/>
            <a:ext cx="2286000" cy="1571844"/>
          </a:xfrm>
          <a:prstGeom prst="rect">
            <a:avLst/>
          </a:prstGeom>
          <a:noFill/>
          <a:ln w="9525">
            <a:noFill/>
            <a:miter lim="800000"/>
            <a:headEnd/>
            <a:tailEnd/>
          </a:ln>
        </p:spPr>
      </p:pic>
      <p:sp>
        <p:nvSpPr>
          <p:cNvPr id="14" name="Rectangle 13"/>
          <p:cNvSpPr/>
          <p:nvPr/>
        </p:nvSpPr>
        <p:spPr>
          <a:xfrm>
            <a:off x="457200" y="4724400"/>
            <a:ext cx="5334000" cy="954107"/>
          </a:xfrm>
          <a:prstGeom prst="rect">
            <a:avLst/>
          </a:prstGeom>
        </p:spPr>
        <p:txBody>
          <a:bodyPr wrap="square">
            <a:spAutoFit/>
          </a:bodyPr>
          <a:lstStyle/>
          <a:p>
            <a:r>
              <a:rPr lang="en-US" sz="2800" dirty="0"/>
              <a:t>From this graph, we can determine that there are </a:t>
            </a:r>
            <a:r>
              <a:rPr lang="en-US" sz="2800" dirty="0">
                <a:solidFill>
                  <a:srgbClr val="FF0000"/>
                </a:solidFill>
              </a:rPr>
              <a:t>no </a:t>
            </a:r>
            <a:r>
              <a:rPr lang="en-US" sz="2800" i="1" dirty="0">
                <a:solidFill>
                  <a:srgbClr val="FF0000"/>
                </a:solidFill>
              </a:rPr>
              <a:t>y</a:t>
            </a:r>
            <a:r>
              <a:rPr lang="en-US" sz="2800" dirty="0">
                <a:solidFill>
                  <a:srgbClr val="FF0000"/>
                </a:solidFill>
              </a:rPr>
              <a:t>-intercepts</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813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3108543"/>
          </a:xfrm>
          <a:ln w="28575">
            <a:solidFill>
              <a:srgbClr val="FF0000"/>
            </a:solidFill>
          </a:ln>
        </p:spPr>
        <p:txBody>
          <a:bodyPr>
            <a:spAutoFit/>
          </a:bodyPr>
          <a:lstStyle/>
          <a:p>
            <a:r>
              <a:rPr lang="en-US" dirty="0">
                <a:solidFill>
                  <a:srgbClr val="000000"/>
                </a:solidFill>
              </a:rPr>
              <a:t>The study of geometry with algebraic equations is called analytic geometry. If you continue your studies in mathematics, you will find that analytic geometry can be applied in three dimensions as well as in two dimensions. Related figures would be spheres, ellipsoids (football shapes), and paraboloids (the reflective surfaces of telescopes).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453253"/>
          </a:xfrm>
          <a:solidFill>
            <a:schemeClr val="accent3"/>
          </a:solidFill>
          <a:ln w="28575">
            <a:solidFill>
              <a:srgbClr val="000000"/>
            </a:solidFill>
          </a:ln>
        </p:spPr>
        <p:txBody>
          <a:bodyPr>
            <a:spAutoFit/>
          </a:bodyPr>
          <a:lstStyle/>
          <a:p>
            <a:r>
              <a:rPr lang="en-US" dirty="0">
                <a:solidFill>
                  <a:srgbClr val="000000"/>
                </a:solidFill>
              </a:rPr>
              <a:t>Equations of horizontal parabolas (parabolas that open to the left or right) can be written in the form </a:t>
            </a:r>
          </a:p>
          <a:p>
            <a:endParaRPr lang="en-US" dirty="0">
              <a:solidFill>
                <a:srgbClr val="000000"/>
              </a:solidFill>
            </a:endParaRPr>
          </a:p>
          <a:p>
            <a:r>
              <a:rPr lang="en-US" dirty="0">
                <a:solidFill>
                  <a:srgbClr val="000000"/>
                </a:solidFill>
              </a:rPr>
              <a:t>The parabola opens to the left if </a:t>
            </a:r>
            <a:r>
              <a:rPr lang="en-US" i="1" dirty="0">
                <a:solidFill>
                  <a:srgbClr val="000000"/>
                </a:solidFill>
              </a:rPr>
              <a:t>a </a:t>
            </a:r>
            <a:r>
              <a:rPr lang="en-US" dirty="0">
                <a:solidFill>
                  <a:srgbClr val="000000"/>
                </a:solidFill>
              </a:rPr>
              <a:t>&lt; 0 and to the right if </a:t>
            </a:r>
            <a:r>
              <a:rPr lang="en-US" i="1" dirty="0">
                <a:solidFill>
                  <a:srgbClr val="000000"/>
                </a:solidFill>
              </a:rPr>
              <a:t>a</a:t>
            </a:r>
            <a:r>
              <a:rPr lang="en-US" dirty="0">
                <a:solidFill>
                  <a:srgbClr val="000000"/>
                </a:solidFill>
              </a:rPr>
              <a:t> &gt; 0.</a:t>
            </a:r>
            <a:r>
              <a:rPr lang="en-US" i="1" dirty="0">
                <a:solidFill>
                  <a:srgbClr val="000000"/>
                </a:solidFill>
              </a:rPr>
              <a:t> </a:t>
            </a:r>
          </a:p>
          <a:p>
            <a:r>
              <a:rPr lang="en-US" dirty="0">
                <a:solidFill>
                  <a:srgbClr val="000000"/>
                </a:solidFill>
              </a:rPr>
              <a:t>The vertex is at (</a:t>
            </a:r>
            <a:r>
              <a:rPr lang="en-US" i="1" dirty="0">
                <a:solidFill>
                  <a:srgbClr val="000000"/>
                </a:solidFill>
              </a:rPr>
              <a:t>h</a:t>
            </a:r>
            <a:r>
              <a:rPr lang="en-US" dirty="0">
                <a:solidFill>
                  <a:srgbClr val="000000"/>
                </a:solidFill>
              </a:rPr>
              <a:t>, </a:t>
            </a:r>
            <a:r>
              <a:rPr lang="en-US" i="1" dirty="0">
                <a:solidFill>
                  <a:srgbClr val="000000"/>
                </a:solidFill>
              </a:rPr>
              <a:t>k</a:t>
            </a:r>
            <a:r>
              <a:rPr lang="en-US" dirty="0">
                <a:solidFill>
                  <a:srgbClr val="000000"/>
                </a:solidFill>
              </a:rPr>
              <a:t>).</a:t>
            </a:r>
            <a:endParaRPr lang="en-US" i="1" dirty="0">
              <a:solidFill>
                <a:srgbClr val="000000"/>
              </a:solidFill>
            </a:endParaRPr>
          </a:p>
          <a:p>
            <a:r>
              <a:rPr lang="en-US" dirty="0">
                <a:solidFill>
                  <a:srgbClr val="000000"/>
                </a:solidFill>
              </a:rPr>
              <a:t>The line </a:t>
            </a:r>
            <a:r>
              <a:rPr lang="en-US" b="1" i="1" dirty="0">
                <a:solidFill>
                  <a:srgbClr val="000000"/>
                </a:solidFill>
              </a:rPr>
              <a:t>y</a:t>
            </a:r>
            <a:r>
              <a:rPr lang="en-US" dirty="0">
                <a:solidFill>
                  <a:srgbClr val="000000"/>
                </a:solidFill>
              </a:rPr>
              <a:t> = </a:t>
            </a:r>
            <a:r>
              <a:rPr lang="en-US" b="1" i="1" dirty="0">
                <a:solidFill>
                  <a:srgbClr val="000000"/>
                </a:solidFill>
              </a:rPr>
              <a:t>k</a:t>
            </a:r>
            <a:r>
              <a:rPr lang="en-US" dirty="0">
                <a:solidFill>
                  <a:srgbClr val="000000"/>
                </a:solidFill>
              </a:rPr>
              <a:t> is the line of symmetry.</a:t>
            </a:r>
            <a:r>
              <a:rPr lang="en-US" b="1" i="1" dirty="0">
                <a:solidFill>
                  <a:srgbClr val="000000"/>
                </a:solidFill>
              </a:rPr>
              <a:t> </a:t>
            </a:r>
            <a:endParaRPr lang="en-US" dirty="0">
              <a:solidFill>
                <a:srgbClr val="000000"/>
              </a:solidFill>
            </a:endParaRPr>
          </a:p>
        </p:txBody>
      </p:sp>
      <p:sp>
        <p:nvSpPr>
          <p:cNvPr id="3" name="Title 2"/>
          <p:cNvSpPr>
            <a:spLocks noGrp="1"/>
          </p:cNvSpPr>
          <p:nvPr>
            <p:ph type="title"/>
          </p:nvPr>
        </p:nvSpPr>
        <p:spPr/>
        <p:txBody>
          <a:bodyPr>
            <a:normAutofit/>
          </a:bodyPr>
          <a:lstStyle/>
          <a:p>
            <a:r>
              <a:rPr lang="en-US" dirty="0"/>
              <a:t>Definition: Equations of Horizontal Parabolas </a:t>
            </a:r>
          </a:p>
        </p:txBody>
      </p:sp>
      <p:graphicFrame>
        <p:nvGraphicFramePr>
          <p:cNvPr id="30721" name="Object 1"/>
          <p:cNvGraphicFramePr>
            <a:graphicFrameLocks noChangeAspect="1"/>
          </p:cNvGraphicFramePr>
          <p:nvPr>
            <p:extLst>
              <p:ext uri="{D42A27DB-BD31-4B8C-83A1-F6EECF244321}">
                <p14:modId xmlns:p14="http://schemas.microsoft.com/office/powerpoint/2010/main" val="2865867880"/>
              </p:ext>
            </p:extLst>
          </p:nvPr>
        </p:nvGraphicFramePr>
        <p:xfrm>
          <a:off x="774700" y="2209800"/>
          <a:ext cx="7594600" cy="533400"/>
        </p:xfrm>
        <a:graphic>
          <a:graphicData uri="http://schemas.openxmlformats.org/presentationml/2006/ole">
            <mc:AlternateContent xmlns:mc="http://schemas.openxmlformats.org/markup-compatibility/2006">
              <mc:Choice xmlns:v="urn:schemas-microsoft-com:vml" Requires="v">
                <p:oleObj name="Equation" r:id="rId2" imgW="7594560" imgH="533160" progId="Equation.DSMT4">
                  <p:embed/>
                </p:oleObj>
              </mc:Choice>
              <mc:Fallback>
                <p:oleObj name="Equation" r:id="rId2" imgW="7594560" imgH="53316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2209800"/>
                        <a:ext cx="7594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p>
          <a:p>
            <a:r>
              <a:rPr lang="en-US" b="1" dirty="0"/>
              <a:t>Solution </a:t>
            </a:r>
          </a:p>
          <a:p>
            <a:r>
              <a:rPr lang="en-US" dirty="0"/>
              <a:t>To find the vertex, complete the square.</a:t>
            </a:r>
          </a:p>
        </p:txBody>
      </p:sp>
      <p:sp>
        <p:nvSpPr>
          <p:cNvPr id="3" name="Title 2"/>
          <p:cNvSpPr>
            <a:spLocks noGrp="1"/>
          </p:cNvSpPr>
          <p:nvPr>
            <p:ph type="title"/>
          </p:nvPr>
        </p:nvSpPr>
        <p:spPr/>
        <p:txBody>
          <a:bodyPr/>
          <a:lstStyle/>
          <a:p>
            <a:r>
              <a:rPr lang="en-US" dirty="0"/>
              <a:t>Example 1: Sketching Horizontal Parabolas</a:t>
            </a:r>
          </a:p>
        </p:txBody>
      </p:sp>
      <p:graphicFrame>
        <p:nvGraphicFramePr>
          <p:cNvPr id="40963" name="Object 3"/>
          <p:cNvGraphicFramePr>
            <a:graphicFrameLocks noChangeAspect="1"/>
          </p:cNvGraphicFramePr>
          <p:nvPr/>
        </p:nvGraphicFramePr>
        <p:xfrm>
          <a:off x="4827234" y="3810000"/>
          <a:ext cx="2654300" cy="927100"/>
        </p:xfrm>
        <a:graphic>
          <a:graphicData uri="http://schemas.openxmlformats.org/presentationml/2006/ole">
            <mc:AlternateContent xmlns:mc="http://schemas.openxmlformats.org/markup-compatibility/2006">
              <mc:Choice xmlns:v="urn:schemas-microsoft-com:vml" Requires="v">
                <p:oleObj name="Equation" r:id="rId2" imgW="2654280" imgH="927000" progId="Equation.DSMT4">
                  <p:embed/>
                </p:oleObj>
              </mc:Choice>
              <mc:Fallback>
                <p:oleObj name="Equation" r:id="rId2" imgW="265428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7234" y="3810000"/>
                        <a:ext cx="2654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981722" y="3388312"/>
          <a:ext cx="2032000" cy="444500"/>
        </p:xfrm>
        <a:graphic>
          <a:graphicData uri="http://schemas.openxmlformats.org/presentationml/2006/ole">
            <mc:AlternateContent xmlns:mc="http://schemas.openxmlformats.org/markup-compatibility/2006">
              <mc:Choice xmlns:v="urn:schemas-microsoft-com:vml" Requires="v">
                <p:oleObj name="Equation" r:id="rId4" imgW="2031840" imgH="444240" progId="Equation.DSMT4">
                  <p:embed/>
                </p:oleObj>
              </mc:Choice>
              <mc:Fallback>
                <p:oleObj name="Equation" r:id="rId4" imgW="203184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1722" y="3388312"/>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958790" y="4072878"/>
          <a:ext cx="3225800" cy="508000"/>
        </p:xfrm>
        <a:graphic>
          <a:graphicData uri="http://schemas.openxmlformats.org/presentationml/2006/ole">
            <mc:AlternateContent xmlns:mc="http://schemas.openxmlformats.org/markup-compatibility/2006">
              <mc:Choice xmlns:v="urn:schemas-microsoft-com:vml" Requires="v">
                <p:oleObj name="Equation" r:id="rId6" imgW="3225600" imgH="507960" progId="Equation.DSMT4">
                  <p:embed/>
                </p:oleObj>
              </mc:Choice>
              <mc:Fallback>
                <p:oleObj name="Equation" r:id="rId6" imgW="3225600" imgH="507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8790" y="4072878"/>
                        <a:ext cx="3225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999478" y="4657078"/>
          <a:ext cx="2057400" cy="533400"/>
        </p:xfrm>
        <a:graphic>
          <a:graphicData uri="http://schemas.openxmlformats.org/presentationml/2006/ole">
            <mc:AlternateContent xmlns:mc="http://schemas.openxmlformats.org/markup-compatibility/2006">
              <mc:Choice xmlns:v="urn:schemas-microsoft-com:vml" Requires="v">
                <p:oleObj name="Equation" r:id="rId8" imgW="2057400" imgH="533160" progId="Equation.DSMT4">
                  <p:embed/>
                </p:oleObj>
              </mc:Choice>
              <mc:Fallback>
                <p:oleObj name="Equation" r:id="rId8" imgW="2057400" imgH="5331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9478" y="4657078"/>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800600" y="4800600"/>
            <a:ext cx="2778325" cy="400110"/>
          </a:xfrm>
          <a:prstGeom prst="rect">
            <a:avLst/>
          </a:prstGeom>
        </p:spPr>
        <p:txBody>
          <a:bodyPr wrap="none">
            <a:spAutoFit/>
          </a:bodyPr>
          <a:lstStyle/>
          <a:p>
            <a:r>
              <a:rPr lang="en-US" sz="2000" dirty="0">
                <a:solidFill>
                  <a:srgbClr val="007E7E"/>
                </a:solidFill>
              </a:rPr>
              <a:t>Therefore, add 0 = 9 – 9.</a:t>
            </a:r>
          </a:p>
        </p:txBody>
      </p:sp>
      <p:sp>
        <p:nvSpPr>
          <p:cNvPr id="10" name="Rectangle 9"/>
          <p:cNvSpPr/>
          <p:nvPr/>
        </p:nvSpPr>
        <p:spPr>
          <a:xfrm>
            <a:off x="457200" y="5334000"/>
            <a:ext cx="2470420" cy="523220"/>
          </a:xfrm>
          <a:prstGeom prst="rect">
            <a:avLst/>
          </a:prstGeom>
        </p:spPr>
        <p:txBody>
          <a:bodyPr wrap="none">
            <a:spAutoFit/>
          </a:bodyPr>
          <a:lstStyle/>
          <a:p>
            <a:r>
              <a:rPr lang="en-US" sz="2800" dirty="0"/>
              <a:t>The vertex is at </a:t>
            </a:r>
          </a:p>
        </p:txBody>
      </p:sp>
      <p:graphicFrame>
        <p:nvGraphicFramePr>
          <p:cNvPr id="40967" name="Object 7"/>
          <p:cNvGraphicFramePr>
            <a:graphicFrameLocks noChangeAspect="1"/>
          </p:cNvGraphicFramePr>
          <p:nvPr/>
        </p:nvGraphicFramePr>
        <p:xfrm>
          <a:off x="2810522" y="5365810"/>
          <a:ext cx="1054100" cy="495300"/>
        </p:xfrm>
        <a:graphic>
          <a:graphicData uri="http://schemas.openxmlformats.org/presentationml/2006/ole">
            <mc:AlternateContent xmlns:mc="http://schemas.openxmlformats.org/markup-compatibility/2006">
              <mc:Choice xmlns:v="urn:schemas-microsoft-com:vml" Requires="v">
                <p:oleObj name="Equation" r:id="rId10" imgW="1054080" imgH="495000" progId="Equation.DSMT4">
                  <p:embed/>
                </p:oleObj>
              </mc:Choice>
              <mc:Fallback>
                <p:oleObj name="Equation" r:id="rId10" imgW="1054080" imgH="4950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10522" y="5365810"/>
                        <a:ext cx="1054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B391BB59-D8AA-4C0C-970D-C07350E4EA54}"/>
              </a:ext>
            </a:extLst>
          </p:cNvPr>
          <p:cNvGraphicFramePr>
            <a:graphicFrameLocks noChangeAspect="1"/>
          </p:cNvGraphicFramePr>
          <p:nvPr>
            <p:extLst>
              <p:ext uri="{D42A27DB-BD31-4B8C-83A1-F6EECF244321}">
                <p14:modId xmlns:p14="http://schemas.microsoft.com/office/powerpoint/2010/main" val="3874316182"/>
              </p:ext>
            </p:extLst>
          </p:nvPr>
        </p:nvGraphicFramePr>
        <p:xfrm>
          <a:off x="1076960" y="1310958"/>
          <a:ext cx="2095500" cy="444500"/>
        </p:xfrm>
        <a:graphic>
          <a:graphicData uri="http://schemas.openxmlformats.org/presentationml/2006/ole">
            <mc:AlternateContent xmlns:mc="http://schemas.openxmlformats.org/markup-compatibility/2006">
              <mc:Choice xmlns:v="urn:schemas-microsoft-com:vml" Requires="v">
                <p:oleObj name="Equation" r:id="rId12" imgW="2095200" imgH="444240" progId="Equation.DSMT4">
                  <p:embed/>
                </p:oleObj>
              </mc:Choice>
              <mc:Fallback>
                <p:oleObj name="Equation" r:id="rId12" imgW="2095200" imgH="444240" progId="Equation.DSMT4">
                  <p:embed/>
                  <p:pic>
                    <p:nvPicPr>
                      <p:cNvPr id="40964" name="Object 4"/>
                      <p:cNvPicPr>
                        <a:picLocks noChangeAspect="1" noChangeArrowheads="1"/>
                      </p:cNvPicPr>
                      <p:nvPr/>
                    </p:nvPicPr>
                    <p:blipFill>
                      <a:blip r:embed="rId13"/>
                      <a:srcRect/>
                      <a:stretch>
                        <a:fillRect/>
                      </a:stretch>
                    </p:blipFill>
                    <p:spPr bwMode="auto">
                      <a:xfrm>
                        <a:off x="1076960" y="1310958"/>
                        <a:ext cx="2095500" cy="4445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9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To find the </a:t>
            </a:r>
            <a:r>
              <a:rPr lang="en-US" i="1" dirty="0"/>
              <a:t>y</a:t>
            </a:r>
            <a:r>
              <a:rPr lang="en-US" dirty="0"/>
              <a:t>-intercepts, let </a:t>
            </a:r>
            <a:r>
              <a:rPr lang="en-US" i="1" dirty="0"/>
              <a:t>x</a:t>
            </a:r>
            <a:r>
              <a:rPr lang="en-US" dirty="0"/>
              <a:t> = 0 and use the square root method as follows.</a:t>
            </a:r>
          </a:p>
          <a:p>
            <a:endParaRPr lang="en-US" dirty="0"/>
          </a:p>
          <a:p>
            <a:endParaRPr lang="en-US" dirty="0"/>
          </a:p>
          <a:p>
            <a:endParaRPr lang="en-US" dirty="0"/>
          </a:p>
          <a:p>
            <a:endParaRPr lang="en-US" dirty="0"/>
          </a:p>
          <a:p>
            <a:endParaRPr lang="en-US" dirty="0"/>
          </a:p>
          <a:p>
            <a:r>
              <a:rPr lang="en-US" dirty="0"/>
              <a:t>Since </a:t>
            </a:r>
            <a:r>
              <a:rPr lang="en-US" i="1" dirty="0"/>
              <a:t>a </a:t>
            </a:r>
            <a:r>
              <a:rPr lang="en-US" dirty="0"/>
              <a:t>= 1, the parabola has the same shape as </a:t>
            </a:r>
            <a:r>
              <a:rPr lang="en-US" i="1" dirty="0"/>
              <a:t>x</a:t>
            </a:r>
            <a:r>
              <a:rPr lang="en-US" dirty="0"/>
              <a:t> = </a:t>
            </a:r>
            <a:r>
              <a:rPr lang="en-US" i="1" dirty="0"/>
              <a:t>y</a:t>
            </a:r>
            <a:r>
              <a:rPr lang="en-US" baseline="30000" dirty="0"/>
              <a:t>2</a:t>
            </a:r>
            <a:r>
              <a:rPr lang="en-US" dirty="0"/>
              <a:t>. </a:t>
            </a:r>
          </a:p>
          <a:p>
            <a:r>
              <a:rPr lang="en-US" dirty="0"/>
              <a:t>Vertex: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1987" name="Object 3"/>
          <p:cNvGraphicFramePr>
            <a:graphicFrameLocks noChangeAspect="1"/>
          </p:cNvGraphicFramePr>
          <p:nvPr/>
        </p:nvGraphicFramePr>
        <p:xfrm>
          <a:off x="1685925" y="5334000"/>
          <a:ext cx="965200" cy="495300"/>
        </p:xfrm>
        <a:graphic>
          <a:graphicData uri="http://schemas.openxmlformats.org/presentationml/2006/ole">
            <mc:AlternateContent xmlns:mc="http://schemas.openxmlformats.org/markup-compatibility/2006">
              <mc:Choice xmlns:v="urn:schemas-microsoft-com:vml" Requires="v">
                <p:oleObj name="Equation" r:id="rId2" imgW="965160" imgH="495000" progId="Equation.DSMT4">
                  <p:embed/>
                </p:oleObj>
              </mc:Choice>
              <mc:Fallback>
                <p:oleObj name="Equation" r:id="rId2" imgW="965160" imgH="495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5925" y="5334000"/>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191522" y="2236434"/>
          <a:ext cx="2057400" cy="533400"/>
        </p:xfrm>
        <a:graphic>
          <a:graphicData uri="http://schemas.openxmlformats.org/presentationml/2006/ole">
            <mc:AlternateContent xmlns:mc="http://schemas.openxmlformats.org/markup-compatibility/2006">
              <mc:Choice xmlns:v="urn:schemas-microsoft-com:vml" Requires="v">
                <p:oleObj name="Equation" r:id="rId4" imgW="2057400" imgH="533160" progId="Equation.DSMT4">
                  <p:embed/>
                </p:oleObj>
              </mc:Choice>
              <mc:Fallback>
                <p:oleObj name="Equation" r:id="rId4" imgW="2057400" imgH="5331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91522" y="2236434"/>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657600" y="2895600"/>
          <a:ext cx="1574800" cy="533400"/>
        </p:xfrm>
        <a:graphic>
          <a:graphicData uri="http://schemas.openxmlformats.org/presentationml/2006/ole">
            <mc:AlternateContent xmlns:mc="http://schemas.openxmlformats.org/markup-compatibility/2006">
              <mc:Choice xmlns:v="urn:schemas-microsoft-com:vml" Requires="v">
                <p:oleObj name="Equation" r:id="rId6" imgW="1574640" imgH="533160" progId="Equation.DSMT4">
                  <p:embed/>
                </p:oleObj>
              </mc:Choice>
              <mc:Fallback>
                <p:oleObj name="Equation" r:id="rId6" imgW="157464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2895600"/>
                        <a:ext cx="1574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4020844" y="3545888"/>
          <a:ext cx="1676400" cy="482600"/>
        </p:xfrm>
        <a:graphic>
          <a:graphicData uri="http://schemas.openxmlformats.org/presentationml/2006/ole">
            <mc:AlternateContent xmlns:mc="http://schemas.openxmlformats.org/markup-compatibility/2006">
              <mc:Choice xmlns:v="urn:schemas-microsoft-com:vml" Requires="v">
                <p:oleObj name="Equation" r:id="rId8" imgW="1676160" imgH="482400" progId="Equation.DSMT4">
                  <p:embed/>
                </p:oleObj>
              </mc:Choice>
              <mc:Fallback>
                <p:oleObj name="Equation" r:id="rId8" imgW="1676160" imgH="482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20844" y="3545888"/>
                        <a:ext cx="167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95800" y="4137732"/>
          <a:ext cx="1460500" cy="482600"/>
        </p:xfrm>
        <a:graphic>
          <a:graphicData uri="http://schemas.openxmlformats.org/presentationml/2006/ole">
            <mc:AlternateContent xmlns:mc="http://schemas.openxmlformats.org/markup-compatibility/2006">
              <mc:Choice xmlns:v="urn:schemas-microsoft-com:vml" Requires="v">
                <p:oleObj name="Equation" r:id="rId10" imgW="1460160" imgH="482400" progId="Equation.DSMT4">
                  <p:embed/>
                </p:oleObj>
              </mc:Choice>
              <mc:Fallback>
                <p:oleObj name="Equation" r:id="rId10" imgW="1460160" imgH="4824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4137732"/>
                        <a:ext cx="1460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9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y</a:t>
            </a:r>
            <a:r>
              <a:rPr lang="en-US" dirty="0"/>
              <a:t>-intercepts: </a:t>
            </a:r>
          </a:p>
          <a:p>
            <a:r>
              <a:rPr lang="en-US" dirty="0"/>
              <a:t>Line of symmetry: </a:t>
            </a:r>
            <a:r>
              <a:rPr lang="en-US" i="1" dirty="0">
                <a:solidFill>
                  <a:srgbClr val="FF0000"/>
                </a:solidFill>
              </a:rPr>
              <a:t>y </a:t>
            </a:r>
            <a:r>
              <a:rPr lang="en-US" dirty="0">
                <a:solidFill>
                  <a:srgbClr val="FF0000"/>
                </a:solidFill>
              </a:rPr>
              <a:t>= 3</a:t>
            </a:r>
            <a:r>
              <a:rPr lang="en-US" dirty="0"/>
              <a:t>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3010" name="Object 2"/>
          <p:cNvGraphicFramePr>
            <a:graphicFrameLocks noChangeAspect="1"/>
          </p:cNvGraphicFramePr>
          <p:nvPr/>
        </p:nvGraphicFramePr>
        <p:xfrm>
          <a:off x="2435812" y="1254712"/>
          <a:ext cx="3771900" cy="558800"/>
        </p:xfrm>
        <a:graphic>
          <a:graphicData uri="http://schemas.openxmlformats.org/presentationml/2006/ole">
            <mc:AlternateContent xmlns:mc="http://schemas.openxmlformats.org/markup-compatibility/2006">
              <mc:Choice xmlns:v="urn:schemas-microsoft-com:vml" Requires="v">
                <p:oleObj name="Equation" r:id="rId2" imgW="3771720" imgH="558720" progId="Equation.DSMT4">
                  <p:embed/>
                </p:oleObj>
              </mc:Choice>
              <mc:Fallback>
                <p:oleObj name="Equation" r:id="rId2" imgW="3771720" imgH="5587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5812" y="1254712"/>
                        <a:ext cx="3771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3011"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191000" y="182880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r>
              <a:rPr lang="en-US" i="1" dirty="0"/>
              <a:t> </a:t>
            </a:r>
          </a:p>
          <a:p>
            <a:r>
              <a:rPr lang="en-US" b="1" dirty="0"/>
              <a:t>Solution </a:t>
            </a:r>
          </a:p>
          <a:p>
            <a:r>
              <a:rPr lang="en-US" dirty="0"/>
              <a:t>To find the vertex, complete the square. </a:t>
            </a:r>
          </a:p>
        </p:txBody>
      </p:sp>
      <p:sp>
        <p:nvSpPr>
          <p:cNvPr id="3" name="Title 2"/>
          <p:cNvSpPr>
            <a:spLocks noGrp="1"/>
          </p:cNvSpPr>
          <p:nvPr>
            <p:ph type="title"/>
          </p:nvPr>
        </p:nvSpPr>
        <p:spPr/>
        <p:txBody>
          <a:bodyPr/>
          <a:lstStyle/>
          <a:p>
            <a:r>
              <a:rPr lang="en-US" dirty="0"/>
              <a:t>Example 2: Sketching Horizontal Parabolas </a:t>
            </a:r>
          </a:p>
        </p:txBody>
      </p:sp>
      <p:graphicFrame>
        <p:nvGraphicFramePr>
          <p:cNvPr id="45059" name="Object 3"/>
          <p:cNvGraphicFramePr>
            <a:graphicFrameLocks noChangeAspect="1"/>
          </p:cNvGraphicFramePr>
          <p:nvPr/>
        </p:nvGraphicFramePr>
        <p:xfrm>
          <a:off x="914400" y="3517900"/>
          <a:ext cx="2413000" cy="444500"/>
        </p:xfrm>
        <a:graphic>
          <a:graphicData uri="http://schemas.openxmlformats.org/presentationml/2006/ole">
            <mc:AlternateContent xmlns:mc="http://schemas.openxmlformats.org/markup-compatibility/2006">
              <mc:Choice xmlns:v="urn:schemas-microsoft-com:vml" Requires="v">
                <p:oleObj name="Equation" r:id="rId2" imgW="2412720" imgH="444240" progId="Equation.DSMT4">
                  <p:embed/>
                </p:oleObj>
              </mc:Choice>
              <mc:Fallback>
                <p:oleObj name="Equation" r:id="rId2" imgW="2412720" imgH="4442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5179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914400" y="4216400"/>
          <a:ext cx="2654300" cy="508000"/>
        </p:xfrm>
        <a:graphic>
          <a:graphicData uri="http://schemas.openxmlformats.org/presentationml/2006/ole">
            <mc:AlternateContent xmlns:mc="http://schemas.openxmlformats.org/markup-compatibility/2006">
              <mc:Choice xmlns:v="urn:schemas-microsoft-com:vml" Requires="v">
                <p:oleObj name="Equation" r:id="rId4" imgW="2654280" imgH="507960" progId="Equation.DSMT4">
                  <p:embed/>
                </p:oleObj>
              </mc:Choice>
              <mc:Fallback>
                <p:oleObj name="Equation" r:id="rId4" imgW="26542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4216400"/>
                        <a:ext cx="265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F30A30D9-0B42-43DB-A011-BF4DBA22DA67}"/>
              </a:ext>
            </a:extLst>
          </p:cNvPr>
          <p:cNvGraphicFramePr>
            <a:graphicFrameLocks noChangeAspect="1"/>
          </p:cNvGraphicFramePr>
          <p:nvPr>
            <p:extLst>
              <p:ext uri="{D42A27DB-BD31-4B8C-83A1-F6EECF244321}">
                <p14:modId xmlns:p14="http://schemas.microsoft.com/office/powerpoint/2010/main" val="132539595"/>
              </p:ext>
            </p:extLst>
          </p:nvPr>
        </p:nvGraphicFramePr>
        <p:xfrm>
          <a:off x="1065848" y="1301433"/>
          <a:ext cx="2463800" cy="444500"/>
        </p:xfrm>
        <a:graphic>
          <a:graphicData uri="http://schemas.openxmlformats.org/presentationml/2006/ole">
            <mc:AlternateContent xmlns:mc="http://schemas.openxmlformats.org/markup-compatibility/2006">
              <mc:Choice xmlns:v="urn:schemas-microsoft-com:vml" Requires="v">
                <p:oleObj name="Equation" r:id="rId6" imgW="2463480" imgH="444240" progId="Equation.DSMT4">
                  <p:embed/>
                </p:oleObj>
              </mc:Choice>
              <mc:Fallback>
                <p:oleObj name="Equation" r:id="rId6" imgW="2463480" imgH="444240" progId="Equation.DSMT4">
                  <p:embed/>
                  <p:pic>
                    <p:nvPicPr>
                      <p:cNvPr id="45059" name="Object 3"/>
                      <p:cNvPicPr>
                        <a:picLocks noChangeAspect="1" noChangeArrowheads="1"/>
                      </p:cNvPicPr>
                      <p:nvPr/>
                    </p:nvPicPr>
                    <p:blipFill>
                      <a:blip r:embed="rId7"/>
                      <a:srcRect/>
                      <a:stretch>
                        <a:fillRect/>
                      </a:stretch>
                    </p:blipFill>
                    <p:spPr bwMode="auto">
                      <a:xfrm>
                        <a:off x="1065848" y="1301433"/>
                        <a:ext cx="2463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graphicFrame>
        <p:nvGraphicFramePr>
          <p:cNvPr id="44035" name="Object 3"/>
          <p:cNvGraphicFramePr>
            <a:graphicFrameLocks noChangeAspect="1"/>
          </p:cNvGraphicFramePr>
          <p:nvPr/>
        </p:nvGraphicFramePr>
        <p:xfrm>
          <a:off x="779756" y="2990858"/>
          <a:ext cx="3581400" cy="508000"/>
        </p:xfrm>
        <a:graphic>
          <a:graphicData uri="http://schemas.openxmlformats.org/presentationml/2006/ole">
            <mc:AlternateContent xmlns:mc="http://schemas.openxmlformats.org/markup-compatibility/2006">
              <mc:Choice xmlns:v="urn:schemas-microsoft-com:vml" Requires="v">
                <p:oleObj name="Equation" r:id="rId2" imgW="3581280" imgH="507960" progId="Equation.DSMT4">
                  <p:embed/>
                </p:oleObj>
              </mc:Choice>
              <mc:Fallback>
                <p:oleObj name="Equation" r:id="rId2" imgW="35812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756" y="2990858"/>
                        <a:ext cx="358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779756" y="3591580"/>
          <a:ext cx="3111500" cy="508000"/>
        </p:xfrm>
        <a:graphic>
          <a:graphicData uri="http://schemas.openxmlformats.org/presentationml/2006/ole">
            <mc:AlternateContent xmlns:mc="http://schemas.openxmlformats.org/markup-compatibility/2006">
              <mc:Choice xmlns:v="urn:schemas-microsoft-com:vml" Requires="v">
                <p:oleObj name="Equation" r:id="rId4" imgW="3111480" imgH="507960" progId="Equation.DSMT4">
                  <p:embed/>
                </p:oleObj>
              </mc:Choice>
              <mc:Fallback>
                <p:oleObj name="Equation" r:id="rId4" imgW="31114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9756" y="3591580"/>
                        <a:ext cx="3111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779756" y="4133858"/>
          <a:ext cx="2463800" cy="533400"/>
        </p:xfrm>
        <a:graphic>
          <a:graphicData uri="http://schemas.openxmlformats.org/presentationml/2006/ole">
            <mc:AlternateContent xmlns:mc="http://schemas.openxmlformats.org/markup-compatibility/2006">
              <mc:Choice xmlns:v="urn:schemas-microsoft-com:vml" Requires="v">
                <p:oleObj name="Equation" r:id="rId6" imgW="2463480" imgH="533160" progId="Equation.DSMT4">
                  <p:embed/>
                </p:oleObj>
              </mc:Choice>
              <mc:Fallback>
                <p:oleObj name="Equation" r:id="rId6" imgW="246348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9756" y="4133858"/>
                        <a:ext cx="2463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0" y="3109456"/>
            <a:ext cx="4114800" cy="707886"/>
          </a:xfrm>
          <a:prstGeom prst="rect">
            <a:avLst/>
          </a:prstGeom>
        </p:spPr>
        <p:txBody>
          <a:bodyPr wrap="square">
            <a:spAutoFit/>
          </a:bodyPr>
          <a:lstStyle/>
          <a:p>
            <a:r>
              <a:rPr lang="en-US" sz="2000" dirty="0">
                <a:solidFill>
                  <a:srgbClr val="007E7E"/>
                </a:solidFill>
              </a:rPr>
              <a:t>Multiply </a:t>
            </a:r>
            <a:r>
              <a:rPr lang="en-US" sz="2000" dirty="0">
                <a:solidFill>
                  <a:srgbClr val="007E7E"/>
                </a:solidFill>
                <a:latin typeface="Symbol" pitchFamily="98" charset="2"/>
              </a:rPr>
              <a:t>-</a:t>
            </a:r>
            <a:r>
              <a:rPr lang="en-US" sz="2000" dirty="0">
                <a:solidFill>
                  <a:srgbClr val="007E7E"/>
                </a:solidFill>
              </a:rPr>
              <a:t>2(</a:t>
            </a:r>
            <a:r>
              <a:rPr lang="en-US" sz="2000" dirty="0">
                <a:solidFill>
                  <a:srgbClr val="007E7E"/>
                </a:solidFill>
                <a:latin typeface="Symbol" pitchFamily="98" charset="2"/>
              </a:rPr>
              <a:t>- </a:t>
            </a:r>
            <a:r>
              <a:rPr lang="en-US" sz="2000" dirty="0">
                <a:solidFill>
                  <a:srgbClr val="007E7E"/>
                </a:solidFill>
              </a:rPr>
              <a:t>1) = 2 and write this term outside the parentheses </a:t>
            </a:r>
          </a:p>
        </p:txBody>
      </p:sp>
      <p:sp>
        <p:nvSpPr>
          <p:cNvPr id="9" name="Rectangle 8"/>
          <p:cNvSpPr/>
          <p:nvPr/>
        </p:nvSpPr>
        <p:spPr>
          <a:xfrm>
            <a:off x="457200" y="4734580"/>
            <a:ext cx="4572000" cy="523220"/>
          </a:xfrm>
          <a:prstGeom prst="rect">
            <a:avLst/>
          </a:prstGeom>
        </p:spPr>
        <p:txBody>
          <a:bodyPr>
            <a:spAutoFit/>
          </a:bodyPr>
          <a:lstStyle/>
          <a:p>
            <a:r>
              <a:rPr lang="en-US" sz="2800" dirty="0"/>
              <a:t>The vertex is at </a:t>
            </a:r>
          </a:p>
        </p:txBody>
      </p:sp>
      <p:graphicFrame>
        <p:nvGraphicFramePr>
          <p:cNvPr id="12" name="Object 5"/>
          <p:cNvGraphicFramePr>
            <a:graphicFrameLocks noChangeAspect="1"/>
          </p:cNvGraphicFramePr>
          <p:nvPr/>
        </p:nvGraphicFramePr>
        <p:xfrm>
          <a:off x="779756" y="1525294"/>
          <a:ext cx="3568700" cy="508000"/>
        </p:xfrm>
        <a:graphic>
          <a:graphicData uri="http://schemas.openxmlformats.org/presentationml/2006/ole">
            <mc:AlternateContent xmlns:mc="http://schemas.openxmlformats.org/markup-compatibility/2006">
              <mc:Choice xmlns:v="urn:schemas-microsoft-com:vml" Requires="v">
                <p:oleObj name="Equation" r:id="rId8" imgW="3568680" imgH="507960" progId="Equation.DSMT4">
                  <p:embed/>
                </p:oleObj>
              </mc:Choice>
              <mc:Fallback>
                <p:oleObj name="Equation" r:id="rId8" imgW="3568680" imgH="507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79756" y="1525294"/>
                        <a:ext cx="3568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3"/>
          <p:cNvGraphicFramePr>
            <a:graphicFrameLocks noChangeAspect="1"/>
          </p:cNvGraphicFramePr>
          <p:nvPr>
            <p:extLst>
              <p:ext uri="{D42A27DB-BD31-4B8C-83A1-F6EECF244321}">
                <p14:modId xmlns:p14="http://schemas.microsoft.com/office/powerpoint/2010/main" val="1551930821"/>
              </p:ext>
            </p:extLst>
          </p:nvPr>
        </p:nvGraphicFramePr>
        <p:xfrm>
          <a:off x="4659687" y="1268730"/>
          <a:ext cx="2260600" cy="927100"/>
        </p:xfrm>
        <a:graphic>
          <a:graphicData uri="http://schemas.openxmlformats.org/presentationml/2006/ole">
            <mc:AlternateContent xmlns:mc="http://schemas.openxmlformats.org/markup-compatibility/2006">
              <mc:Choice xmlns:v="urn:schemas-microsoft-com:vml" Requires="v">
                <p:oleObj name="Equation" r:id="rId10" imgW="2260440" imgH="927000" progId="Equation.DSMT4">
                  <p:embed/>
                </p:oleObj>
              </mc:Choice>
              <mc:Fallback>
                <p:oleObj name="Equation" r:id="rId10" imgW="2260440" imgH="9270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9687" y="1268730"/>
                        <a:ext cx="2260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4572000" y="2298700"/>
            <a:ext cx="3910225" cy="707886"/>
          </a:xfrm>
          <a:prstGeom prst="rect">
            <a:avLst/>
          </a:prstGeom>
        </p:spPr>
        <p:txBody>
          <a:bodyPr wrap="square">
            <a:spAutoFit/>
          </a:bodyPr>
          <a:lstStyle/>
          <a:p>
            <a:r>
              <a:rPr lang="en-US" sz="2000" dirty="0">
                <a:solidFill>
                  <a:srgbClr val="007E7E"/>
                </a:solidFill>
              </a:rPr>
              <a:t>Therefore, add 0 = 1 – 1 inside the parentheses.</a:t>
            </a:r>
          </a:p>
        </p:txBody>
      </p:sp>
      <p:graphicFrame>
        <p:nvGraphicFramePr>
          <p:cNvPr id="44041" name="Object 9"/>
          <p:cNvGraphicFramePr>
            <a:graphicFrameLocks noChangeAspect="1"/>
          </p:cNvGraphicFramePr>
          <p:nvPr/>
        </p:nvGraphicFramePr>
        <p:xfrm>
          <a:off x="2810522" y="4773966"/>
          <a:ext cx="1028700" cy="495300"/>
        </p:xfrm>
        <a:graphic>
          <a:graphicData uri="http://schemas.openxmlformats.org/presentationml/2006/ole">
            <mc:AlternateContent xmlns:mc="http://schemas.openxmlformats.org/markup-compatibility/2006">
              <mc:Choice xmlns:v="urn:schemas-microsoft-com:vml" Requires="v">
                <p:oleObj name="Equation" r:id="rId12" imgW="1028520" imgH="495000" progId="Equation.DSMT4">
                  <p:embed/>
                </p:oleObj>
              </mc:Choice>
              <mc:Fallback>
                <p:oleObj name="Equation" r:id="rId12" imgW="1028520" imgH="4950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10522" y="4773966"/>
                        <a:ext cx="102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40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sp>
        <p:nvSpPr>
          <p:cNvPr id="5" name="Rectangle 4"/>
          <p:cNvSpPr/>
          <p:nvPr/>
        </p:nvSpPr>
        <p:spPr>
          <a:xfrm>
            <a:off x="457200" y="1409648"/>
            <a:ext cx="6569491" cy="523220"/>
          </a:xfrm>
          <a:prstGeom prst="rect">
            <a:avLst/>
          </a:prstGeom>
        </p:spPr>
        <p:txBody>
          <a:bodyPr wrap="none">
            <a:spAutoFit/>
          </a:bodyPr>
          <a:lstStyle/>
          <a:p>
            <a:pPr algn="ctr"/>
            <a:r>
              <a:rPr lang="en-US" sz="2800" dirty="0"/>
              <a:t>To find the </a:t>
            </a:r>
            <a:r>
              <a:rPr lang="en-US" sz="2800" i="1" dirty="0"/>
              <a:t>y</a:t>
            </a:r>
            <a:r>
              <a:rPr lang="en-US" sz="2800" dirty="0"/>
              <a:t>-intercepts, let </a:t>
            </a:r>
            <a:r>
              <a:rPr lang="en-US" sz="2800" i="1" dirty="0"/>
              <a:t>x</a:t>
            </a:r>
            <a:r>
              <a:rPr lang="en-US" sz="2800" dirty="0"/>
              <a:t> = 0 and factor.</a:t>
            </a:r>
            <a:r>
              <a:rPr lang="en-US" sz="2800" i="1" dirty="0"/>
              <a:t> </a:t>
            </a:r>
            <a:endParaRPr lang="en-US" sz="2800" dirty="0"/>
          </a:p>
        </p:txBody>
      </p:sp>
      <p:graphicFrame>
        <p:nvGraphicFramePr>
          <p:cNvPr id="46084" name="Object 4"/>
          <p:cNvGraphicFramePr>
            <a:graphicFrameLocks noChangeAspect="1"/>
          </p:cNvGraphicFramePr>
          <p:nvPr>
            <p:extLst>
              <p:ext uri="{D42A27DB-BD31-4B8C-83A1-F6EECF244321}">
                <p14:modId xmlns:p14="http://schemas.microsoft.com/office/powerpoint/2010/main" val="3750156866"/>
              </p:ext>
            </p:extLst>
          </p:nvPr>
        </p:nvGraphicFramePr>
        <p:xfrm>
          <a:off x="3251200" y="2160234"/>
          <a:ext cx="2413000" cy="444500"/>
        </p:xfrm>
        <a:graphic>
          <a:graphicData uri="http://schemas.openxmlformats.org/presentationml/2006/ole">
            <mc:AlternateContent xmlns:mc="http://schemas.openxmlformats.org/markup-compatibility/2006">
              <mc:Choice xmlns:v="urn:schemas-microsoft-com:vml" Requires="v">
                <p:oleObj name="Equation" r:id="rId2" imgW="2412720" imgH="444240" progId="Equation.DSMT4">
                  <p:embed/>
                </p:oleObj>
              </mc:Choice>
              <mc:Fallback>
                <p:oleObj name="Equation" r:id="rId2" imgW="2412720" imgH="44424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1200" y="2160234"/>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2176484345"/>
              </p:ext>
            </p:extLst>
          </p:nvPr>
        </p:nvGraphicFramePr>
        <p:xfrm>
          <a:off x="3251200" y="2743200"/>
          <a:ext cx="2641600" cy="508000"/>
        </p:xfrm>
        <a:graphic>
          <a:graphicData uri="http://schemas.openxmlformats.org/presentationml/2006/ole">
            <mc:AlternateContent xmlns:mc="http://schemas.openxmlformats.org/markup-compatibility/2006">
              <mc:Choice xmlns:v="urn:schemas-microsoft-com:vml" Requires="v">
                <p:oleObj name="Equation" r:id="rId4" imgW="2641320" imgH="507960" progId="Equation.DSMT4">
                  <p:embed/>
                </p:oleObj>
              </mc:Choice>
              <mc:Fallback>
                <p:oleObj name="Equation" r:id="rId4" imgW="2641320" imgH="5079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51200" y="2743200"/>
                        <a:ext cx="2641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495532943"/>
              </p:ext>
            </p:extLst>
          </p:nvPr>
        </p:nvGraphicFramePr>
        <p:xfrm>
          <a:off x="3251200" y="3397190"/>
          <a:ext cx="2743200" cy="457200"/>
        </p:xfrm>
        <a:graphic>
          <a:graphicData uri="http://schemas.openxmlformats.org/presentationml/2006/ole">
            <mc:AlternateContent xmlns:mc="http://schemas.openxmlformats.org/markup-compatibility/2006">
              <mc:Choice xmlns:v="urn:schemas-microsoft-com:vml" Requires="v">
                <p:oleObj name="Equation" r:id="rId6" imgW="2743200" imgH="457200" progId="Equation.DSMT4">
                  <p:embed/>
                </p:oleObj>
              </mc:Choice>
              <mc:Fallback>
                <p:oleObj name="Equation" r:id="rId6" imgW="2743200" imgH="4572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51200" y="3397190"/>
                        <a:ext cx="274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7" name="Object 7"/>
          <p:cNvGraphicFramePr>
            <a:graphicFrameLocks noChangeAspect="1"/>
          </p:cNvGraphicFramePr>
          <p:nvPr>
            <p:extLst>
              <p:ext uri="{D42A27DB-BD31-4B8C-83A1-F6EECF244321}">
                <p14:modId xmlns:p14="http://schemas.microsoft.com/office/powerpoint/2010/main" val="3554330966"/>
              </p:ext>
            </p:extLst>
          </p:nvPr>
        </p:nvGraphicFramePr>
        <p:xfrm>
          <a:off x="3251200" y="4081756"/>
          <a:ext cx="927100" cy="355600"/>
        </p:xfrm>
        <a:graphic>
          <a:graphicData uri="http://schemas.openxmlformats.org/presentationml/2006/ole">
            <mc:AlternateContent xmlns:mc="http://schemas.openxmlformats.org/markup-compatibility/2006">
              <mc:Choice xmlns:v="urn:schemas-microsoft-com:vml" Requires="v">
                <p:oleObj name="Equation" r:id="rId8" imgW="927000" imgH="355320" progId="Equation.DSMT4">
                  <p:embed/>
                </p:oleObj>
              </mc:Choice>
              <mc:Fallback>
                <p:oleObj name="Equation" r:id="rId8" imgW="927000" imgH="35532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1200" y="4081756"/>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216060102"/>
              </p:ext>
            </p:extLst>
          </p:nvPr>
        </p:nvGraphicFramePr>
        <p:xfrm>
          <a:off x="5308600" y="4055122"/>
          <a:ext cx="711200" cy="355600"/>
        </p:xfrm>
        <a:graphic>
          <a:graphicData uri="http://schemas.openxmlformats.org/presentationml/2006/ole">
            <mc:AlternateContent xmlns:mc="http://schemas.openxmlformats.org/markup-compatibility/2006">
              <mc:Choice xmlns:v="urn:schemas-microsoft-com:vml" Requires="v">
                <p:oleObj name="Equation" r:id="rId10" imgW="711000" imgH="355320" progId="Equation.DSMT4">
                  <p:embed/>
                </p:oleObj>
              </mc:Choice>
              <mc:Fallback>
                <p:oleObj name="Equation" r:id="rId10" imgW="711000" imgH="35532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08600" y="4055122"/>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9" name="Object 9"/>
          <p:cNvGraphicFramePr>
            <a:graphicFrameLocks noChangeAspect="1"/>
          </p:cNvGraphicFramePr>
          <p:nvPr>
            <p:extLst>
              <p:ext uri="{D42A27DB-BD31-4B8C-83A1-F6EECF244321}">
                <p14:modId xmlns:p14="http://schemas.microsoft.com/office/powerpoint/2010/main" val="1628707015"/>
              </p:ext>
            </p:extLst>
          </p:nvPr>
        </p:nvGraphicFramePr>
        <p:xfrm>
          <a:off x="4470400" y="4108390"/>
          <a:ext cx="342900" cy="241300"/>
        </p:xfrm>
        <a:graphic>
          <a:graphicData uri="http://schemas.openxmlformats.org/presentationml/2006/ole">
            <mc:AlternateContent xmlns:mc="http://schemas.openxmlformats.org/markup-compatibility/2006">
              <mc:Choice xmlns:v="urn:schemas-microsoft-com:vml" Requires="v">
                <p:oleObj name="Equation" r:id="rId12" imgW="342720" imgH="241200" progId="Equation.DSMT4">
                  <p:embed/>
                </p:oleObj>
              </mc:Choice>
              <mc:Fallback>
                <p:oleObj name="Equation" r:id="rId12" imgW="342720" imgH="2412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70400" y="410839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08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60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751</TotalTime>
  <Words>495</Words>
  <Application>Microsoft Office PowerPoint</Application>
  <PresentationFormat>On-screen Show (4:3)</PresentationFormat>
  <Paragraphs>52</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Arial</vt:lpstr>
      <vt:lpstr>Calibri</vt:lpstr>
      <vt:lpstr>Symbol</vt:lpstr>
      <vt:lpstr>Office Theme</vt:lpstr>
      <vt:lpstr>Equation</vt:lpstr>
      <vt:lpstr>Section 11.2</vt:lpstr>
      <vt:lpstr>Note</vt:lpstr>
      <vt:lpstr>Definition: Equations of Horizontal Parabolas </vt:lpstr>
      <vt:lpstr>Example 1: Sketching Horizontal Parabolas</vt:lpstr>
      <vt:lpstr>Example 1: Sketching Horizontal Parabolas (cont.)</vt:lpstr>
      <vt:lpstr>Example 1: Sketching Horizontal Parabolas (cont.)</vt:lpstr>
      <vt:lpstr>Example 2: Sketching Horizontal Parabolas </vt:lpstr>
      <vt:lpstr>Example 2: Sketching Horizontal Parabolas (cont.)</vt:lpstr>
      <vt:lpstr>Example 2: Sketching Horizontal Parabolas (cont.)</vt:lpstr>
      <vt:lpstr>Example 2: Sketching Horizontal Parabolas (cont.)</vt:lpstr>
      <vt:lpstr>Example 3: Using a Graphing Calculator to Graph Horizontal Parabolas</vt:lpstr>
      <vt:lpstr>Example 3: Using a Graphing Calculator to Graph Horizontal Parabolas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107</cp:revision>
  <dcterms:created xsi:type="dcterms:W3CDTF">2013-04-26T14:43:13Z</dcterms:created>
  <dcterms:modified xsi:type="dcterms:W3CDTF">2023-07-26T17:54:01Z</dcterms:modified>
</cp:coreProperties>
</file>