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27"/>
  </p:handoutMasterIdLst>
  <p:sldIdLst>
    <p:sldId id="256" r:id="rId2"/>
    <p:sldId id="286" r:id="rId3"/>
    <p:sldId id="287" r:id="rId4"/>
    <p:sldId id="288" r:id="rId5"/>
    <p:sldId id="309" r:id="rId6"/>
    <p:sldId id="289" r:id="rId7"/>
    <p:sldId id="290" r:id="rId8"/>
    <p:sldId id="291" r:id="rId9"/>
    <p:sldId id="292" r:id="rId10"/>
    <p:sldId id="293" r:id="rId11"/>
    <p:sldId id="294" r:id="rId12"/>
    <p:sldId id="295" r:id="rId13"/>
    <p:sldId id="296" r:id="rId14"/>
    <p:sldId id="297" r:id="rId15"/>
    <p:sldId id="298" r:id="rId16"/>
    <p:sldId id="299" r:id="rId17"/>
    <p:sldId id="300" r:id="rId18"/>
    <p:sldId id="301" r:id="rId19"/>
    <p:sldId id="302" r:id="rId20"/>
    <p:sldId id="303" r:id="rId21"/>
    <p:sldId id="304" r:id="rId22"/>
    <p:sldId id="305" r:id="rId23"/>
    <p:sldId id="306" r:id="rId24"/>
    <p:sldId id="307" r:id="rId25"/>
    <p:sldId id="308" r:id="rId2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elloit, Nicholas G" initials="BNG" lastIdx="1" clrIdx="0"/>
  <p:cmAuthor id="2" name="Belloit, Nicholas G" initials="BNG [2]" lastIdx="1" clrIdx="1"/>
  <p:cmAuthor id="3" name="Belloit, Nicholas G" initials="BNG [3]" lastIdx="1" clrIdx="2"/>
  <p:cmAuthor id="4" name="Belloit, Nicholas G" initials="BNG [4]" lastIdx="1" clrIdx="3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000099"/>
    <a:srgbClr val="000000"/>
    <a:srgbClr val="1F497D"/>
    <a:srgbClr val="008080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753" autoAdjust="0"/>
    <p:restoredTop sz="94721" autoAdjust="0"/>
  </p:normalViewPr>
  <p:slideViewPr>
    <p:cSldViewPr>
      <p:cViewPr varScale="1">
        <p:scale>
          <a:sx n="105" d="100"/>
          <a:sy n="105" d="100"/>
        </p:scale>
        <p:origin x="1560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1308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handoutMaster" Target="handoutMasters/handoutMaster1.xml"/><Relationship Id="rId3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7/24/2025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998918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5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6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7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18" name="Picture 1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1722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6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7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18" name="Straight Connector 17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" name="Picture 1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1722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oxe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DC699DB4-7F7E-4F05-A990-D3F6EB60137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82078"/>
            <a:ext cx="8229600" cy="4861486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/>
          <a:lstStyle>
            <a:lvl1pPr marL="0" indent="0">
              <a:buNone/>
              <a:defRPr sz="2800">
                <a:solidFill>
                  <a:srgbClr val="000000"/>
                </a:solidFill>
              </a:defRPr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38382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7" Type="http://schemas.openxmlformats.org/officeDocument/2006/relationships/image" Target="../media/image16.wmf"/><Relationship Id="rId2" Type="http://schemas.openxmlformats.org/officeDocument/2006/relationships/oleObject" Target="../embeddings/oleObject11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3.bin"/><Relationship Id="rId5" Type="http://schemas.openxmlformats.org/officeDocument/2006/relationships/image" Target="../media/image15.wmf"/><Relationship Id="rId4" Type="http://schemas.openxmlformats.org/officeDocument/2006/relationships/oleObject" Target="../embeddings/oleObject12.bin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4.bin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1.wmf"/><Relationship Id="rId5" Type="http://schemas.openxmlformats.org/officeDocument/2006/relationships/oleObject" Target="../embeddings/oleObject15.bin"/><Relationship Id="rId4" Type="http://schemas.openxmlformats.org/officeDocument/2006/relationships/image" Target="../media/image20.wmf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wmf"/><Relationship Id="rId2" Type="http://schemas.openxmlformats.org/officeDocument/2006/relationships/oleObject" Target="../embeddings/oleObject16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4.png"/><Relationship Id="rId5" Type="http://schemas.openxmlformats.org/officeDocument/2006/relationships/image" Target="../media/image23.wmf"/><Relationship Id="rId4" Type="http://schemas.openxmlformats.org/officeDocument/2006/relationships/oleObject" Target="../embeddings/oleObject17.bin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1.bin"/><Relationship Id="rId3" Type="http://schemas.openxmlformats.org/officeDocument/2006/relationships/image" Target="../media/image25.wmf"/><Relationship Id="rId7" Type="http://schemas.openxmlformats.org/officeDocument/2006/relationships/image" Target="../media/image27.wmf"/><Relationship Id="rId2" Type="http://schemas.openxmlformats.org/officeDocument/2006/relationships/oleObject" Target="../embeddings/oleObject18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0.bin"/><Relationship Id="rId5" Type="http://schemas.openxmlformats.org/officeDocument/2006/relationships/image" Target="../media/image26.wmf"/><Relationship Id="rId4" Type="http://schemas.openxmlformats.org/officeDocument/2006/relationships/oleObject" Target="../embeddings/oleObject19.bin"/><Relationship Id="rId9" Type="http://schemas.openxmlformats.org/officeDocument/2006/relationships/image" Target="../media/image28.wmf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wmf"/><Relationship Id="rId2" Type="http://schemas.openxmlformats.org/officeDocument/2006/relationships/oleObject" Target="../embeddings/oleObject22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1.wmf"/><Relationship Id="rId4" Type="http://schemas.openxmlformats.org/officeDocument/2006/relationships/oleObject" Target="../embeddings/oleObject23.bin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wmf"/><Relationship Id="rId2" Type="http://schemas.openxmlformats.org/officeDocument/2006/relationships/oleObject" Target="../embeddings/oleObject24.bin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wmf"/><Relationship Id="rId2" Type="http://schemas.openxmlformats.org/officeDocument/2006/relationships/oleObject" Target="../embeddings/oleObject25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5.wmf"/><Relationship Id="rId4" Type="http://schemas.openxmlformats.org/officeDocument/2006/relationships/oleObject" Target="../embeddings/oleObject26.bin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6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7.wmf"/><Relationship Id="rId2" Type="http://schemas.openxmlformats.org/officeDocument/2006/relationships/oleObject" Target="../embeddings/oleObject27.bin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8.wmf"/><Relationship Id="rId2" Type="http://schemas.openxmlformats.org/officeDocument/2006/relationships/oleObject" Target="../embeddings/oleObject28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0.png"/><Relationship Id="rId5" Type="http://schemas.openxmlformats.org/officeDocument/2006/relationships/image" Target="../media/image39.wmf"/><Relationship Id="rId4" Type="http://schemas.openxmlformats.org/officeDocument/2006/relationships/oleObject" Target="../embeddings/oleObject29.bin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.bin"/><Relationship Id="rId3" Type="http://schemas.openxmlformats.org/officeDocument/2006/relationships/image" Target="../media/image4.wmf"/><Relationship Id="rId7" Type="http://schemas.openxmlformats.org/officeDocument/2006/relationships/image" Target="../media/image6.wmf"/><Relationship Id="rId2" Type="http://schemas.openxmlformats.org/officeDocument/2006/relationships/oleObject" Target="../embeddings/oleObject2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4.bin"/><Relationship Id="rId11" Type="http://schemas.openxmlformats.org/officeDocument/2006/relationships/image" Target="../media/image8.wmf"/><Relationship Id="rId5" Type="http://schemas.openxmlformats.org/officeDocument/2006/relationships/image" Target="../media/image5.wmf"/><Relationship Id="rId10" Type="http://schemas.openxmlformats.org/officeDocument/2006/relationships/oleObject" Target="../embeddings/oleObject6.bin"/><Relationship Id="rId4" Type="http://schemas.openxmlformats.org/officeDocument/2006/relationships/oleObject" Target="../embeddings/oleObject3.bin"/><Relationship Id="rId9" Type="http://schemas.openxmlformats.org/officeDocument/2006/relationships/image" Target="../media/image7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0.bin"/><Relationship Id="rId3" Type="http://schemas.openxmlformats.org/officeDocument/2006/relationships/image" Target="../media/image9.wmf"/><Relationship Id="rId7" Type="http://schemas.openxmlformats.org/officeDocument/2006/relationships/image" Target="../media/image11.wmf"/><Relationship Id="rId2" Type="http://schemas.openxmlformats.org/officeDocument/2006/relationships/oleObject" Target="../embeddings/oleObject7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9.bin"/><Relationship Id="rId5" Type="http://schemas.openxmlformats.org/officeDocument/2006/relationships/image" Target="../media/image10.wmf"/><Relationship Id="rId4" Type="http://schemas.openxmlformats.org/officeDocument/2006/relationships/oleObject" Target="../embeddings/oleObject8.bin"/><Relationship Id="rId9" Type="http://schemas.openxmlformats.org/officeDocument/2006/relationships/image" Target="../media/image12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11.4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Ellipses and Hyperbolas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1: Graphing an Ellipse with a Horizontal Major Axis (cont.)</a:t>
            </a:r>
          </a:p>
        </p:txBody>
      </p:sp>
      <p:pic>
        <p:nvPicPr>
          <p:cNvPr id="62466" name="Picture 2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286000" y="1143000"/>
            <a:ext cx="4572000" cy="45448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Graph the ellipse </a:t>
            </a:r>
          </a:p>
          <a:p>
            <a:r>
              <a:rPr lang="en-US" b="1" dirty="0"/>
              <a:t>Solution</a:t>
            </a:r>
          </a:p>
          <a:p>
            <a:r>
              <a:rPr lang="en-US" dirty="0"/>
              <a:t>The equation is in standard form with </a:t>
            </a:r>
            <a:r>
              <a:rPr lang="en-US" i="1" dirty="0"/>
              <a:t>a</a:t>
            </a:r>
            <a:r>
              <a:rPr lang="en-US" baseline="30000" dirty="0"/>
              <a:t>2</a:t>
            </a:r>
            <a:r>
              <a:rPr lang="en-US" dirty="0"/>
              <a:t> = 1 and </a:t>
            </a:r>
            <a:r>
              <a:rPr lang="en-US" i="1" dirty="0"/>
              <a:t>b</a:t>
            </a:r>
            <a:r>
              <a:rPr lang="en-US" baseline="30000" dirty="0"/>
              <a:t>2</a:t>
            </a:r>
            <a:r>
              <a:rPr lang="en-US" dirty="0"/>
              <a:t> = 9. </a:t>
            </a:r>
          </a:p>
          <a:p>
            <a:r>
              <a:rPr lang="en-US" dirty="0"/>
              <a:t>Because </a:t>
            </a:r>
            <a:r>
              <a:rPr lang="en-US" i="1" dirty="0"/>
              <a:t>b</a:t>
            </a:r>
            <a:r>
              <a:rPr lang="en-US" baseline="30000" dirty="0"/>
              <a:t>2</a:t>
            </a:r>
            <a:r>
              <a:rPr lang="en-US" dirty="0"/>
              <a:t> &gt; </a:t>
            </a:r>
            <a:r>
              <a:rPr lang="en-US" i="1" dirty="0"/>
              <a:t>a</a:t>
            </a:r>
            <a:r>
              <a:rPr lang="en-US" baseline="30000" dirty="0"/>
              <a:t>2</a:t>
            </a:r>
            <a:r>
              <a:rPr lang="en-US" dirty="0"/>
              <a:t>, we know the major axis is vertical. That is, the ellipse is elongated along the </a:t>
            </a:r>
            <a:r>
              <a:rPr lang="en-US" i="1" dirty="0"/>
              <a:t>y</a:t>
            </a:r>
            <a:r>
              <a:rPr lang="en-US" dirty="0"/>
              <a:t>-axis.</a:t>
            </a:r>
          </a:p>
          <a:p>
            <a:r>
              <a:rPr lang="en-US" dirty="0"/>
              <a:t>The points                              are the endpoints of the major axis.</a:t>
            </a:r>
          </a:p>
          <a:p>
            <a:r>
              <a:rPr lang="en-US" dirty="0"/>
              <a:t>The points                               are the endpoints of the minor axis.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2: Graphing an Ellipse with a Vertical Major Axis</a:t>
            </a:r>
          </a:p>
        </p:txBody>
      </p:sp>
      <p:graphicFrame>
        <p:nvGraphicFramePr>
          <p:cNvPr id="63490" name="Object 2"/>
          <p:cNvGraphicFramePr>
            <a:graphicFrameLocks noChangeAspect="1"/>
          </p:cNvGraphicFramePr>
          <p:nvPr/>
        </p:nvGraphicFramePr>
        <p:xfrm>
          <a:off x="3056878" y="1066800"/>
          <a:ext cx="16764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676160" imgH="876240" progId="Equation.DSMT4">
                  <p:embed/>
                </p:oleObj>
              </mc:Choice>
              <mc:Fallback>
                <p:oleObj name="Equation" r:id="rId2" imgW="1676160" imgH="87624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56878" y="1066800"/>
                        <a:ext cx="1676400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3491" name="Object 3"/>
          <p:cNvGraphicFramePr>
            <a:graphicFrameLocks noChangeAspect="1"/>
          </p:cNvGraphicFramePr>
          <p:nvPr/>
        </p:nvGraphicFramePr>
        <p:xfrm>
          <a:off x="2128544" y="3771900"/>
          <a:ext cx="23495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349360" imgH="495000" progId="Equation.DSMT4">
                  <p:embed/>
                </p:oleObj>
              </mc:Choice>
              <mc:Fallback>
                <p:oleObj name="Equation" r:id="rId4" imgW="2349360" imgH="4950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28544" y="3771900"/>
                        <a:ext cx="23495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3492" name="Object 4"/>
          <p:cNvGraphicFramePr>
            <a:graphicFrameLocks noChangeAspect="1"/>
          </p:cNvGraphicFramePr>
          <p:nvPr/>
        </p:nvGraphicFramePr>
        <p:xfrm>
          <a:off x="2133600" y="4724400"/>
          <a:ext cx="23622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361960" imgH="495000" progId="Equation.DSMT4">
                  <p:embed/>
                </p:oleObj>
              </mc:Choice>
              <mc:Fallback>
                <p:oleObj name="Equation" r:id="rId6" imgW="2361960" imgH="4950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3600" y="4724400"/>
                        <a:ext cx="23622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2: Graphing an Ellipse with a Vertical Major Axis (cont.)</a:t>
            </a:r>
          </a:p>
        </p:txBody>
      </p:sp>
      <p:pic>
        <p:nvPicPr>
          <p:cNvPr id="6451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4600" y="1429320"/>
            <a:ext cx="4114800" cy="41332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850011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r>
              <a:rPr lang="en-US" dirty="0">
                <a:solidFill>
                  <a:srgbClr val="000000"/>
                </a:solidFill>
              </a:rPr>
              <a:t>A </a:t>
            </a:r>
            <a:r>
              <a:rPr lang="en-US" b="1" dirty="0">
                <a:solidFill>
                  <a:srgbClr val="C00000"/>
                </a:solidFill>
              </a:rPr>
              <a:t>hyperbola</a:t>
            </a:r>
            <a:r>
              <a:rPr lang="en-US" b="1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</a:rPr>
              <a:t>is the set of all points in a plane such that the absolute value of the difference of the distances from two fixed points is constant. </a:t>
            </a:r>
          </a:p>
          <a:p>
            <a:r>
              <a:rPr lang="en-US" dirty="0">
                <a:solidFill>
                  <a:srgbClr val="000000"/>
                </a:solidFill>
              </a:rPr>
              <a:t>Each of the fixed points is called a </a:t>
            </a:r>
            <a:r>
              <a:rPr lang="en-US" b="1" dirty="0">
                <a:solidFill>
                  <a:srgbClr val="C00000"/>
                </a:solidFill>
              </a:rPr>
              <a:t>focus</a:t>
            </a:r>
            <a:r>
              <a:rPr lang="en-US" b="1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</a:rPr>
              <a:t>(plural foci).</a:t>
            </a:r>
          </a:p>
          <a:p>
            <a:r>
              <a:rPr lang="en-US" dirty="0">
                <a:solidFill>
                  <a:srgbClr val="000000"/>
                </a:solidFill>
              </a:rPr>
              <a:t>The </a:t>
            </a:r>
            <a:r>
              <a:rPr lang="en-US" b="1" dirty="0">
                <a:solidFill>
                  <a:srgbClr val="C00000"/>
                </a:solidFill>
              </a:rPr>
              <a:t>center</a:t>
            </a:r>
            <a:r>
              <a:rPr lang="en-US" b="1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</a:rPr>
              <a:t>of a hyperbola is the point midway between the foci.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Definition: Hyperbola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282440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noAutofit/>
          </a:bodyPr>
          <a:lstStyle/>
          <a:p>
            <a:r>
              <a:rPr lang="en-US" dirty="0">
                <a:solidFill>
                  <a:srgbClr val="000000"/>
                </a:solidFill>
              </a:rPr>
              <a:t>The graph of a hyperbola with its center at the origin (0,0), foci along the 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-axis at </a:t>
            </a:r>
            <a:br>
              <a:rPr lang="en-US" dirty="0">
                <a:solidFill>
                  <a:srgbClr val="000000"/>
                </a:solidFill>
              </a:rPr>
            </a:br>
            <a:r>
              <a:rPr lang="en-US" dirty="0">
                <a:solidFill>
                  <a:srgbClr val="000000"/>
                </a:solidFill>
              </a:rPr>
              <a:t>(</a:t>
            </a:r>
            <a:r>
              <a:rPr lang="en-US" dirty="0">
                <a:solidFill>
                  <a:srgbClr val="000000"/>
                </a:solidFill>
                <a:latin typeface="Symbol" pitchFamily="98" charset="2"/>
              </a:rPr>
              <a:t>-</a:t>
            </a:r>
            <a:r>
              <a:rPr lang="en-US" i="1" dirty="0">
                <a:solidFill>
                  <a:srgbClr val="000000"/>
                </a:solidFill>
              </a:rPr>
              <a:t>c</a:t>
            </a:r>
            <a:r>
              <a:rPr lang="en-US" dirty="0">
                <a:solidFill>
                  <a:srgbClr val="000000"/>
                </a:solidFill>
              </a:rPr>
              <a:t>, 0) and (</a:t>
            </a:r>
            <a:r>
              <a:rPr lang="en-US" i="1" dirty="0">
                <a:solidFill>
                  <a:srgbClr val="000000"/>
                </a:solidFill>
              </a:rPr>
              <a:t>c</a:t>
            </a:r>
            <a:r>
              <a:rPr lang="en-US" dirty="0">
                <a:solidFill>
                  <a:srgbClr val="000000"/>
                </a:solidFill>
              </a:rPr>
              <a:t>, 0), and </a:t>
            </a:r>
            <a:br>
              <a:rPr lang="en-US" dirty="0">
                <a:solidFill>
                  <a:srgbClr val="000000"/>
                </a:solidFill>
              </a:rPr>
            </a:b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-intercepts at (</a:t>
            </a:r>
            <a:r>
              <a:rPr lang="en-US" dirty="0">
                <a:solidFill>
                  <a:srgbClr val="000000"/>
                </a:solidFill>
                <a:latin typeface="Symbol" pitchFamily="98" charset="2"/>
              </a:rPr>
              <a:t>-</a:t>
            </a:r>
            <a:r>
              <a:rPr lang="en-US" i="1" dirty="0">
                <a:solidFill>
                  <a:srgbClr val="000000"/>
                </a:solidFill>
              </a:rPr>
              <a:t>a</a:t>
            </a:r>
            <a:r>
              <a:rPr lang="en-US" dirty="0">
                <a:solidFill>
                  <a:srgbClr val="000000"/>
                </a:solidFill>
              </a:rPr>
              <a:t>, 0) and </a:t>
            </a:r>
            <a:br>
              <a:rPr lang="en-US" dirty="0">
                <a:solidFill>
                  <a:srgbClr val="000000"/>
                </a:solidFill>
              </a:rPr>
            </a:br>
            <a:r>
              <a:rPr lang="en-US" dirty="0">
                <a:solidFill>
                  <a:srgbClr val="000000"/>
                </a:solidFill>
              </a:rPr>
              <a:t>(</a:t>
            </a:r>
            <a:r>
              <a:rPr lang="en-US" i="1" dirty="0">
                <a:solidFill>
                  <a:srgbClr val="000000"/>
                </a:solidFill>
              </a:rPr>
              <a:t>a</a:t>
            </a:r>
            <a:r>
              <a:rPr lang="en-US" dirty="0">
                <a:solidFill>
                  <a:srgbClr val="000000"/>
                </a:solidFill>
              </a:rPr>
              <a:t>, 0) is shown. There are </a:t>
            </a:r>
          </a:p>
          <a:p>
            <a:r>
              <a:rPr lang="en-US" dirty="0">
                <a:solidFill>
                  <a:srgbClr val="000000"/>
                </a:solidFill>
              </a:rPr>
              <a:t>no </a:t>
            </a:r>
            <a:r>
              <a:rPr lang="en-US" i="1" dirty="0">
                <a:solidFill>
                  <a:srgbClr val="000000"/>
                </a:solidFill>
              </a:rPr>
              <a:t>y</a:t>
            </a:r>
            <a:r>
              <a:rPr lang="en-US" dirty="0">
                <a:solidFill>
                  <a:srgbClr val="000000"/>
                </a:solidFill>
              </a:rPr>
              <a:t>-intercepts.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Definition: Hyperbola (cont.)</a:t>
            </a:r>
          </a:p>
        </p:txBody>
      </p:sp>
      <p:pic>
        <p:nvPicPr>
          <p:cNvPr id="65538" name="Picture 2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EEADC"/>
              </a:clrFrom>
              <a:clrTo>
                <a:srgbClr val="FEEADC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876800" y="1828800"/>
            <a:ext cx="3258976" cy="320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87240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noAutofit/>
          </a:bodyPr>
          <a:lstStyle/>
          <a:p>
            <a:r>
              <a:rPr lang="en-US" sz="2600" dirty="0">
                <a:solidFill>
                  <a:srgbClr val="000000"/>
                </a:solidFill>
              </a:rPr>
              <a:t>In general, there are two standard forms for equations of hyperbolas with their centers at the origin.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Definition: Equations of Hyperbolas</a:t>
            </a:r>
          </a:p>
        </p:txBody>
      </p:sp>
      <p:pic>
        <p:nvPicPr>
          <p:cNvPr id="66562" name="Picture 2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EEADC"/>
              </a:clrFrom>
              <a:clrTo>
                <a:srgbClr val="FEEADC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715000" y="2432233"/>
            <a:ext cx="2926080" cy="2868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66563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24181816"/>
              </p:ext>
            </p:extLst>
          </p:nvPr>
        </p:nvGraphicFramePr>
        <p:xfrm>
          <a:off x="774700" y="2171708"/>
          <a:ext cx="19685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968480" imgH="825480" progId="Equation.DSMT4">
                  <p:embed/>
                </p:oleObj>
              </mc:Choice>
              <mc:Fallback>
                <p:oleObj name="Equation" r:id="rId3" imgW="1968480" imgH="8254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4700" y="2171708"/>
                        <a:ext cx="19685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/>
          <p:cNvSpPr/>
          <p:nvPr/>
        </p:nvSpPr>
        <p:spPr>
          <a:xfrm>
            <a:off x="800100" y="3134372"/>
            <a:ext cx="3810000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600" i="1" dirty="0">
                <a:solidFill>
                  <a:srgbClr val="000000"/>
                </a:solidFill>
              </a:rPr>
              <a:t>x</a:t>
            </a:r>
            <a:r>
              <a:rPr lang="en-US" sz="2600" dirty="0">
                <a:solidFill>
                  <a:srgbClr val="000000"/>
                </a:solidFill>
              </a:rPr>
              <a:t>-intercepts (vertices) at</a:t>
            </a:r>
            <a:br>
              <a:rPr lang="en-US" sz="2600" dirty="0">
                <a:solidFill>
                  <a:srgbClr val="000000"/>
                </a:solidFill>
              </a:rPr>
            </a:br>
            <a:r>
              <a:rPr lang="en-US" sz="2600" dirty="0">
                <a:solidFill>
                  <a:srgbClr val="000000"/>
                </a:solidFill>
              </a:rPr>
              <a:t>(</a:t>
            </a:r>
            <a:r>
              <a:rPr lang="en-US" sz="2600" i="1" dirty="0">
                <a:solidFill>
                  <a:srgbClr val="000000"/>
                </a:solidFill>
              </a:rPr>
              <a:t>a</a:t>
            </a:r>
            <a:r>
              <a:rPr lang="en-US" sz="2600" dirty="0">
                <a:solidFill>
                  <a:srgbClr val="000000"/>
                </a:solidFill>
              </a:rPr>
              <a:t>, 0) and (</a:t>
            </a:r>
            <a:r>
              <a:rPr lang="en-US" sz="2600" dirty="0">
                <a:solidFill>
                  <a:srgbClr val="000000"/>
                </a:solidFill>
                <a:latin typeface="Symbol" pitchFamily="98" charset="2"/>
              </a:rPr>
              <a:t>-</a:t>
            </a:r>
            <a:r>
              <a:rPr lang="en-US" sz="2600" i="1" dirty="0">
                <a:solidFill>
                  <a:srgbClr val="000000"/>
                </a:solidFill>
              </a:rPr>
              <a:t>a</a:t>
            </a:r>
            <a:r>
              <a:rPr lang="en-US" sz="2600" dirty="0">
                <a:solidFill>
                  <a:srgbClr val="000000"/>
                </a:solidFill>
              </a:rPr>
              <a:t>, 0)</a:t>
            </a:r>
            <a:r>
              <a:rPr lang="en-US" sz="2600" i="1" dirty="0">
                <a:solidFill>
                  <a:srgbClr val="000000"/>
                </a:solidFill>
              </a:rPr>
              <a:t> </a:t>
            </a:r>
            <a:endParaRPr lang="en-US" sz="2600" dirty="0">
              <a:solidFill>
                <a:srgbClr val="000000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800100" y="3995504"/>
            <a:ext cx="2514600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600" dirty="0">
                <a:solidFill>
                  <a:srgbClr val="000000"/>
                </a:solidFill>
              </a:rPr>
              <a:t>No </a:t>
            </a:r>
            <a:r>
              <a:rPr lang="en-US" sz="2600" i="1" dirty="0">
                <a:solidFill>
                  <a:srgbClr val="000000"/>
                </a:solidFill>
              </a:rPr>
              <a:t>y</a:t>
            </a:r>
            <a:r>
              <a:rPr lang="en-US" sz="2600" dirty="0">
                <a:solidFill>
                  <a:srgbClr val="000000"/>
                </a:solidFill>
              </a:rPr>
              <a:t>-intercepts</a:t>
            </a:r>
          </a:p>
        </p:txBody>
      </p:sp>
      <p:sp>
        <p:nvSpPr>
          <p:cNvPr id="9" name="Rectangle 8"/>
          <p:cNvSpPr/>
          <p:nvPr/>
        </p:nvSpPr>
        <p:spPr>
          <a:xfrm>
            <a:off x="800100" y="4419592"/>
            <a:ext cx="2286000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600" dirty="0">
                <a:solidFill>
                  <a:srgbClr val="000000"/>
                </a:solidFill>
              </a:rPr>
              <a:t>Asymptotes: </a:t>
            </a:r>
          </a:p>
        </p:txBody>
      </p:sp>
      <p:sp>
        <p:nvSpPr>
          <p:cNvPr id="10" name="Rectangle 9"/>
          <p:cNvSpPr/>
          <p:nvPr/>
        </p:nvSpPr>
        <p:spPr>
          <a:xfrm>
            <a:off x="800100" y="4972050"/>
            <a:ext cx="5334000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600" dirty="0">
                <a:solidFill>
                  <a:srgbClr val="000000"/>
                </a:solidFill>
              </a:rPr>
              <a:t>The curves “open” left and right.</a:t>
            </a:r>
          </a:p>
        </p:txBody>
      </p:sp>
      <p:graphicFrame>
        <p:nvGraphicFramePr>
          <p:cNvPr id="66564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44454841"/>
              </p:ext>
            </p:extLst>
          </p:nvPr>
        </p:nvGraphicFramePr>
        <p:xfrm>
          <a:off x="2628900" y="4286250"/>
          <a:ext cx="2705100" cy="78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2705040" imgH="787320" progId="Equation.DSMT4">
                  <p:embed/>
                </p:oleObj>
              </mc:Choice>
              <mc:Fallback>
                <p:oleObj name="Equation" r:id="rId5" imgW="2705040" imgH="78732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28900" y="4286250"/>
                        <a:ext cx="2705100" cy="787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434840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noAutofit/>
          </a:bodyPr>
          <a:lstStyle/>
          <a:p>
            <a:pPr algn="ctr"/>
            <a:r>
              <a:rPr lang="en-US" b="1" dirty="0">
                <a:solidFill>
                  <a:srgbClr val="000000"/>
                </a:solidFill>
              </a:rPr>
              <a:t>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Definition: Equations of Hyperbolas (cont.)</a:t>
            </a:r>
          </a:p>
        </p:txBody>
      </p:sp>
      <p:graphicFrame>
        <p:nvGraphicFramePr>
          <p:cNvPr id="66563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71502256"/>
              </p:ext>
            </p:extLst>
          </p:nvPr>
        </p:nvGraphicFramePr>
        <p:xfrm>
          <a:off x="568960" y="1539240"/>
          <a:ext cx="19685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968480" imgH="825480" progId="Equation.DSMT4">
                  <p:embed/>
                </p:oleObj>
              </mc:Choice>
              <mc:Fallback>
                <p:oleObj name="Equation" r:id="rId2" imgW="1968480" imgH="82548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8960" y="1539240"/>
                        <a:ext cx="19685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/>
          <p:cNvSpPr/>
          <p:nvPr/>
        </p:nvSpPr>
        <p:spPr>
          <a:xfrm>
            <a:off x="937260" y="2475488"/>
            <a:ext cx="3810000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600" i="1" dirty="0">
                <a:solidFill>
                  <a:srgbClr val="000000"/>
                </a:solidFill>
              </a:rPr>
              <a:t>y</a:t>
            </a:r>
            <a:r>
              <a:rPr lang="en-US" sz="2600" dirty="0">
                <a:solidFill>
                  <a:srgbClr val="000000"/>
                </a:solidFill>
              </a:rPr>
              <a:t>-intercepts (vertices) at</a:t>
            </a:r>
            <a:br>
              <a:rPr lang="en-US" sz="2600" dirty="0">
                <a:solidFill>
                  <a:srgbClr val="000000"/>
                </a:solidFill>
              </a:rPr>
            </a:br>
            <a:r>
              <a:rPr lang="en-US" sz="2600" dirty="0">
                <a:solidFill>
                  <a:srgbClr val="000000"/>
                </a:solidFill>
              </a:rPr>
              <a:t>(0, </a:t>
            </a:r>
            <a:r>
              <a:rPr lang="en-US" sz="2600" i="1" dirty="0">
                <a:solidFill>
                  <a:srgbClr val="000000"/>
                </a:solidFill>
              </a:rPr>
              <a:t>b</a:t>
            </a:r>
            <a:r>
              <a:rPr lang="en-US" sz="2600" dirty="0">
                <a:solidFill>
                  <a:srgbClr val="000000"/>
                </a:solidFill>
              </a:rPr>
              <a:t>)</a:t>
            </a:r>
            <a:r>
              <a:rPr lang="en-US" sz="2600" i="1" dirty="0">
                <a:solidFill>
                  <a:srgbClr val="000000"/>
                </a:solidFill>
              </a:rPr>
              <a:t> </a:t>
            </a:r>
            <a:r>
              <a:rPr lang="en-US" sz="2600" dirty="0">
                <a:solidFill>
                  <a:srgbClr val="000000"/>
                </a:solidFill>
              </a:rPr>
              <a:t>and (0, </a:t>
            </a:r>
            <a:r>
              <a:rPr lang="en-US" sz="2600" dirty="0">
                <a:solidFill>
                  <a:srgbClr val="000000"/>
                </a:solidFill>
                <a:latin typeface="Symbol" pitchFamily="98" charset="2"/>
              </a:rPr>
              <a:t>-</a:t>
            </a:r>
            <a:r>
              <a:rPr lang="en-US" sz="2600" i="1" dirty="0">
                <a:solidFill>
                  <a:srgbClr val="000000"/>
                </a:solidFill>
              </a:rPr>
              <a:t>b</a:t>
            </a:r>
            <a:r>
              <a:rPr lang="en-US" sz="2600" dirty="0">
                <a:solidFill>
                  <a:srgbClr val="000000"/>
                </a:solidFill>
              </a:rPr>
              <a:t>)</a:t>
            </a:r>
          </a:p>
        </p:txBody>
      </p:sp>
      <p:sp>
        <p:nvSpPr>
          <p:cNvPr id="8" name="Rectangle 7"/>
          <p:cNvSpPr/>
          <p:nvPr/>
        </p:nvSpPr>
        <p:spPr>
          <a:xfrm>
            <a:off x="937260" y="3408997"/>
            <a:ext cx="2514600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600" dirty="0">
                <a:solidFill>
                  <a:srgbClr val="000000"/>
                </a:solidFill>
              </a:rPr>
              <a:t>No </a:t>
            </a:r>
            <a:r>
              <a:rPr lang="en-US" sz="2600" i="1" dirty="0">
                <a:solidFill>
                  <a:srgbClr val="000000"/>
                </a:solidFill>
              </a:rPr>
              <a:t>x</a:t>
            </a:r>
            <a:r>
              <a:rPr lang="en-US" sz="2600" dirty="0">
                <a:solidFill>
                  <a:srgbClr val="000000"/>
                </a:solidFill>
              </a:rPr>
              <a:t>-intercepts</a:t>
            </a:r>
          </a:p>
        </p:txBody>
      </p:sp>
      <p:sp>
        <p:nvSpPr>
          <p:cNvPr id="9" name="Rectangle 8"/>
          <p:cNvSpPr/>
          <p:nvPr/>
        </p:nvSpPr>
        <p:spPr>
          <a:xfrm>
            <a:off x="937260" y="4034782"/>
            <a:ext cx="2286000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600" dirty="0">
                <a:solidFill>
                  <a:srgbClr val="000000"/>
                </a:solidFill>
              </a:rPr>
              <a:t>Asymptotes: </a:t>
            </a:r>
          </a:p>
        </p:txBody>
      </p:sp>
      <p:sp>
        <p:nvSpPr>
          <p:cNvPr id="10" name="Rectangle 9"/>
          <p:cNvSpPr/>
          <p:nvPr/>
        </p:nvSpPr>
        <p:spPr>
          <a:xfrm>
            <a:off x="937260" y="4780597"/>
            <a:ext cx="5334000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600" dirty="0">
                <a:solidFill>
                  <a:srgbClr val="000000"/>
                </a:solidFill>
              </a:rPr>
              <a:t>The curves “open” up and down.</a:t>
            </a:r>
          </a:p>
        </p:txBody>
      </p:sp>
      <p:graphicFrame>
        <p:nvGraphicFramePr>
          <p:cNvPr id="66564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03129103"/>
              </p:ext>
            </p:extLst>
          </p:nvPr>
        </p:nvGraphicFramePr>
        <p:xfrm>
          <a:off x="2766060" y="3901440"/>
          <a:ext cx="2705100" cy="78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705040" imgH="787320" progId="Equation.DSMT4">
                  <p:embed/>
                </p:oleObj>
              </mc:Choice>
              <mc:Fallback>
                <p:oleObj name="Equation" r:id="rId4" imgW="2705040" imgH="78732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66060" y="3901440"/>
                        <a:ext cx="2705100" cy="787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67588" name="Picture 4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EEADC"/>
              </a:clrFrom>
              <a:clrTo>
                <a:srgbClr val="FEEADC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562600" y="1981200"/>
            <a:ext cx="2926080" cy="29212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Graph the hyperbola</a:t>
            </a:r>
          </a:p>
          <a:p>
            <a:r>
              <a:rPr lang="en-US" b="1" dirty="0"/>
              <a:t>Solution</a:t>
            </a:r>
          </a:p>
          <a:p>
            <a:r>
              <a:rPr lang="en-US" dirty="0"/>
              <a:t>Write the equation in standard form by dividing both sides by 16.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Here </a:t>
            </a:r>
            <a:r>
              <a:rPr lang="en-US" i="1" dirty="0"/>
              <a:t>a</a:t>
            </a:r>
            <a:r>
              <a:rPr lang="en-US" baseline="30000" dirty="0"/>
              <a:t>2 </a:t>
            </a:r>
            <a:r>
              <a:rPr lang="en-US" dirty="0"/>
              <a:t>= 16 and </a:t>
            </a:r>
            <a:r>
              <a:rPr lang="en-US" i="1" dirty="0"/>
              <a:t>b</a:t>
            </a:r>
            <a:r>
              <a:rPr lang="en-US" baseline="30000" dirty="0"/>
              <a:t>2 </a:t>
            </a:r>
            <a:r>
              <a:rPr lang="en-US" dirty="0"/>
              <a:t>= 4. So, using </a:t>
            </a:r>
            <a:r>
              <a:rPr lang="en-US" i="1" dirty="0"/>
              <a:t>a</a:t>
            </a:r>
            <a:r>
              <a:rPr lang="en-US" dirty="0"/>
              <a:t> = 4 and </a:t>
            </a:r>
            <a:r>
              <a:rPr lang="en-US" i="1" dirty="0"/>
              <a:t>b</a:t>
            </a:r>
            <a:r>
              <a:rPr lang="en-US" dirty="0"/>
              <a:t> = 2, the </a:t>
            </a:r>
          </a:p>
          <a:p>
            <a:r>
              <a:rPr lang="en-US" dirty="0"/>
              <a:t>asymptotes are                        and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3: Graphing a Hyperbola Opening Left and Right</a:t>
            </a:r>
          </a:p>
        </p:txBody>
      </p:sp>
      <p:graphicFrame>
        <p:nvGraphicFramePr>
          <p:cNvPr id="68610" name="Object 2"/>
          <p:cNvGraphicFramePr>
            <a:graphicFrameLocks noChangeAspect="1"/>
          </p:cNvGraphicFramePr>
          <p:nvPr/>
        </p:nvGraphicFramePr>
        <p:xfrm>
          <a:off x="3576224" y="1304278"/>
          <a:ext cx="19304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930320" imgH="444240" progId="Equation.DSMT4">
                  <p:embed/>
                </p:oleObj>
              </mc:Choice>
              <mc:Fallback>
                <p:oleObj name="Equation" r:id="rId2" imgW="1930320" imgH="44424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76224" y="1304278"/>
                        <a:ext cx="19304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8611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30151114"/>
              </p:ext>
            </p:extLst>
          </p:nvPr>
        </p:nvGraphicFramePr>
        <p:xfrm>
          <a:off x="3771900" y="3162300"/>
          <a:ext cx="16002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600200" imgH="876240" progId="Equation.DSMT4">
                  <p:embed/>
                </p:oleObj>
              </mc:Choice>
              <mc:Fallback>
                <p:oleObj name="Equation" r:id="rId4" imgW="1600200" imgH="87624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71900" y="3162300"/>
                        <a:ext cx="1600200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8612" name="Object 4"/>
          <p:cNvGraphicFramePr>
            <a:graphicFrameLocks noChangeAspect="1"/>
          </p:cNvGraphicFramePr>
          <p:nvPr/>
        </p:nvGraphicFramePr>
        <p:xfrm>
          <a:off x="2828278" y="4630444"/>
          <a:ext cx="1778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777680" imgH="838080" progId="Equation.DSMT4">
                  <p:embed/>
                </p:oleObj>
              </mc:Choice>
              <mc:Fallback>
                <p:oleObj name="Equation" r:id="rId6" imgW="1777680" imgH="838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28278" y="4630444"/>
                        <a:ext cx="1778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8613" name="Object 5"/>
          <p:cNvGraphicFramePr>
            <a:graphicFrameLocks noChangeAspect="1"/>
          </p:cNvGraphicFramePr>
          <p:nvPr/>
        </p:nvGraphicFramePr>
        <p:xfrm>
          <a:off x="5302190" y="4616390"/>
          <a:ext cx="2324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323800" imgH="838080" progId="Equation.DSMT4">
                  <p:embed/>
                </p:oleObj>
              </mc:Choice>
              <mc:Fallback>
                <p:oleObj name="Equation" r:id="rId8" imgW="232380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2190" y="4616390"/>
                        <a:ext cx="2324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vertices are </a:t>
            </a:r>
            <a:r>
              <a:rPr lang="en-US" dirty="0">
                <a:solidFill>
                  <a:srgbClr val="FF0000"/>
                </a:solidFill>
              </a:rPr>
              <a:t>(</a:t>
            </a:r>
            <a:r>
              <a:rPr lang="en-US" dirty="0">
                <a:solidFill>
                  <a:srgbClr val="FF0000"/>
                </a:solidFill>
                <a:latin typeface="Symbol" pitchFamily="98" charset="2"/>
              </a:rPr>
              <a:t>-</a:t>
            </a:r>
            <a:r>
              <a:rPr lang="en-US" dirty="0">
                <a:solidFill>
                  <a:srgbClr val="FF0000"/>
                </a:solidFill>
              </a:rPr>
              <a:t>4, 0)</a:t>
            </a:r>
            <a:r>
              <a:rPr lang="en-US" dirty="0"/>
              <a:t> and </a:t>
            </a:r>
            <a:r>
              <a:rPr lang="en-US" dirty="0">
                <a:solidFill>
                  <a:srgbClr val="FF0000"/>
                </a:solidFill>
              </a:rPr>
              <a:t>(4,0)</a:t>
            </a:r>
            <a:r>
              <a:rPr lang="en-US" dirty="0"/>
              <a:t> and the curve opens left and right.</a:t>
            </a:r>
          </a:p>
          <a:p>
            <a:r>
              <a:rPr lang="en-US" dirty="0"/>
              <a:t>(Note that the fundamental </a:t>
            </a:r>
            <a:br>
              <a:rPr lang="en-US" dirty="0"/>
            </a:br>
            <a:r>
              <a:rPr lang="en-US" dirty="0"/>
              <a:t>rectangle has sides of lengths </a:t>
            </a:r>
            <a:br>
              <a:rPr lang="en-US" dirty="0"/>
            </a:br>
            <a:r>
              <a:rPr lang="en-US" dirty="0">
                <a:solidFill>
                  <a:srgbClr val="FF0000"/>
                </a:solidFill>
              </a:rPr>
              <a:t>2</a:t>
            </a:r>
            <a:r>
              <a:rPr lang="en-US" i="1" dirty="0">
                <a:solidFill>
                  <a:srgbClr val="FF0000"/>
                </a:solidFill>
              </a:rPr>
              <a:t>a </a:t>
            </a:r>
            <a:r>
              <a:rPr lang="en-US" dirty="0">
                <a:solidFill>
                  <a:srgbClr val="FF0000"/>
                </a:solidFill>
              </a:rPr>
              <a:t>= 8</a:t>
            </a:r>
            <a:r>
              <a:rPr lang="en-US" dirty="0"/>
              <a:t> and </a:t>
            </a:r>
            <a:r>
              <a:rPr lang="en-US" dirty="0">
                <a:solidFill>
                  <a:srgbClr val="FF0000"/>
                </a:solidFill>
              </a:rPr>
              <a:t>2</a:t>
            </a:r>
            <a:r>
              <a:rPr lang="en-US" i="1" dirty="0">
                <a:solidFill>
                  <a:srgbClr val="FF0000"/>
                </a:solidFill>
              </a:rPr>
              <a:t>b</a:t>
            </a:r>
            <a:r>
              <a:rPr lang="en-US" dirty="0">
                <a:solidFill>
                  <a:srgbClr val="FF0000"/>
                </a:solidFill>
              </a:rPr>
              <a:t> = 4</a:t>
            </a:r>
            <a:r>
              <a:rPr lang="en-US" dirty="0"/>
              <a:t>.)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3: Graphing a Hyperbola Opening Left and Right (cont.)</a:t>
            </a:r>
          </a:p>
        </p:txBody>
      </p:sp>
      <p:pic>
        <p:nvPicPr>
          <p:cNvPr id="69634" name="Picture 2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724400" y="1905000"/>
            <a:ext cx="3931920" cy="39201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Graph the hyperbola </a:t>
            </a:r>
          </a:p>
          <a:p>
            <a:r>
              <a:rPr lang="en-US" b="1" dirty="0"/>
              <a:t>Solution </a:t>
            </a:r>
          </a:p>
          <a:p>
            <a:r>
              <a:rPr lang="en-US" dirty="0">
                <a:solidFill>
                  <a:schemeClr val="tx1"/>
                </a:solidFill>
              </a:rPr>
              <a:t>Here </a:t>
            </a:r>
            <a:r>
              <a:rPr lang="en-US" i="1" dirty="0">
                <a:solidFill>
                  <a:schemeClr val="tx1"/>
                </a:solidFill>
              </a:rPr>
              <a:t>a</a:t>
            </a:r>
            <a:r>
              <a:rPr lang="en-US" baseline="30000" dirty="0">
                <a:solidFill>
                  <a:schemeClr val="tx1"/>
                </a:solidFill>
              </a:rPr>
              <a:t>2 </a:t>
            </a:r>
            <a:r>
              <a:rPr lang="en-US" dirty="0">
                <a:solidFill>
                  <a:schemeClr val="tx1"/>
                </a:solidFill>
              </a:rPr>
              <a:t>= 9 and </a:t>
            </a:r>
            <a:r>
              <a:rPr lang="en-US" i="1" dirty="0">
                <a:solidFill>
                  <a:schemeClr val="tx1"/>
                </a:solidFill>
              </a:rPr>
              <a:t>b</a:t>
            </a:r>
            <a:r>
              <a:rPr lang="en-US" baseline="30000" dirty="0">
                <a:solidFill>
                  <a:schemeClr val="tx1"/>
                </a:solidFill>
              </a:rPr>
              <a:t>2 </a:t>
            </a:r>
            <a:r>
              <a:rPr lang="en-US" dirty="0">
                <a:solidFill>
                  <a:schemeClr val="tx1"/>
                </a:solidFill>
              </a:rPr>
              <a:t>= 1. So </a:t>
            </a:r>
            <a:r>
              <a:rPr lang="en-US" i="1" dirty="0">
                <a:solidFill>
                  <a:schemeClr val="tx1"/>
                </a:solidFill>
              </a:rPr>
              <a:t>a</a:t>
            </a:r>
            <a:r>
              <a:rPr lang="en-US" dirty="0">
                <a:solidFill>
                  <a:schemeClr val="tx1"/>
                </a:solidFill>
              </a:rPr>
              <a:t> = 3 and </a:t>
            </a:r>
            <a:r>
              <a:rPr lang="en-US" i="1" dirty="0">
                <a:solidFill>
                  <a:schemeClr val="tx1"/>
                </a:solidFill>
              </a:rPr>
              <a:t>b</a:t>
            </a:r>
            <a:r>
              <a:rPr lang="en-US" dirty="0">
                <a:solidFill>
                  <a:schemeClr val="tx1"/>
                </a:solidFill>
              </a:rPr>
              <a:t> = 1 </a:t>
            </a:r>
            <a:r>
              <a:rPr lang="en-US" dirty="0"/>
              <a:t>and the </a:t>
            </a:r>
          </a:p>
          <a:p>
            <a:r>
              <a:rPr lang="en-US" dirty="0"/>
              <a:t>asymptotes are </a:t>
            </a:r>
          </a:p>
          <a:p>
            <a:pPr>
              <a:spcBef>
                <a:spcPts val="1800"/>
              </a:spcBef>
            </a:pPr>
            <a:r>
              <a:rPr lang="en-US" dirty="0"/>
              <a:t>The vertices are </a:t>
            </a:r>
            <a:r>
              <a:rPr lang="en-US" dirty="0">
                <a:solidFill>
                  <a:srgbClr val="FF0000"/>
                </a:solidFill>
              </a:rPr>
              <a:t>(0, </a:t>
            </a:r>
            <a:r>
              <a:rPr lang="en-US" dirty="0">
                <a:solidFill>
                  <a:srgbClr val="FF0000"/>
                </a:solidFill>
                <a:latin typeface="Symbol" pitchFamily="98" charset="2"/>
              </a:rPr>
              <a:t>-</a:t>
            </a:r>
            <a:r>
              <a:rPr lang="en-US" dirty="0">
                <a:solidFill>
                  <a:srgbClr val="FF0000"/>
                </a:solidFill>
              </a:rPr>
              <a:t>1)</a:t>
            </a:r>
            <a:r>
              <a:rPr lang="en-US" dirty="0"/>
              <a:t> and </a:t>
            </a:r>
            <a:r>
              <a:rPr lang="en-US" dirty="0">
                <a:solidFill>
                  <a:srgbClr val="FF0000"/>
                </a:solidFill>
              </a:rPr>
              <a:t>(0,1)</a:t>
            </a:r>
            <a:r>
              <a:rPr lang="en-US" dirty="0"/>
              <a:t> and the curve </a:t>
            </a:r>
            <a:r>
              <a:rPr lang="en-US" dirty="0">
                <a:solidFill>
                  <a:srgbClr val="FF0000"/>
                </a:solidFill>
              </a:rPr>
              <a:t>opens up and down</a:t>
            </a:r>
            <a:r>
              <a:rPr lang="en-US" dirty="0"/>
              <a:t>. </a:t>
            </a:r>
          </a:p>
          <a:p>
            <a:r>
              <a:rPr lang="en-US" dirty="0"/>
              <a:t>(Note that the fundamental rectangle has sides of lengths 2</a:t>
            </a:r>
            <a:r>
              <a:rPr lang="en-US" i="1" dirty="0"/>
              <a:t>a</a:t>
            </a:r>
            <a:r>
              <a:rPr lang="en-US" dirty="0"/>
              <a:t> = 6 and 2</a:t>
            </a:r>
            <a:r>
              <a:rPr lang="en-US" i="1" dirty="0"/>
              <a:t>b</a:t>
            </a:r>
            <a:r>
              <a:rPr lang="en-US" dirty="0"/>
              <a:t> = 2.)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4: Graphing a Hyperbola Opening Up and Down</a:t>
            </a:r>
          </a:p>
        </p:txBody>
      </p:sp>
      <p:graphicFrame>
        <p:nvGraphicFramePr>
          <p:cNvPr id="70658" name="Object 2"/>
          <p:cNvGraphicFramePr>
            <a:graphicFrameLocks noChangeAspect="1"/>
          </p:cNvGraphicFramePr>
          <p:nvPr/>
        </p:nvGraphicFramePr>
        <p:xfrm>
          <a:off x="3599156" y="1066800"/>
          <a:ext cx="16764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676160" imgH="876240" progId="Equation.DSMT4">
                  <p:embed/>
                </p:oleObj>
              </mc:Choice>
              <mc:Fallback>
                <p:oleObj name="Equation" r:id="rId2" imgW="1676160" imgH="87624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99156" y="1066800"/>
                        <a:ext cx="1676400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0659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22784018"/>
              </p:ext>
            </p:extLst>
          </p:nvPr>
        </p:nvGraphicFramePr>
        <p:xfrm>
          <a:off x="2816225" y="2657475"/>
          <a:ext cx="2882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882880" imgH="838080" progId="Equation.DSMT4">
                  <p:embed/>
                </p:oleObj>
              </mc:Choice>
              <mc:Fallback>
                <p:oleObj name="Equation" r:id="rId4" imgW="2882880" imgH="8380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6225" y="2657475"/>
                        <a:ext cx="2882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850011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r>
              <a:rPr lang="en-US" dirty="0">
                <a:solidFill>
                  <a:srgbClr val="000000"/>
                </a:solidFill>
              </a:rPr>
              <a:t>An </a:t>
            </a:r>
            <a:r>
              <a:rPr lang="en-US" b="1" dirty="0">
                <a:solidFill>
                  <a:srgbClr val="C00000"/>
                </a:solidFill>
              </a:rPr>
              <a:t>ellipse</a:t>
            </a:r>
            <a:r>
              <a:rPr lang="en-US" dirty="0">
                <a:solidFill>
                  <a:srgbClr val="000000"/>
                </a:solidFill>
              </a:rPr>
              <a:t> is the set of all points in a plane for which the sum of the distances from two fixed points is constant.</a:t>
            </a:r>
          </a:p>
          <a:p>
            <a:r>
              <a:rPr lang="en-US" dirty="0">
                <a:solidFill>
                  <a:srgbClr val="000000"/>
                </a:solidFill>
              </a:rPr>
              <a:t>Each of the fixed points is called a </a:t>
            </a:r>
            <a:r>
              <a:rPr lang="en-US" b="1" dirty="0">
                <a:solidFill>
                  <a:srgbClr val="C00000"/>
                </a:solidFill>
              </a:rPr>
              <a:t>focus</a:t>
            </a:r>
            <a:r>
              <a:rPr lang="en-US" dirty="0">
                <a:solidFill>
                  <a:srgbClr val="000000"/>
                </a:solidFill>
              </a:rPr>
              <a:t> (plural foci).</a:t>
            </a:r>
          </a:p>
          <a:p>
            <a:r>
              <a:rPr lang="en-US" dirty="0">
                <a:solidFill>
                  <a:srgbClr val="000000"/>
                </a:solidFill>
              </a:rPr>
              <a:t>The </a:t>
            </a:r>
            <a:r>
              <a:rPr lang="en-US" b="1" dirty="0">
                <a:solidFill>
                  <a:srgbClr val="C00000"/>
                </a:solidFill>
              </a:rPr>
              <a:t>center </a:t>
            </a:r>
            <a:r>
              <a:rPr lang="en-US" dirty="0">
                <a:solidFill>
                  <a:srgbClr val="000000"/>
                </a:solidFill>
              </a:rPr>
              <a:t>of an ellipse is the point midway between the foci.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Definition: Ellipse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4: Graphing a Hyperbola Opening Up and Down (cont.)</a:t>
            </a:r>
          </a:p>
        </p:txBody>
      </p:sp>
      <p:pic>
        <p:nvPicPr>
          <p:cNvPr id="7168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4600" y="1295400"/>
            <a:ext cx="4114800" cy="41704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074414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r>
              <a:rPr lang="en-US" dirty="0">
                <a:solidFill>
                  <a:srgbClr val="000000"/>
                </a:solidFill>
              </a:rPr>
              <a:t>The equation of an ellipse with its center at (</a:t>
            </a:r>
            <a:r>
              <a:rPr lang="en-US" i="1" dirty="0">
                <a:solidFill>
                  <a:srgbClr val="000000"/>
                </a:solidFill>
              </a:rPr>
              <a:t>h</a:t>
            </a:r>
            <a:r>
              <a:rPr lang="en-US" dirty="0">
                <a:solidFill>
                  <a:srgbClr val="000000"/>
                </a:solidFill>
              </a:rPr>
              <a:t>, </a:t>
            </a:r>
            <a:r>
              <a:rPr lang="en-US" i="1" dirty="0">
                <a:solidFill>
                  <a:srgbClr val="000000"/>
                </a:solidFill>
              </a:rPr>
              <a:t>k</a:t>
            </a:r>
            <a:r>
              <a:rPr lang="en-US" dirty="0">
                <a:solidFill>
                  <a:srgbClr val="000000"/>
                </a:solidFill>
              </a:rPr>
              <a:t>) is</a:t>
            </a:r>
            <a:r>
              <a:rPr lang="en-US" i="1" dirty="0">
                <a:solidFill>
                  <a:srgbClr val="000000"/>
                </a:solidFill>
              </a:rPr>
              <a:t> </a:t>
            </a:r>
          </a:p>
          <a:p>
            <a:endParaRPr lang="en-US" dirty="0">
              <a:solidFill>
                <a:srgbClr val="000000"/>
              </a:solidFill>
            </a:endParaRPr>
          </a:p>
          <a:p>
            <a:endParaRPr lang="en-US" dirty="0">
              <a:solidFill>
                <a:srgbClr val="000000"/>
              </a:solidFill>
            </a:endParaRPr>
          </a:p>
          <a:p>
            <a:r>
              <a:rPr lang="en-US" dirty="0">
                <a:solidFill>
                  <a:srgbClr val="000000"/>
                </a:solidFill>
              </a:rPr>
              <a:t>where </a:t>
            </a:r>
            <a:r>
              <a:rPr lang="en-US" i="1" dirty="0">
                <a:solidFill>
                  <a:srgbClr val="000000"/>
                </a:solidFill>
              </a:rPr>
              <a:t>a </a:t>
            </a:r>
            <a:r>
              <a:rPr lang="en-US" dirty="0">
                <a:solidFill>
                  <a:srgbClr val="000000"/>
                </a:solidFill>
              </a:rPr>
              <a:t>and </a:t>
            </a:r>
            <a:r>
              <a:rPr lang="en-US" i="1" dirty="0">
                <a:solidFill>
                  <a:srgbClr val="000000"/>
                </a:solidFill>
              </a:rPr>
              <a:t>b</a:t>
            </a:r>
            <a:r>
              <a:rPr lang="en-US" dirty="0">
                <a:solidFill>
                  <a:srgbClr val="000000"/>
                </a:solidFill>
              </a:rPr>
              <a:t> are distances from (</a:t>
            </a:r>
            <a:r>
              <a:rPr lang="en-US" i="1" dirty="0">
                <a:solidFill>
                  <a:srgbClr val="000000"/>
                </a:solidFill>
              </a:rPr>
              <a:t>h</a:t>
            </a:r>
            <a:r>
              <a:rPr lang="en-US" dirty="0">
                <a:solidFill>
                  <a:srgbClr val="000000"/>
                </a:solidFill>
              </a:rPr>
              <a:t>, </a:t>
            </a:r>
            <a:r>
              <a:rPr lang="en-US" i="1" dirty="0">
                <a:solidFill>
                  <a:srgbClr val="000000"/>
                </a:solidFill>
              </a:rPr>
              <a:t>k</a:t>
            </a:r>
            <a:r>
              <a:rPr lang="en-US" dirty="0">
                <a:solidFill>
                  <a:srgbClr val="000000"/>
                </a:solidFill>
              </a:rPr>
              <a:t>) to the vertices.</a:t>
            </a:r>
            <a:endParaRPr lang="en-US" b="1" dirty="0">
              <a:solidFill>
                <a:srgbClr val="000000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Definition: Ellipse with Center at (</a:t>
            </a:r>
            <a:r>
              <a:rPr lang="en-US" i="1" dirty="0"/>
              <a:t>h</a:t>
            </a:r>
            <a:r>
              <a:rPr lang="en-US" dirty="0"/>
              <a:t>,</a:t>
            </a:r>
            <a:r>
              <a:rPr lang="en-US" i="1" dirty="0"/>
              <a:t> k</a:t>
            </a:r>
            <a:r>
              <a:rPr lang="en-US" dirty="0"/>
              <a:t>)</a:t>
            </a:r>
          </a:p>
        </p:txBody>
      </p:sp>
      <p:graphicFrame>
        <p:nvGraphicFramePr>
          <p:cNvPr id="7270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04053074"/>
              </p:ext>
            </p:extLst>
          </p:nvPr>
        </p:nvGraphicFramePr>
        <p:xfrm>
          <a:off x="2971800" y="1841117"/>
          <a:ext cx="3200400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200400" imgH="952200" progId="Equation.DSMT4">
                  <p:embed/>
                </p:oleObj>
              </mc:Choice>
              <mc:Fallback>
                <p:oleObj name="Equation" r:id="rId2" imgW="3200400" imgH="95220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71800" y="1841117"/>
                        <a:ext cx="3200400" cy="952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Graph the ellipse</a:t>
            </a:r>
          </a:p>
          <a:p>
            <a:r>
              <a:rPr lang="en-US" b="1" dirty="0"/>
              <a:t>Solution</a:t>
            </a:r>
          </a:p>
          <a:p>
            <a:r>
              <a:rPr lang="en-US" dirty="0"/>
              <a:t>The graph of                      is translated </a:t>
            </a:r>
            <a:r>
              <a:rPr lang="en-US" dirty="0">
                <a:solidFill>
                  <a:srgbClr val="000099"/>
                </a:solidFill>
              </a:rPr>
              <a:t>2 units left</a:t>
            </a:r>
            <a:r>
              <a:rPr lang="en-US" dirty="0"/>
              <a:t> and </a:t>
            </a:r>
            <a:r>
              <a:rPr lang="en-US" dirty="0">
                <a:solidFill>
                  <a:srgbClr val="000099"/>
                </a:solidFill>
              </a:rPr>
              <a:t>1 </a:t>
            </a:r>
          </a:p>
          <a:p>
            <a:pPr>
              <a:spcBef>
                <a:spcPts val="1200"/>
              </a:spcBef>
            </a:pPr>
            <a:r>
              <a:rPr lang="en-US" dirty="0">
                <a:solidFill>
                  <a:srgbClr val="000099"/>
                </a:solidFill>
              </a:rPr>
              <a:t>unit up</a:t>
            </a:r>
            <a:r>
              <a:rPr lang="en-US" dirty="0"/>
              <a:t> so that the center is at </a:t>
            </a:r>
            <a:r>
              <a:rPr lang="en-US" dirty="0">
                <a:solidFill>
                  <a:srgbClr val="000099"/>
                </a:solidFill>
              </a:rPr>
              <a:t>(</a:t>
            </a:r>
            <a:r>
              <a:rPr lang="en-US" dirty="0">
                <a:solidFill>
                  <a:srgbClr val="000099"/>
                </a:solidFill>
                <a:latin typeface="Symbol" pitchFamily="98" charset="2"/>
              </a:rPr>
              <a:t>-</a:t>
            </a:r>
            <a:r>
              <a:rPr lang="en-US" dirty="0">
                <a:solidFill>
                  <a:srgbClr val="000099"/>
                </a:solidFill>
              </a:rPr>
              <a:t>2,1) </a:t>
            </a:r>
            <a:r>
              <a:rPr lang="en-US" dirty="0"/>
              <a:t>with </a:t>
            </a:r>
            <a:r>
              <a:rPr lang="en-US" i="1" dirty="0">
                <a:solidFill>
                  <a:srgbClr val="000099"/>
                </a:solidFill>
              </a:rPr>
              <a:t>a </a:t>
            </a:r>
            <a:r>
              <a:rPr lang="en-US" dirty="0">
                <a:solidFill>
                  <a:srgbClr val="000099"/>
                </a:solidFill>
              </a:rPr>
              <a:t>= 4</a:t>
            </a:r>
            <a:r>
              <a:rPr lang="en-US" dirty="0"/>
              <a:t> and      </a:t>
            </a:r>
            <a:r>
              <a:rPr lang="en-US" i="1" dirty="0">
                <a:solidFill>
                  <a:srgbClr val="000099"/>
                </a:solidFill>
              </a:rPr>
              <a:t>b</a:t>
            </a:r>
            <a:r>
              <a:rPr lang="en-US" dirty="0">
                <a:solidFill>
                  <a:srgbClr val="000099"/>
                </a:solidFill>
              </a:rPr>
              <a:t> = 3</a:t>
            </a:r>
            <a:r>
              <a:rPr lang="en-US" dirty="0"/>
              <a:t>. The graph is shown here with the center and vertices labeled.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5: Graphing an Ellipse with Center at  (</a:t>
            </a:r>
            <a:r>
              <a:rPr lang="en-US" i="1" dirty="0"/>
              <a:t>h</a:t>
            </a:r>
            <a:r>
              <a:rPr lang="en-US" dirty="0"/>
              <a:t>, </a:t>
            </a:r>
            <a:r>
              <a:rPr lang="en-US" i="1" dirty="0"/>
              <a:t>k</a:t>
            </a:r>
            <a:r>
              <a:rPr lang="en-US" dirty="0"/>
              <a:t>)</a:t>
            </a:r>
          </a:p>
        </p:txBody>
      </p:sp>
      <p:graphicFrame>
        <p:nvGraphicFramePr>
          <p:cNvPr id="73730" name="Object 2"/>
          <p:cNvGraphicFramePr>
            <a:graphicFrameLocks noChangeAspect="1"/>
          </p:cNvGraphicFramePr>
          <p:nvPr/>
        </p:nvGraphicFramePr>
        <p:xfrm>
          <a:off x="3065756" y="1071976"/>
          <a:ext cx="3073400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073320" imgH="952200" progId="Equation.DSMT4">
                  <p:embed/>
                </p:oleObj>
              </mc:Choice>
              <mc:Fallback>
                <p:oleObj name="Equation" r:id="rId2" imgW="3073320" imgH="95220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65756" y="1071976"/>
                        <a:ext cx="3073400" cy="952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3731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58223876"/>
              </p:ext>
            </p:extLst>
          </p:nvPr>
        </p:nvGraphicFramePr>
        <p:xfrm>
          <a:off x="2456156" y="2094386"/>
          <a:ext cx="16002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600200" imgH="876240" progId="Equation.DSMT4">
                  <p:embed/>
                </p:oleObj>
              </mc:Choice>
              <mc:Fallback>
                <p:oleObj name="Equation" r:id="rId4" imgW="1600200" imgH="87624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56156" y="2094386"/>
                        <a:ext cx="1600200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5: Graphing an Ellipse with Center at  (</a:t>
            </a:r>
            <a:r>
              <a:rPr lang="en-US" i="1" dirty="0"/>
              <a:t>h</a:t>
            </a:r>
            <a:r>
              <a:rPr lang="en-US" dirty="0"/>
              <a:t>, </a:t>
            </a:r>
            <a:r>
              <a:rPr lang="en-US" i="1" dirty="0"/>
              <a:t>k</a:t>
            </a:r>
            <a:r>
              <a:rPr lang="en-US" dirty="0"/>
              <a:t>) (cont.)</a:t>
            </a:r>
          </a:p>
        </p:txBody>
      </p:sp>
      <p:pic>
        <p:nvPicPr>
          <p:cNvPr id="7475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4600" y="1371600"/>
            <a:ext cx="41148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1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296013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r>
              <a:rPr lang="en-US" dirty="0">
                <a:solidFill>
                  <a:srgbClr val="000000"/>
                </a:solidFill>
              </a:rPr>
              <a:t>The equation of a hyperbola with its center at (</a:t>
            </a:r>
            <a:r>
              <a:rPr lang="en-US" i="1" dirty="0">
                <a:solidFill>
                  <a:srgbClr val="000000"/>
                </a:solidFill>
              </a:rPr>
              <a:t>h</a:t>
            </a:r>
            <a:r>
              <a:rPr lang="en-US" dirty="0">
                <a:solidFill>
                  <a:srgbClr val="000000"/>
                </a:solidFill>
              </a:rPr>
              <a:t>, </a:t>
            </a:r>
            <a:r>
              <a:rPr lang="en-US" i="1" dirty="0">
                <a:solidFill>
                  <a:srgbClr val="000000"/>
                </a:solidFill>
              </a:rPr>
              <a:t>k</a:t>
            </a:r>
            <a:r>
              <a:rPr lang="en-US" dirty="0">
                <a:solidFill>
                  <a:srgbClr val="000000"/>
                </a:solidFill>
              </a:rPr>
              <a:t>) is</a:t>
            </a:r>
            <a:r>
              <a:rPr lang="en-US" i="1" dirty="0">
                <a:solidFill>
                  <a:srgbClr val="000000"/>
                </a:solidFill>
              </a:rPr>
              <a:t> </a:t>
            </a:r>
          </a:p>
          <a:p>
            <a:endParaRPr lang="en-US" dirty="0">
              <a:solidFill>
                <a:srgbClr val="000000"/>
              </a:solidFill>
            </a:endParaRPr>
          </a:p>
          <a:p>
            <a:endParaRPr lang="en-US" dirty="0">
              <a:solidFill>
                <a:srgbClr val="000000"/>
              </a:solidFill>
            </a:endParaRPr>
          </a:p>
          <a:p>
            <a:pPr>
              <a:spcBef>
                <a:spcPts val="2400"/>
              </a:spcBef>
            </a:pPr>
            <a:r>
              <a:rPr lang="en-US" dirty="0">
                <a:solidFill>
                  <a:srgbClr val="000000"/>
                </a:solidFill>
              </a:rPr>
              <a:t>where </a:t>
            </a:r>
            <a:r>
              <a:rPr lang="en-US" i="1" dirty="0">
                <a:solidFill>
                  <a:srgbClr val="000000"/>
                </a:solidFill>
              </a:rPr>
              <a:t>a </a:t>
            </a:r>
            <a:r>
              <a:rPr lang="en-US" dirty="0">
                <a:solidFill>
                  <a:srgbClr val="000000"/>
                </a:solidFill>
              </a:rPr>
              <a:t>and </a:t>
            </a:r>
            <a:r>
              <a:rPr lang="en-US" i="1" dirty="0">
                <a:solidFill>
                  <a:srgbClr val="000000"/>
                </a:solidFill>
              </a:rPr>
              <a:t>b</a:t>
            </a:r>
            <a:r>
              <a:rPr lang="en-US" dirty="0">
                <a:solidFill>
                  <a:srgbClr val="000000"/>
                </a:solidFill>
              </a:rPr>
              <a:t> are distances from (</a:t>
            </a:r>
            <a:r>
              <a:rPr lang="en-US" i="1" dirty="0">
                <a:solidFill>
                  <a:srgbClr val="000000"/>
                </a:solidFill>
              </a:rPr>
              <a:t>h</a:t>
            </a:r>
            <a:r>
              <a:rPr lang="en-US" dirty="0">
                <a:solidFill>
                  <a:srgbClr val="000000"/>
                </a:solidFill>
              </a:rPr>
              <a:t>, </a:t>
            </a:r>
            <a:r>
              <a:rPr lang="en-US" i="1" dirty="0">
                <a:solidFill>
                  <a:srgbClr val="000000"/>
                </a:solidFill>
              </a:rPr>
              <a:t>k</a:t>
            </a:r>
            <a:r>
              <a:rPr lang="en-US" dirty="0">
                <a:solidFill>
                  <a:srgbClr val="000000"/>
                </a:solidFill>
              </a:rPr>
              <a:t>) to the vertices.</a:t>
            </a:r>
            <a:endParaRPr lang="en-US" b="1" dirty="0">
              <a:solidFill>
                <a:srgbClr val="000000"/>
              </a:solidFill>
            </a:endParaRPr>
          </a:p>
        </p:txBody>
      </p:sp>
      <p:sp>
        <p:nvSpPr>
          <p:cNvPr id="5" name="Tit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</p:spPr>
        <p:txBody>
          <a:bodyPr/>
          <a:lstStyle/>
          <a:p>
            <a:r>
              <a:rPr lang="en-US" dirty="0"/>
              <a:t>Definition: Hyperbola with Center at (</a:t>
            </a:r>
            <a:r>
              <a:rPr lang="en-US" i="1" dirty="0"/>
              <a:t>h</a:t>
            </a:r>
            <a:r>
              <a:rPr lang="en-US" dirty="0"/>
              <a:t>,</a:t>
            </a:r>
            <a:r>
              <a:rPr lang="en-US" i="1" dirty="0"/>
              <a:t> k</a:t>
            </a:r>
            <a:r>
              <a:rPr lang="en-US" dirty="0"/>
              <a:t>)</a:t>
            </a:r>
          </a:p>
        </p:txBody>
      </p:sp>
      <p:graphicFrame>
        <p:nvGraphicFramePr>
          <p:cNvPr id="75779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96067829"/>
              </p:ext>
            </p:extLst>
          </p:nvPr>
        </p:nvGraphicFramePr>
        <p:xfrm>
          <a:off x="1016000" y="1939925"/>
          <a:ext cx="7112000" cy="977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7111800" imgH="977760" progId="Equation.DSMT4">
                  <p:embed/>
                </p:oleObj>
              </mc:Choice>
              <mc:Fallback>
                <p:oleObj name="Equation" r:id="rId2" imgW="7111800" imgH="97776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16000" y="1939925"/>
                        <a:ext cx="7112000" cy="977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1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</p:spPr>
        <p:txBody>
          <a:bodyPr/>
          <a:lstStyle/>
          <a:p>
            <a:r>
              <a:rPr lang="en-US" dirty="0"/>
              <a:t>Graph the hyperbola </a:t>
            </a:r>
          </a:p>
          <a:p>
            <a:r>
              <a:rPr lang="en-US" b="1" dirty="0"/>
              <a:t>Solution</a:t>
            </a:r>
          </a:p>
          <a:p>
            <a:r>
              <a:rPr lang="en-US" dirty="0"/>
              <a:t>The graph of                      is translated </a:t>
            </a:r>
            <a:r>
              <a:rPr lang="en-US" dirty="0">
                <a:solidFill>
                  <a:srgbClr val="000099"/>
                </a:solidFill>
              </a:rPr>
              <a:t>3 units right</a:t>
            </a:r>
            <a:r>
              <a:rPr lang="en-US" dirty="0"/>
              <a:t> and </a:t>
            </a:r>
          </a:p>
          <a:p>
            <a:r>
              <a:rPr lang="en-US" dirty="0">
                <a:solidFill>
                  <a:srgbClr val="000099"/>
                </a:solidFill>
              </a:rPr>
              <a:t>4 units down</a:t>
            </a:r>
            <a:r>
              <a:rPr lang="en-US" dirty="0"/>
              <a:t> so that the </a:t>
            </a:r>
            <a:br>
              <a:rPr lang="en-US" dirty="0"/>
            </a:br>
            <a:r>
              <a:rPr lang="en-US" dirty="0"/>
              <a:t>center is at </a:t>
            </a:r>
            <a:r>
              <a:rPr lang="en-US" dirty="0">
                <a:solidFill>
                  <a:srgbClr val="000099"/>
                </a:solidFill>
              </a:rPr>
              <a:t>(3, </a:t>
            </a:r>
            <a:r>
              <a:rPr lang="en-US" dirty="0">
                <a:solidFill>
                  <a:srgbClr val="000099"/>
                </a:solidFill>
                <a:latin typeface="Symbol" pitchFamily="98" charset="2"/>
              </a:rPr>
              <a:t>-</a:t>
            </a:r>
            <a:r>
              <a:rPr lang="en-US" dirty="0">
                <a:solidFill>
                  <a:srgbClr val="000099"/>
                </a:solidFill>
              </a:rPr>
              <a:t>4) </a:t>
            </a:r>
            <a:r>
              <a:rPr lang="en-US" dirty="0"/>
              <a:t>with </a:t>
            </a:r>
            <a:r>
              <a:rPr lang="en-US" i="1" dirty="0">
                <a:solidFill>
                  <a:srgbClr val="000099"/>
                </a:solidFill>
              </a:rPr>
              <a:t>a </a:t>
            </a:r>
            <a:r>
              <a:rPr lang="en-US" dirty="0">
                <a:solidFill>
                  <a:srgbClr val="000099"/>
                </a:solidFill>
              </a:rPr>
              <a:t>= 5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/>
              <a:t>and </a:t>
            </a:r>
            <a:r>
              <a:rPr lang="en-US" i="1" dirty="0">
                <a:solidFill>
                  <a:srgbClr val="000099"/>
                </a:solidFill>
              </a:rPr>
              <a:t>b</a:t>
            </a:r>
            <a:r>
              <a:rPr lang="en-US" dirty="0">
                <a:solidFill>
                  <a:srgbClr val="000099"/>
                </a:solidFill>
              </a:rPr>
              <a:t> = 6</a:t>
            </a:r>
            <a:r>
              <a:rPr lang="en-US" dirty="0"/>
              <a:t>. The graph is shown </a:t>
            </a:r>
            <a:br>
              <a:rPr lang="en-US" dirty="0"/>
            </a:br>
            <a:r>
              <a:rPr lang="en-US" dirty="0"/>
              <a:t>here with its asymptotes. The                                     center and the vertices are labeled.</a:t>
            </a:r>
          </a:p>
        </p:txBody>
      </p:sp>
      <p:sp>
        <p:nvSpPr>
          <p:cNvPr id="5" name="Tit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</p:spPr>
        <p:txBody>
          <a:bodyPr/>
          <a:lstStyle/>
          <a:p>
            <a:r>
              <a:rPr lang="en-US" dirty="0"/>
              <a:t>Example 6: Graphing a Hyperbola with Center at (</a:t>
            </a:r>
            <a:r>
              <a:rPr lang="en-US" i="1" dirty="0"/>
              <a:t>h</a:t>
            </a:r>
            <a:r>
              <a:rPr lang="en-US" dirty="0"/>
              <a:t>, </a:t>
            </a:r>
            <a:r>
              <a:rPr lang="en-US" i="1" dirty="0"/>
              <a:t>k</a:t>
            </a:r>
            <a:r>
              <a:rPr lang="en-US" dirty="0"/>
              <a:t>)</a:t>
            </a:r>
          </a:p>
        </p:txBody>
      </p:sp>
      <p:graphicFrame>
        <p:nvGraphicFramePr>
          <p:cNvPr id="7" name="Object 3"/>
          <p:cNvGraphicFramePr>
            <a:graphicFrameLocks noChangeAspect="1"/>
          </p:cNvGraphicFramePr>
          <p:nvPr/>
        </p:nvGraphicFramePr>
        <p:xfrm>
          <a:off x="2443163" y="2093913"/>
          <a:ext cx="16256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625400" imgH="876240" progId="Equation.DSMT4">
                  <p:embed/>
                </p:oleObj>
              </mc:Choice>
              <mc:Fallback>
                <p:oleObj name="Equation" r:id="rId2" imgW="1625400" imgH="87624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43163" y="2093913"/>
                        <a:ext cx="1625600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6804" name="Object 4"/>
          <p:cNvGraphicFramePr>
            <a:graphicFrameLocks noChangeAspect="1"/>
          </p:cNvGraphicFramePr>
          <p:nvPr/>
        </p:nvGraphicFramePr>
        <p:xfrm>
          <a:off x="3613210" y="1080854"/>
          <a:ext cx="3111500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111480" imgH="952200" progId="Equation.DSMT4">
                  <p:embed/>
                </p:oleObj>
              </mc:Choice>
              <mc:Fallback>
                <p:oleObj name="Equation" r:id="rId4" imgW="3111480" imgH="9522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13210" y="1080854"/>
                        <a:ext cx="3111500" cy="952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76805" name="Picture 5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608320" y="2871746"/>
            <a:ext cx="3048000" cy="30525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206240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noAutofit/>
          </a:bodyPr>
          <a:lstStyle/>
          <a:p>
            <a:r>
              <a:rPr lang="en-US" dirty="0">
                <a:solidFill>
                  <a:srgbClr val="000000"/>
                </a:solidFill>
              </a:rPr>
              <a:t>The graph of an ellipse with its center at the origin (0,0), foci at (</a:t>
            </a:r>
            <a:r>
              <a:rPr lang="en-US" dirty="0">
                <a:solidFill>
                  <a:srgbClr val="000000"/>
                </a:solidFill>
                <a:latin typeface="Symbol" pitchFamily="98" charset="2"/>
              </a:rPr>
              <a:t>-</a:t>
            </a:r>
            <a:r>
              <a:rPr lang="en-US" i="1" dirty="0">
                <a:solidFill>
                  <a:srgbClr val="000000"/>
                </a:solidFill>
              </a:rPr>
              <a:t>c</a:t>
            </a:r>
            <a:r>
              <a:rPr lang="en-US" dirty="0">
                <a:solidFill>
                  <a:srgbClr val="000000"/>
                </a:solidFill>
              </a:rPr>
              <a:t>, 0) and (</a:t>
            </a:r>
            <a:r>
              <a:rPr lang="en-US" i="1" dirty="0">
                <a:solidFill>
                  <a:srgbClr val="000000"/>
                </a:solidFill>
              </a:rPr>
              <a:t>c</a:t>
            </a:r>
            <a:r>
              <a:rPr lang="en-US" dirty="0">
                <a:solidFill>
                  <a:srgbClr val="000000"/>
                </a:solidFill>
              </a:rPr>
              <a:t>, 0), </a:t>
            </a:r>
            <a:br>
              <a:rPr lang="en-US" dirty="0">
                <a:solidFill>
                  <a:srgbClr val="000000"/>
                </a:solidFill>
              </a:rPr>
            </a:b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-intercepts at (</a:t>
            </a:r>
            <a:r>
              <a:rPr lang="en-US" dirty="0">
                <a:solidFill>
                  <a:srgbClr val="000000"/>
                </a:solidFill>
                <a:latin typeface="Symbol" pitchFamily="98" charset="2"/>
              </a:rPr>
              <a:t>-</a:t>
            </a:r>
            <a:r>
              <a:rPr lang="en-US" i="1" dirty="0">
                <a:solidFill>
                  <a:srgbClr val="000000"/>
                </a:solidFill>
              </a:rPr>
              <a:t>a</a:t>
            </a:r>
            <a:r>
              <a:rPr lang="en-US" dirty="0">
                <a:solidFill>
                  <a:srgbClr val="000000"/>
                </a:solidFill>
              </a:rPr>
              <a:t>, 0) and </a:t>
            </a:r>
            <a:br>
              <a:rPr lang="en-US" dirty="0">
                <a:solidFill>
                  <a:srgbClr val="000000"/>
                </a:solidFill>
              </a:rPr>
            </a:br>
            <a:r>
              <a:rPr lang="en-US" dirty="0">
                <a:solidFill>
                  <a:srgbClr val="000000"/>
                </a:solidFill>
              </a:rPr>
              <a:t>(</a:t>
            </a:r>
            <a:r>
              <a:rPr lang="en-US" i="1" dirty="0">
                <a:solidFill>
                  <a:srgbClr val="000000"/>
                </a:solidFill>
              </a:rPr>
              <a:t>a</a:t>
            </a:r>
            <a:r>
              <a:rPr lang="en-US" dirty="0">
                <a:solidFill>
                  <a:srgbClr val="000000"/>
                </a:solidFill>
              </a:rPr>
              <a:t>, 0), and </a:t>
            </a:r>
            <a:r>
              <a:rPr lang="en-US" i="1" dirty="0">
                <a:solidFill>
                  <a:srgbClr val="000000"/>
                </a:solidFill>
              </a:rPr>
              <a:t>y</a:t>
            </a:r>
            <a:r>
              <a:rPr lang="en-US" dirty="0">
                <a:solidFill>
                  <a:srgbClr val="000000"/>
                </a:solidFill>
              </a:rPr>
              <a:t>-intercepts at (0, </a:t>
            </a:r>
            <a:r>
              <a:rPr lang="en-US" dirty="0">
                <a:solidFill>
                  <a:srgbClr val="000000"/>
                </a:solidFill>
                <a:latin typeface="Symbol" pitchFamily="98" charset="2"/>
              </a:rPr>
              <a:t>-</a:t>
            </a:r>
            <a:r>
              <a:rPr lang="en-US" i="1" dirty="0">
                <a:solidFill>
                  <a:srgbClr val="000000"/>
                </a:solidFill>
              </a:rPr>
              <a:t>b</a:t>
            </a:r>
            <a:r>
              <a:rPr lang="en-US" dirty="0">
                <a:solidFill>
                  <a:srgbClr val="000000"/>
                </a:solidFill>
              </a:rPr>
              <a:t>) </a:t>
            </a:r>
            <a:br>
              <a:rPr lang="en-US" dirty="0">
                <a:solidFill>
                  <a:srgbClr val="000000"/>
                </a:solidFill>
              </a:rPr>
            </a:br>
            <a:r>
              <a:rPr lang="en-US" dirty="0">
                <a:solidFill>
                  <a:srgbClr val="000000"/>
                </a:solidFill>
              </a:rPr>
              <a:t>and (0, </a:t>
            </a:r>
            <a:r>
              <a:rPr lang="en-US" i="1" dirty="0">
                <a:solidFill>
                  <a:srgbClr val="000000"/>
                </a:solidFill>
              </a:rPr>
              <a:t>b</a:t>
            </a:r>
            <a:r>
              <a:rPr lang="en-US" dirty="0">
                <a:solidFill>
                  <a:srgbClr val="000000"/>
                </a:solidFill>
              </a:rPr>
              <a:t>) (where </a:t>
            </a:r>
            <a:r>
              <a:rPr lang="en-US" i="1" dirty="0">
                <a:solidFill>
                  <a:srgbClr val="000000"/>
                </a:solidFill>
              </a:rPr>
              <a:t>a</a:t>
            </a:r>
            <a:r>
              <a:rPr lang="en-US" baseline="30000" dirty="0">
                <a:solidFill>
                  <a:srgbClr val="000000"/>
                </a:solidFill>
              </a:rPr>
              <a:t>2 </a:t>
            </a:r>
            <a:r>
              <a:rPr lang="en-US" dirty="0">
                <a:solidFill>
                  <a:srgbClr val="000000"/>
                </a:solidFill>
              </a:rPr>
              <a:t>&gt; </a:t>
            </a:r>
            <a:r>
              <a:rPr lang="en-US" i="1" dirty="0">
                <a:solidFill>
                  <a:srgbClr val="000000"/>
                </a:solidFill>
              </a:rPr>
              <a:t>b</a:t>
            </a:r>
            <a:r>
              <a:rPr lang="en-US" baseline="30000" dirty="0">
                <a:solidFill>
                  <a:srgbClr val="000000"/>
                </a:solidFill>
              </a:rPr>
              <a:t>2</a:t>
            </a:r>
            <a:r>
              <a:rPr lang="en-US" dirty="0">
                <a:solidFill>
                  <a:srgbClr val="000000"/>
                </a:solidFill>
              </a:rPr>
              <a:t>) is shown.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Definition: Ellipse (cont.)</a:t>
            </a:r>
          </a:p>
        </p:txBody>
      </p:sp>
      <p:pic>
        <p:nvPicPr>
          <p:cNvPr id="57346" name="Picture 2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EEADC"/>
              </a:clrFrom>
              <a:clrTo>
                <a:srgbClr val="FEEADC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334000" y="2238704"/>
            <a:ext cx="3200400" cy="30952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noAutofit/>
          </a:bodyPr>
          <a:lstStyle/>
          <a:p>
            <a:r>
              <a:rPr lang="en-US" dirty="0">
                <a:solidFill>
                  <a:srgbClr val="000000"/>
                </a:solidFill>
              </a:rPr>
              <a:t>The standard form for the equation of an ellipse with its center at the origin is</a:t>
            </a:r>
          </a:p>
          <a:p>
            <a:endParaRPr lang="en-US" dirty="0">
              <a:solidFill>
                <a:srgbClr val="000000"/>
              </a:solidFill>
            </a:endParaRPr>
          </a:p>
          <a:p>
            <a:endParaRPr lang="en-US" dirty="0"/>
          </a:p>
          <a:p>
            <a:r>
              <a:rPr lang="en-US" dirty="0">
                <a:solidFill>
                  <a:srgbClr val="000000"/>
                </a:solidFill>
              </a:rPr>
              <a:t>The points (</a:t>
            </a:r>
            <a:r>
              <a:rPr lang="en-US" i="1" dirty="0">
                <a:solidFill>
                  <a:srgbClr val="000000"/>
                </a:solidFill>
              </a:rPr>
              <a:t>a</a:t>
            </a:r>
            <a:r>
              <a:rPr lang="en-US" dirty="0">
                <a:solidFill>
                  <a:srgbClr val="000000"/>
                </a:solidFill>
              </a:rPr>
              <a:t>, 0) and (</a:t>
            </a:r>
            <a:r>
              <a:rPr lang="en-US" dirty="0">
                <a:solidFill>
                  <a:srgbClr val="000000"/>
                </a:solidFill>
                <a:latin typeface="Symbol" pitchFamily="98" charset="2"/>
              </a:rPr>
              <a:t>-</a:t>
            </a:r>
            <a:r>
              <a:rPr lang="en-US" i="1" dirty="0">
                <a:solidFill>
                  <a:srgbClr val="000000"/>
                </a:solidFill>
              </a:rPr>
              <a:t>a</a:t>
            </a:r>
            <a:r>
              <a:rPr lang="en-US" dirty="0">
                <a:solidFill>
                  <a:srgbClr val="000000"/>
                </a:solidFill>
              </a:rPr>
              <a:t>, 0) are the </a:t>
            </a:r>
            <a:r>
              <a:rPr lang="en-US" b="1" i="1" dirty="0">
                <a:solidFill>
                  <a:srgbClr val="000000"/>
                </a:solidFill>
              </a:rPr>
              <a:t>x</a:t>
            </a:r>
            <a:r>
              <a:rPr lang="en-US" b="1" dirty="0">
                <a:solidFill>
                  <a:srgbClr val="000000"/>
                </a:solidFill>
              </a:rPr>
              <a:t>-intercepts</a:t>
            </a:r>
            <a:r>
              <a:rPr lang="en-US" dirty="0">
                <a:solidFill>
                  <a:srgbClr val="000000"/>
                </a:solidFill>
              </a:rPr>
              <a:t>.</a:t>
            </a:r>
          </a:p>
          <a:p>
            <a:r>
              <a:rPr lang="en-US" dirty="0">
                <a:solidFill>
                  <a:srgbClr val="000000"/>
                </a:solidFill>
              </a:rPr>
              <a:t>The points (0, </a:t>
            </a:r>
            <a:r>
              <a:rPr lang="en-US" i="1" dirty="0">
                <a:solidFill>
                  <a:srgbClr val="000000"/>
                </a:solidFill>
              </a:rPr>
              <a:t>b</a:t>
            </a:r>
            <a:r>
              <a:rPr lang="en-US" dirty="0">
                <a:solidFill>
                  <a:srgbClr val="000000"/>
                </a:solidFill>
              </a:rPr>
              <a:t>) and (0, </a:t>
            </a:r>
            <a:r>
              <a:rPr lang="en-US" dirty="0">
                <a:solidFill>
                  <a:srgbClr val="000000"/>
                </a:solidFill>
                <a:latin typeface="Symbol" pitchFamily="98" charset="2"/>
              </a:rPr>
              <a:t>-</a:t>
            </a:r>
            <a:r>
              <a:rPr lang="en-US" i="1" dirty="0">
                <a:solidFill>
                  <a:srgbClr val="000000"/>
                </a:solidFill>
              </a:rPr>
              <a:t>b</a:t>
            </a:r>
            <a:r>
              <a:rPr lang="en-US" dirty="0">
                <a:solidFill>
                  <a:srgbClr val="000000"/>
                </a:solidFill>
              </a:rPr>
              <a:t>) are the </a:t>
            </a:r>
            <a:r>
              <a:rPr lang="en-US" b="1" i="1" dirty="0">
                <a:solidFill>
                  <a:srgbClr val="000000"/>
                </a:solidFill>
              </a:rPr>
              <a:t>y</a:t>
            </a:r>
            <a:r>
              <a:rPr lang="en-US" b="1" dirty="0">
                <a:solidFill>
                  <a:srgbClr val="000000"/>
                </a:solidFill>
              </a:rPr>
              <a:t>-intercepts</a:t>
            </a:r>
            <a:r>
              <a:rPr lang="en-US" dirty="0">
                <a:solidFill>
                  <a:srgbClr val="000000"/>
                </a:solidFill>
              </a:rPr>
              <a:t>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Definition: Equation of an Ellipse</a:t>
            </a:r>
          </a:p>
        </p:txBody>
      </p:sp>
      <p:graphicFrame>
        <p:nvGraphicFramePr>
          <p:cNvPr id="58370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11714218"/>
              </p:ext>
            </p:extLst>
          </p:nvPr>
        </p:nvGraphicFramePr>
        <p:xfrm>
          <a:off x="3352800" y="2286000"/>
          <a:ext cx="16764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676160" imgH="876240" progId="Equation.DSMT4">
                  <p:embed/>
                </p:oleObj>
              </mc:Choice>
              <mc:Fallback>
                <p:oleObj name="Equation" r:id="rId2" imgW="1676160" imgH="87624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2800" y="2286000"/>
                        <a:ext cx="1676400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200"/>
            </a:pPr>
            <a:r>
              <a:rPr lang="en-US" dirty="0"/>
              <a:t>Note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457200" y="1082078"/>
            <a:ext cx="8229600" cy="2419124"/>
          </a:xfrm>
        </p:spPr>
        <p:txBody>
          <a:bodyPr>
            <a:spAutoFit/>
          </a:bodyPr>
          <a:lstStyle/>
          <a:p>
            <a:r>
              <a:rPr lang="en-US" sz="2800" dirty="0"/>
              <a:t>The endpoints of the major axis of an ellipse are called the </a:t>
            </a:r>
            <a:r>
              <a:rPr lang="en-US" sz="2800" b="1" dirty="0"/>
              <a:t>vertices</a:t>
            </a:r>
            <a:r>
              <a:rPr lang="en-US" sz="2800" dirty="0"/>
              <a:t>.</a:t>
            </a:r>
          </a:p>
          <a:p>
            <a:endParaRPr lang="en-US" sz="2800" dirty="0"/>
          </a:p>
          <a:p>
            <a:r>
              <a:rPr lang="en-US" sz="2800" dirty="0"/>
              <a:t>The endpoints of the minor axis of an ellipse are called the </a:t>
            </a:r>
            <a:r>
              <a:rPr lang="en-US" sz="2800" b="1" dirty="0"/>
              <a:t>co-vertices</a:t>
            </a:r>
            <a:r>
              <a:rPr lang="en-US" sz="28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3918545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419124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r>
              <a:rPr lang="en-US" b="1" dirty="0">
                <a:solidFill>
                  <a:srgbClr val="000000"/>
                </a:solidFill>
              </a:rPr>
              <a:t>When </a:t>
            </a:r>
            <a:r>
              <a:rPr lang="en-US" b="1" i="1" dirty="0">
                <a:solidFill>
                  <a:srgbClr val="000000"/>
                </a:solidFill>
              </a:rPr>
              <a:t>a</a:t>
            </a:r>
            <a:r>
              <a:rPr lang="en-US" b="1" baseline="30000" dirty="0">
                <a:solidFill>
                  <a:srgbClr val="000000"/>
                </a:solidFill>
              </a:rPr>
              <a:t>2</a:t>
            </a:r>
            <a:r>
              <a:rPr lang="en-US" b="1" i="1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</a:rPr>
              <a:t>&gt;</a:t>
            </a:r>
            <a:r>
              <a:rPr lang="en-US" b="1" dirty="0">
                <a:solidFill>
                  <a:srgbClr val="000000"/>
                </a:solidFill>
              </a:rPr>
              <a:t> </a:t>
            </a:r>
            <a:r>
              <a:rPr lang="en-US" b="1" i="1" dirty="0">
                <a:solidFill>
                  <a:srgbClr val="000000"/>
                </a:solidFill>
              </a:rPr>
              <a:t>b</a:t>
            </a:r>
            <a:r>
              <a:rPr lang="en-US" b="1" baseline="30000" dirty="0">
                <a:solidFill>
                  <a:srgbClr val="000000"/>
                </a:solidFill>
              </a:rPr>
              <a:t>2</a:t>
            </a:r>
            <a:r>
              <a:rPr lang="en-US" b="1" dirty="0">
                <a:solidFill>
                  <a:srgbClr val="000000"/>
                </a:solidFill>
              </a:rPr>
              <a:t>: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rgbClr val="000000"/>
                </a:solidFill>
              </a:rPr>
              <a:t>The segment of length 2</a:t>
            </a:r>
            <a:r>
              <a:rPr lang="en-US" i="1" dirty="0">
                <a:solidFill>
                  <a:srgbClr val="000000"/>
                </a:solidFill>
              </a:rPr>
              <a:t>a </a:t>
            </a:r>
            <a:r>
              <a:rPr lang="en-US" dirty="0">
                <a:solidFill>
                  <a:srgbClr val="000000"/>
                </a:solidFill>
              </a:rPr>
              <a:t>joining the 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-intercepts is called the </a:t>
            </a:r>
            <a:r>
              <a:rPr lang="en-US" b="1" dirty="0">
                <a:solidFill>
                  <a:srgbClr val="000000"/>
                </a:solidFill>
              </a:rPr>
              <a:t>major axis.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rgbClr val="000000"/>
                </a:solidFill>
              </a:rPr>
              <a:t>The segment of length 2</a:t>
            </a:r>
            <a:r>
              <a:rPr lang="en-US" i="1" dirty="0">
                <a:solidFill>
                  <a:srgbClr val="000000"/>
                </a:solidFill>
              </a:rPr>
              <a:t>b </a:t>
            </a:r>
            <a:r>
              <a:rPr lang="en-US" dirty="0">
                <a:solidFill>
                  <a:srgbClr val="000000"/>
                </a:solidFill>
              </a:rPr>
              <a:t>joining the </a:t>
            </a:r>
            <a:r>
              <a:rPr lang="en-US" i="1" dirty="0">
                <a:solidFill>
                  <a:srgbClr val="000000"/>
                </a:solidFill>
              </a:rPr>
              <a:t>y</a:t>
            </a:r>
            <a:r>
              <a:rPr lang="en-US" dirty="0">
                <a:solidFill>
                  <a:srgbClr val="000000"/>
                </a:solidFill>
              </a:rPr>
              <a:t>-intercepts is called the </a:t>
            </a:r>
            <a:r>
              <a:rPr lang="en-US" b="1" dirty="0">
                <a:solidFill>
                  <a:srgbClr val="000000"/>
                </a:solidFill>
              </a:rPr>
              <a:t>minor axis.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Definition: Equation of an Ellipse (cont.)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936188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r>
              <a:rPr lang="en-US" b="1" dirty="0">
                <a:solidFill>
                  <a:srgbClr val="000000"/>
                </a:solidFill>
              </a:rPr>
              <a:t>When </a:t>
            </a:r>
            <a:r>
              <a:rPr lang="en-US" b="1" i="1" dirty="0">
                <a:solidFill>
                  <a:srgbClr val="000000"/>
                </a:solidFill>
              </a:rPr>
              <a:t>b</a:t>
            </a:r>
            <a:r>
              <a:rPr lang="en-US" b="1" baseline="30000" dirty="0">
                <a:solidFill>
                  <a:srgbClr val="000000"/>
                </a:solidFill>
              </a:rPr>
              <a:t>2</a:t>
            </a:r>
            <a:r>
              <a:rPr lang="en-US" b="1" i="1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</a:rPr>
              <a:t>&gt;</a:t>
            </a:r>
            <a:r>
              <a:rPr lang="en-US" b="1" dirty="0">
                <a:solidFill>
                  <a:srgbClr val="000000"/>
                </a:solidFill>
              </a:rPr>
              <a:t> </a:t>
            </a:r>
            <a:r>
              <a:rPr lang="en-US" b="1" i="1" dirty="0">
                <a:solidFill>
                  <a:srgbClr val="000000"/>
                </a:solidFill>
              </a:rPr>
              <a:t>a</a:t>
            </a:r>
            <a:r>
              <a:rPr lang="en-US" b="1" baseline="30000" dirty="0">
                <a:solidFill>
                  <a:srgbClr val="000000"/>
                </a:solidFill>
              </a:rPr>
              <a:t>2</a:t>
            </a:r>
            <a:r>
              <a:rPr lang="en-US" b="1" dirty="0">
                <a:solidFill>
                  <a:srgbClr val="000000"/>
                </a:solidFill>
              </a:rPr>
              <a:t>: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rgbClr val="000000"/>
                </a:solidFill>
              </a:rPr>
              <a:t>The segment of length 2</a:t>
            </a:r>
            <a:r>
              <a:rPr lang="en-US" i="1" dirty="0">
                <a:solidFill>
                  <a:srgbClr val="000000"/>
                </a:solidFill>
              </a:rPr>
              <a:t>b </a:t>
            </a:r>
            <a:r>
              <a:rPr lang="en-US" dirty="0">
                <a:solidFill>
                  <a:srgbClr val="000000"/>
                </a:solidFill>
              </a:rPr>
              <a:t>joining the </a:t>
            </a:r>
            <a:r>
              <a:rPr lang="en-US" i="1" dirty="0">
                <a:solidFill>
                  <a:srgbClr val="000000"/>
                </a:solidFill>
              </a:rPr>
              <a:t>y</a:t>
            </a:r>
            <a:r>
              <a:rPr lang="en-US" dirty="0">
                <a:solidFill>
                  <a:srgbClr val="000000"/>
                </a:solidFill>
              </a:rPr>
              <a:t>-intercepts is called the </a:t>
            </a:r>
            <a:r>
              <a:rPr lang="en-US" b="1" dirty="0">
                <a:solidFill>
                  <a:srgbClr val="000000"/>
                </a:solidFill>
              </a:rPr>
              <a:t>major axis.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rgbClr val="000000"/>
                </a:solidFill>
              </a:rPr>
              <a:t>The segment of length 2</a:t>
            </a:r>
            <a:r>
              <a:rPr lang="en-US" i="1" dirty="0">
                <a:solidFill>
                  <a:srgbClr val="000000"/>
                </a:solidFill>
              </a:rPr>
              <a:t>a </a:t>
            </a:r>
            <a:r>
              <a:rPr lang="en-US" dirty="0">
                <a:solidFill>
                  <a:srgbClr val="000000"/>
                </a:solidFill>
              </a:rPr>
              <a:t>joining the 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-intercepts is called the </a:t>
            </a:r>
            <a:r>
              <a:rPr lang="en-US" b="1" dirty="0">
                <a:solidFill>
                  <a:srgbClr val="000000"/>
                </a:solidFill>
              </a:rPr>
              <a:t>minor axis.</a:t>
            </a:r>
          </a:p>
          <a:p>
            <a:r>
              <a:rPr lang="en-US" b="1" dirty="0">
                <a:solidFill>
                  <a:srgbClr val="000000"/>
                </a:solidFill>
              </a:rPr>
              <a:t>Note: </a:t>
            </a:r>
            <a:r>
              <a:rPr lang="en-US" dirty="0">
                <a:solidFill>
                  <a:srgbClr val="000000"/>
                </a:solidFill>
              </a:rPr>
              <a:t>In either case, the foci lie on the major axis.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Definition: Equation of an Ellipse (cont.)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Graph the ellipse</a:t>
            </a:r>
          </a:p>
          <a:p>
            <a:r>
              <a:rPr lang="en-US" b="1" dirty="0"/>
              <a:t>Solution</a:t>
            </a:r>
          </a:p>
          <a:p>
            <a:r>
              <a:rPr lang="en-US" dirty="0"/>
              <a:t>First, divide both sides of the given equation by 64 to find the standard form.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1: Graphing an Ellipse with a Horizontal Major Axis</a:t>
            </a:r>
          </a:p>
        </p:txBody>
      </p:sp>
      <p:graphicFrame>
        <p:nvGraphicFramePr>
          <p:cNvPr id="60418" name="Object 2"/>
          <p:cNvGraphicFramePr>
            <a:graphicFrameLocks noChangeAspect="1"/>
          </p:cNvGraphicFramePr>
          <p:nvPr/>
        </p:nvGraphicFramePr>
        <p:xfrm>
          <a:off x="3065756" y="1313156"/>
          <a:ext cx="22860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286000" imgH="444240" progId="Equation.DSMT4">
                  <p:embed/>
                </p:oleObj>
              </mc:Choice>
              <mc:Fallback>
                <p:oleObj name="Equation" r:id="rId2" imgW="2286000" imgH="44424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65756" y="1313156"/>
                        <a:ext cx="22860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042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98148009"/>
              </p:ext>
            </p:extLst>
          </p:nvPr>
        </p:nvGraphicFramePr>
        <p:xfrm>
          <a:off x="4578350" y="4953000"/>
          <a:ext cx="279400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793960" imgH="647640" progId="Equation.DSMT4">
                  <p:embed/>
                </p:oleObj>
              </mc:Choice>
              <mc:Fallback>
                <p:oleObj name="Equation" r:id="rId4" imgW="2793960" imgH="64764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8350" y="4953000"/>
                        <a:ext cx="2794000" cy="647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0421" name="Object 5"/>
          <p:cNvGraphicFramePr>
            <a:graphicFrameLocks noChangeAspect="1"/>
          </p:cNvGraphicFramePr>
          <p:nvPr/>
        </p:nvGraphicFramePr>
        <p:xfrm>
          <a:off x="1869488" y="3276600"/>
          <a:ext cx="22225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222280" imgH="444240" progId="Equation.DSMT4">
                  <p:embed/>
                </p:oleObj>
              </mc:Choice>
              <mc:Fallback>
                <p:oleObj name="Equation" r:id="rId6" imgW="2222280" imgH="44424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69488" y="3276600"/>
                        <a:ext cx="22225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0422" name="Object 6"/>
          <p:cNvGraphicFramePr>
            <a:graphicFrameLocks noChangeAspect="1"/>
          </p:cNvGraphicFramePr>
          <p:nvPr/>
        </p:nvGraphicFramePr>
        <p:xfrm>
          <a:off x="1752600" y="3868444"/>
          <a:ext cx="23876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387520" imgH="876240" progId="Equation.DSMT4">
                  <p:embed/>
                </p:oleObj>
              </mc:Choice>
              <mc:Fallback>
                <p:oleObj name="Equation" r:id="rId8" imgW="2387520" imgH="87624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3868444"/>
                        <a:ext cx="2387600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0423" name="Object 7"/>
          <p:cNvGraphicFramePr>
            <a:graphicFrameLocks noChangeAspect="1"/>
          </p:cNvGraphicFramePr>
          <p:nvPr/>
        </p:nvGraphicFramePr>
        <p:xfrm>
          <a:off x="2268244" y="4850166"/>
          <a:ext cx="16002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600200" imgH="876240" progId="Equation.DSMT4">
                  <p:embed/>
                </p:oleObj>
              </mc:Choice>
              <mc:Fallback>
                <p:oleObj name="Equation" r:id="rId10" imgW="1600200" imgH="87624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68244" y="4850166"/>
                        <a:ext cx="1600200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curve is an ellipse. In this case                       and the major axis has length 2</a:t>
            </a:r>
            <a:r>
              <a:rPr lang="en-US" i="1" dirty="0"/>
              <a:t>a</a:t>
            </a:r>
            <a:r>
              <a:rPr lang="en-US" dirty="0"/>
              <a:t> = 8. Also,                    and the minor axis has length 2</a:t>
            </a:r>
            <a:r>
              <a:rPr lang="en-US" i="1" dirty="0"/>
              <a:t>b</a:t>
            </a:r>
            <a:r>
              <a:rPr lang="en-US" dirty="0"/>
              <a:t> = 4. The endpoints of the major axis are                                 The endpoints of the minor axis are                                The major and minor axes intersect at the center of the ellipse, </a:t>
            </a:r>
            <a:r>
              <a:rPr lang="en-US" dirty="0">
                <a:solidFill>
                  <a:srgbClr val="000099"/>
                </a:solidFill>
              </a:rPr>
              <a:t>(0, 0)</a:t>
            </a:r>
            <a:r>
              <a:rPr lang="en-US" dirty="0"/>
              <a:t>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1: Graphing an Ellipse with a Horizontal Major Axis (cont.)</a:t>
            </a:r>
          </a:p>
        </p:txBody>
      </p:sp>
      <p:graphicFrame>
        <p:nvGraphicFramePr>
          <p:cNvPr id="61442" name="Object 2"/>
          <p:cNvGraphicFramePr>
            <a:graphicFrameLocks noChangeAspect="1"/>
          </p:cNvGraphicFramePr>
          <p:nvPr/>
        </p:nvGraphicFramePr>
        <p:xfrm>
          <a:off x="5557424" y="1268766"/>
          <a:ext cx="16891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688760" imgH="444240" progId="Equation.DSMT4">
                  <p:embed/>
                </p:oleObj>
              </mc:Choice>
              <mc:Fallback>
                <p:oleObj name="Equation" r:id="rId2" imgW="1688760" imgH="44424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57424" y="1268766"/>
                        <a:ext cx="16891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43" name="Object 3"/>
          <p:cNvGraphicFramePr>
            <a:graphicFrameLocks noChangeAspect="1"/>
          </p:cNvGraphicFramePr>
          <p:nvPr/>
        </p:nvGraphicFramePr>
        <p:xfrm>
          <a:off x="5486400" y="1717088"/>
          <a:ext cx="15113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511280" imgH="444240" progId="Equation.DSMT4">
                  <p:embed/>
                </p:oleObj>
              </mc:Choice>
              <mc:Fallback>
                <p:oleObj name="Equation" r:id="rId4" imgW="1511280" imgH="44424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6400" y="1717088"/>
                        <a:ext cx="15113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44" name="Object 4"/>
          <p:cNvGraphicFramePr>
            <a:graphicFrameLocks noChangeAspect="1"/>
          </p:cNvGraphicFramePr>
          <p:nvPr/>
        </p:nvGraphicFramePr>
        <p:xfrm>
          <a:off x="2612378" y="2590800"/>
          <a:ext cx="25019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501640" imgH="495000" progId="Equation.DSMT4">
                  <p:embed/>
                </p:oleObj>
              </mc:Choice>
              <mc:Fallback>
                <p:oleObj name="Equation" r:id="rId6" imgW="2501640" imgH="4950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12378" y="2590800"/>
                        <a:ext cx="25019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45" name="Object 5"/>
          <p:cNvGraphicFramePr>
            <a:graphicFrameLocks noChangeAspect="1"/>
          </p:cNvGraphicFramePr>
          <p:nvPr/>
        </p:nvGraphicFramePr>
        <p:xfrm>
          <a:off x="2626312" y="3009900"/>
          <a:ext cx="24384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438280" imgH="495000" progId="Equation.DSMT4">
                  <p:embed/>
                </p:oleObj>
              </mc:Choice>
              <mc:Fallback>
                <p:oleObj name="Equation" r:id="rId8" imgW="2438280" imgH="4950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26312" y="3009900"/>
                        <a:ext cx="24384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lnDef>
      <a:spPr>
        <a:ln w="38100">
          <a:tailEnd type="arrow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1320</TotalTime>
  <Words>1163</Words>
  <Application>Microsoft Office PowerPoint</Application>
  <PresentationFormat>On-screen Show (4:3)</PresentationFormat>
  <Paragraphs>101</Paragraphs>
  <Slides>25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30" baseType="lpstr">
      <vt:lpstr>Arial</vt:lpstr>
      <vt:lpstr>Calibri</vt:lpstr>
      <vt:lpstr>Symbol</vt:lpstr>
      <vt:lpstr>Office Theme</vt:lpstr>
      <vt:lpstr>Equation</vt:lpstr>
      <vt:lpstr>Section 11.4</vt:lpstr>
      <vt:lpstr>Definition: Ellipse</vt:lpstr>
      <vt:lpstr>Definition: Ellipse (cont.)</vt:lpstr>
      <vt:lpstr>Definition: Equation of an Ellipse</vt:lpstr>
      <vt:lpstr>Note</vt:lpstr>
      <vt:lpstr>Definition: Equation of an Ellipse (cont.)</vt:lpstr>
      <vt:lpstr>Definition: Equation of an Ellipse (cont.)</vt:lpstr>
      <vt:lpstr>Example 1: Graphing an Ellipse with a Horizontal Major Axis</vt:lpstr>
      <vt:lpstr>Example 1: Graphing an Ellipse with a Horizontal Major Axis (cont.)</vt:lpstr>
      <vt:lpstr>Example 1: Graphing an Ellipse with a Horizontal Major Axis (cont.)</vt:lpstr>
      <vt:lpstr>Example 2: Graphing an Ellipse with a Vertical Major Axis</vt:lpstr>
      <vt:lpstr>Example 2: Graphing an Ellipse with a Vertical Major Axis (cont.)</vt:lpstr>
      <vt:lpstr>Definition: Hyperbola</vt:lpstr>
      <vt:lpstr>Definition: Hyperbola (cont.)</vt:lpstr>
      <vt:lpstr>Definition: Equations of Hyperbolas</vt:lpstr>
      <vt:lpstr>Definition: Equations of Hyperbolas (cont.)</vt:lpstr>
      <vt:lpstr>Example 3: Graphing a Hyperbola Opening Left and Right</vt:lpstr>
      <vt:lpstr>Example 3: Graphing a Hyperbola Opening Left and Right (cont.)</vt:lpstr>
      <vt:lpstr>Example 4: Graphing a Hyperbola Opening Up and Down</vt:lpstr>
      <vt:lpstr>Example 4: Graphing a Hyperbola Opening Up and Down (cont.)</vt:lpstr>
      <vt:lpstr>Definition: Ellipse with Center at (h, k)</vt:lpstr>
      <vt:lpstr>Example 5: Graphing an Ellipse with Center at  (h, k)</vt:lpstr>
      <vt:lpstr>Example 5: Graphing an Ellipse with Center at  (h, k) (cont.)</vt:lpstr>
      <vt:lpstr>Definition: Hyperbola with Center at (h, k)</vt:lpstr>
      <vt:lpstr>Example 6: Graphing a Hyperbola with Center at (h, k)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Algebra for College Students, 7th Edition</dc:title>
  <dc:creator>Hawkes Learning</dc:creator>
  <cp:lastModifiedBy>Jolie Even Klett</cp:lastModifiedBy>
  <cp:revision>123</cp:revision>
  <dcterms:created xsi:type="dcterms:W3CDTF">2013-04-26T14:43:13Z</dcterms:created>
  <dcterms:modified xsi:type="dcterms:W3CDTF">2025-07-24T21:12:02Z</dcterms:modified>
</cp:coreProperties>
</file>