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259" r:id="rId3"/>
    <p:sldId id="287" r:id="rId4"/>
    <p:sldId id="288" r:id="rId5"/>
    <p:sldId id="289" r:id="rId6"/>
    <p:sldId id="290" r:id="rId7"/>
    <p:sldId id="293" r:id="rId8"/>
    <p:sldId id="294" r:id="rId9"/>
    <p:sldId id="295" r:id="rId10"/>
    <p:sldId id="296" r:id="rId11"/>
    <p:sldId id="297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/>
  <p:cmAuthor id="2" name="Belloit, Nicholas G" initials="BNG [2]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0000"/>
    <a:srgbClr val="008080"/>
    <a:srgbClr val="1F497D"/>
    <a:srgbClr val="008000"/>
    <a:srgbClr val="9900FF"/>
    <a:srgbClr val="000099"/>
    <a:srgbClr val="FF00FF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89" autoAdjust="0"/>
    <p:restoredTop sz="94709" autoAdjust="0"/>
  </p:normalViewPr>
  <p:slideViewPr>
    <p:cSldViewPr>
      <p:cViewPr varScale="1">
        <p:scale>
          <a:sx n="114" d="100"/>
          <a:sy n="114" d="100"/>
        </p:scale>
        <p:origin x="1392" y="10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7/26/2023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798491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FFB10E-5553-4063-83BD-16EE0EEA8BFB}" type="datetimeFigureOut">
              <a:rPr lang="en-US" smtClean="0"/>
              <a:pPr/>
              <a:t>7/26/2023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A3D22C-E4CC-468E-BC3F-6A440B8D531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54569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22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23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24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5" name="Picture 2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6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7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18" name="Straight Connector 17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" name="Picture 1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wmf"/><Relationship Id="rId2" Type="http://schemas.openxmlformats.org/officeDocument/2006/relationships/oleObject" Target="../embeddings/oleObject36.bin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0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3" Type="http://schemas.openxmlformats.org/officeDocument/2006/relationships/image" Target="../media/image2.wmf"/><Relationship Id="rId7" Type="http://schemas.openxmlformats.org/officeDocument/2006/relationships/image" Target="../media/image4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3.wmf"/><Relationship Id="rId4" Type="http://schemas.openxmlformats.org/officeDocument/2006/relationships/oleObject" Target="../embeddings/oleObject2.bin"/><Relationship Id="rId9" Type="http://schemas.openxmlformats.org/officeDocument/2006/relationships/image" Target="../media/image5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.bin"/><Relationship Id="rId13" Type="http://schemas.openxmlformats.org/officeDocument/2006/relationships/image" Target="../media/image11.wmf"/><Relationship Id="rId3" Type="http://schemas.openxmlformats.org/officeDocument/2006/relationships/image" Target="../media/image6.wmf"/><Relationship Id="rId7" Type="http://schemas.openxmlformats.org/officeDocument/2006/relationships/image" Target="../media/image8.wmf"/><Relationship Id="rId12" Type="http://schemas.openxmlformats.org/officeDocument/2006/relationships/oleObject" Target="../embeddings/oleObject10.bin"/><Relationship Id="rId2" Type="http://schemas.openxmlformats.org/officeDocument/2006/relationships/oleObject" Target="../embeddings/oleObject5.bin"/><Relationship Id="rId16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7.bin"/><Relationship Id="rId11" Type="http://schemas.openxmlformats.org/officeDocument/2006/relationships/image" Target="../media/image10.wmf"/><Relationship Id="rId5" Type="http://schemas.openxmlformats.org/officeDocument/2006/relationships/image" Target="../media/image7.wmf"/><Relationship Id="rId15" Type="http://schemas.openxmlformats.org/officeDocument/2006/relationships/image" Target="../media/image12.wmf"/><Relationship Id="rId10" Type="http://schemas.openxmlformats.org/officeDocument/2006/relationships/oleObject" Target="../embeddings/oleObject9.bin"/><Relationship Id="rId4" Type="http://schemas.openxmlformats.org/officeDocument/2006/relationships/oleObject" Target="../embeddings/oleObject6.bin"/><Relationship Id="rId9" Type="http://schemas.openxmlformats.org/officeDocument/2006/relationships/image" Target="../media/image9.wmf"/><Relationship Id="rId14" Type="http://schemas.openxmlformats.org/officeDocument/2006/relationships/oleObject" Target="../embeddings/oleObject11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oleObject" Target="../embeddings/oleObject12.bin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6.bin"/><Relationship Id="rId13" Type="http://schemas.openxmlformats.org/officeDocument/2006/relationships/image" Target="../media/image20.wmf"/><Relationship Id="rId18" Type="http://schemas.openxmlformats.org/officeDocument/2006/relationships/oleObject" Target="../embeddings/oleObject21.bin"/><Relationship Id="rId3" Type="http://schemas.openxmlformats.org/officeDocument/2006/relationships/image" Target="../media/image15.wmf"/><Relationship Id="rId7" Type="http://schemas.openxmlformats.org/officeDocument/2006/relationships/image" Target="../media/image17.wmf"/><Relationship Id="rId12" Type="http://schemas.openxmlformats.org/officeDocument/2006/relationships/oleObject" Target="../embeddings/oleObject18.bin"/><Relationship Id="rId17" Type="http://schemas.openxmlformats.org/officeDocument/2006/relationships/image" Target="../media/image22.wmf"/><Relationship Id="rId2" Type="http://schemas.openxmlformats.org/officeDocument/2006/relationships/oleObject" Target="../embeddings/oleObject13.bin"/><Relationship Id="rId16" Type="http://schemas.openxmlformats.org/officeDocument/2006/relationships/oleObject" Target="../embeddings/oleObject20.bin"/><Relationship Id="rId20" Type="http://schemas.openxmlformats.org/officeDocument/2006/relationships/image" Target="../media/image24.png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5.bin"/><Relationship Id="rId11" Type="http://schemas.openxmlformats.org/officeDocument/2006/relationships/image" Target="../media/image19.wmf"/><Relationship Id="rId5" Type="http://schemas.openxmlformats.org/officeDocument/2006/relationships/image" Target="../media/image16.wmf"/><Relationship Id="rId15" Type="http://schemas.openxmlformats.org/officeDocument/2006/relationships/image" Target="../media/image21.wmf"/><Relationship Id="rId10" Type="http://schemas.openxmlformats.org/officeDocument/2006/relationships/oleObject" Target="../embeddings/oleObject17.bin"/><Relationship Id="rId19" Type="http://schemas.openxmlformats.org/officeDocument/2006/relationships/image" Target="../media/image23.wmf"/><Relationship Id="rId4" Type="http://schemas.openxmlformats.org/officeDocument/2006/relationships/oleObject" Target="../embeddings/oleObject14.bin"/><Relationship Id="rId9" Type="http://schemas.openxmlformats.org/officeDocument/2006/relationships/image" Target="../media/image18.wmf"/><Relationship Id="rId14" Type="http://schemas.openxmlformats.org/officeDocument/2006/relationships/oleObject" Target="../embeddings/oleObject19.bin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5.bin"/><Relationship Id="rId13" Type="http://schemas.openxmlformats.org/officeDocument/2006/relationships/image" Target="../media/image30.wmf"/><Relationship Id="rId3" Type="http://schemas.openxmlformats.org/officeDocument/2006/relationships/image" Target="../media/image25.wmf"/><Relationship Id="rId7" Type="http://schemas.openxmlformats.org/officeDocument/2006/relationships/image" Target="../media/image27.wmf"/><Relationship Id="rId12" Type="http://schemas.openxmlformats.org/officeDocument/2006/relationships/oleObject" Target="../embeddings/oleObject27.bin"/><Relationship Id="rId2" Type="http://schemas.openxmlformats.org/officeDocument/2006/relationships/oleObject" Target="../embeddings/oleObject22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4.bin"/><Relationship Id="rId11" Type="http://schemas.openxmlformats.org/officeDocument/2006/relationships/image" Target="../media/image29.wmf"/><Relationship Id="rId5" Type="http://schemas.openxmlformats.org/officeDocument/2006/relationships/image" Target="../media/image26.wmf"/><Relationship Id="rId10" Type="http://schemas.openxmlformats.org/officeDocument/2006/relationships/oleObject" Target="../embeddings/oleObject26.bin"/><Relationship Id="rId4" Type="http://schemas.openxmlformats.org/officeDocument/2006/relationships/oleObject" Target="../embeddings/oleObject23.bin"/><Relationship Id="rId9" Type="http://schemas.openxmlformats.org/officeDocument/2006/relationships/image" Target="../media/image28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1.bin"/><Relationship Id="rId13" Type="http://schemas.openxmlformats.org/officeDocument/2006/relationships/image" Target="../media/image36.wmf"/><Relationship Id="rId3" Type="http://schemas.openxmlformats.org/officeDocument/2006/relationships/image" Target="../media/image31.wmf"/><Relationship Id="rId7" Type="http://schemas.openxmlformats.org/officeDocument/2006/relationships/image" Target="../media/image33.wmf"/><Relationship Id="rId12" Type="http://schemas.openxmlformats.org/officeDocument/2006/relationships/oleObject" Target="../embeddings/oleObject33.bin"/><Relationship Id="rId17" Type="http://schemas.openxmlformats.org/officeDocument/2006/relationships/image" Target="../media/image38.wmf"/><Relationship Id="rId2" Type="http://schemas.openxmlformats.org/officeDocument/2006/relationships/oleObject" Target="../embeddings/oleObject28.bin"/><Relationship Id="rId16" Type="http://schemas.openxmlformats.org/officeDocument/2006/relationships/oleObject" Target="../embeddings/oleObject35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0.bin"/><Relationship Id="rId11" Type="http://schemas.openxmlformats.org/officeDocument/2006/relationships/image" Target="../media/image35.wmf"/><Relationship Id="rId5" Type="http://schemas.openxmlformats.org/officeDocument/2006/relationships/image" Target="../media/image32.wmf"/><Relationship Id="rId15" Type="http://schemas.openxmlformats.org/officeDocument/2006/relationships/image" Target="../media/image37.wmf"/><Relationship Id="rId10" Type="http://schemas.openxmlformats.org/officeDocument/2006/relationships/oleObject" Target="../embeddings/oleObject32.bin"/><Relationship Id="rId4" Type="http://schemas.openxmlformats.org/officeDocument/2006/relationships/oleObject" Target="../embeddings/oleObject29.bin"/><Relationship Id="rId9" Type="http://schemas.openxmlformats.org/officeDocument/2006/relationships/image" Target="../media/image34.wmf"/><Relationship Id="rId14" Type="http://schemas.openxmlformats.org/officeDocument/2006/relationships/oleObject" Target="../embeddings/oleObject34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11.5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lnSpc>
                <a:spcPct val="90000"/>
              </a:lnSpc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Nonlinear Systems of Equations 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There are four points of intersection: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Solving A System of Two Nonlinear Equations (cont.)</a:t>
            </a:r>
          </a:p>
        </p:txBody>
      </p:sp>
      <p:graphicFrame>
        <p:nvGraphicFramePr>
          <p:cNvPr id="74754" name="Object 2"/>
          <p:cNvGraphicFramePr>
            <a:graphicFrameLocks noChangeAspect="1"/>
          </p:cNvGraphicFramePr>
          <p:nvPr/>
        </p:nvGraphicFramePr>
        <p:xfrm>
          <a:off x="1206500" y="1816100"/>
          <a:ext cx="67310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6730920" imgH="622080" progId="Equation.DSMT4">
                  <p:embed/>
                </p:oleObj>
              </mc:Choice>
              <mc:Fallback>
                <p:oleObj name="Equation" r:id="rId2" imgW="6730920" imgH="622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06500" y="1816100"/>
                        <a:ext cx="67310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74755" name="Picture 3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209800" y="2438400"/>
            <a:ext cx="4572000" cy="34684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815882"/>
          </a:xfrm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fontAlgn="base">
              <a:spcAft>
                <a:spcPct val="0"/>
              </a:spcAf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In the examples and the exercises, the curves intersect. However, there are many situations where the curves do </a:t>
            </a: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not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intersect. This can be confirmed both algebraically and graphically.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Attention!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/>
          </p:cNvSpPr>
          <p:nvPr/>
        </p:nvSpPr>
        <p:spPr>
          <a:xfrm>
            <a:off x="457200" y="1280160"/>
            <a:ext cx="8226425" cy="3831818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r>
              <a:rPr lang="en-US" sz="2700" dirty="0">
                <a:solidFill>
                  <a:srgbClr val="000000"/>
                </a:solidFill>
              </a:rPr>
              <a:t>To solve a system of two equations that has </a:t>
            </a:r>
            <a:r>
              <a:rPr lang="en-US" sz="2700" b="1" dirty="0">
                <a:solidFill>
                  <a:srgbClr val="000000"/>
                </a:solidFill>
              </a:rPr>
              <a:t>one nonlinear equation and one linear equation</a:t>
            </a:r>
            <a:r>
              <a:rPr lang="en-US" sz="2700" dirty="0">
                <a:solidFill>
                  <a:srgbClr val="000000"/>
                </a:solidFill>
              </a:rPr>
              <a:t>,</a:t>
            </a:r>
            <a:r>
              <a:rPr lang="en-US" sz="2700" b="1" dirty="0">
                <a:solidFill>
                  <a:srgbClr val="000000"/>
                </a:solidFill>
              </a:rPr>
              <a:t> </a:t>
            </a:r>
            <a:r>
              <a:rPr lang="en-US" sz="2700" dirty="0">
                <a:solidFill>
                  <a:srgbClr val="000000"/>
                </a:solidFill>
              </a:rPr>
              <a:t>perform the following steps.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700" dirty="0">
                <a:solidFill>
                  <a:srgbClr val="000000"/>
                </a:solidFill>
              </a:rPr>
              <a:t>Solve the linear equation for one of the variables and substitute for this variable in the nonlinear equation.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700" dirty="0">
                <a:solidFill>
                  <a:srgbClr val="000000"/>
                </a:solidFill>
              </a:rPr>
              <a:t>Solve the resulting equation and analyze the results.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700" dirty="0">
                <a:solidFill>
                  <a:srgbClr val="000000"/>
                </a:solidFill>
              </a:rPr>
              <a:t>Graph the curves on the same set of axes to visualize the number of solutions and check that the solutions are reasonable and satisfy both equations. </a:t>
            </a:r>
          </a:p>
        </p:txBody>
      </p:sp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dirty="0"/>
              <a:t>Procedure: Solving a System of One Nonlinear Equation and One Linear Equation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Solve the following system of equations and graph both curves on the same set of axes. </a:t>
            </a:r>
          </a:p>
          <a:p>
            <a:pPr>
              <a:spcBef>
                <a:spcPts val="1800"/>
              </a:spcBef>
            </a:pPr>
            <a:r>
              <a:rPr lang="en-US" dirty="0"/>
              <a:t>A circle and a line: </a:t>
            </a:r>
          </a:p>
          <a:p>
            <a:r>
              <a:rPr lang="en-US" b="1" dirty="0"/>
              <a:t>Solution </a:t>
            </a:r>
          </a:p>
          <a:p>
            <a:r>
              <a:rPr lang="en-US" dirty="0"/>
              <a:t>Solve 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</a:rPr>
              <a:t> + </a:t>
            </a:r>
            <a:r>
              <a:rPr lang="en-US" i="1" dirty="0">
                <a:solidFill>
                  <a:srgbClr val="0000FF"/>
                </a:solidFill>
              </a:rPr>
              <a:t>y</a:t>
            </a:r>
            <a:r>
              <a:rPr lang="en-US" dirty="0">
                <a:solidFill>
                  <a:srgbClr val="0000FF"/>
                </a:solidFill>
              </a:rPr>
              <a:t> = 5</a:t>
            </a:r>
            <a:r>
              <a:rPr lang="en-US" dirty="0"/>
              <a:t> for </a:t>
            </a:r>
            <a:r>
              <a:rPr lang="en-US" i="1" dirty="0"/>
              <a:t>y</a:t>
            </a:r>
            <a:r>
              <a:rPr lang="en-US" dirty="0"/>
              <a:t> (or </a:t>
            </a:r>
            <a:r>
              <a:rPr lang="en-US" i="1" dirty="0"/>
              <a:t>x</a:t>
            </a:r>
            <a:r>
              <a:rPr lang="en-US" dirty="0"/>
              <a:t>). Then substitute into the other equation.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1: Solving a System of One Nonlinear and One Linear Equation</a:t>
            </a:r>
          </a:p>
        </p:txBody>
      </p:sp>
      <p:graphicFrame>
        <p:nvGraphicFramePr>
          <p:cNvPr id="47122" name="Object 18"/>
          <p:cNvGraphicFramePr>
            <a:graphicFrameLocks noChangeAspect="1"/>
          </p:cNvGraphicFramePr>
          <p:nvPr/>
        </p:nvGraphicFramePr>
        <p:xfrm>
          <a:off x="3276600" y="2167855"/>
          <a:ext cx="2895600" cy="1054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895480" imgH="1054080" progId="Equation.DSMT4">
                  <p:embed/>
                </p:oleObj>
              </mc:Choice>
              <mc:Fallback>
                <p:oleObj name="Equation" r:id="rId2" imgW="2895480" imgH="105408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2167855"/>
                        <a:ext cx="2895600" cy="1054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24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78963100"/>
              </p:ext>
            </p:extLst>
          </p:nvPr>
        </p:nvGraphicFramePr>
        <p:xfrm>
          <a:off x="5029200" y="4470866"/>
          <a:ext cx="12192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218960" imgH="355320" progId="Equation.DSMT4">
                  <p:embed/>
                </p:oleObj>
              </mc:Choice>
              <mc:Fallback>
                <p:oleObj name="Equation" r:id="rId4" imgW="1218960" imgH="35532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9200" y="4470866"/>
                        <a:ext cx="12192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25" name="Object 21"/>
          <p:cNvGraphicFramePr>
            <a:graphicFrameLocks noChangeAspect="1"/>
          </p:cNvGraphicFramePr>
          <p:nvPr/>
        </p:nvGraphicFramePr>
        <p:xfrm>
          <a:off x="3589789" y="4927833"/>
          <a:ext cx="23749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374560" imgH="533160" progId="Equation.DSMT4">
                  <p:embed/>
                </p:oleObj>
              </mc:Choice>
              <mc:Fallback>
                <p:oleObj name="Equation" r:id="rId6" imgW="2374560" imgH="533160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9789" y="4927833"/>
                        <a:ext cx="23749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26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83830344"/>
              </p:ext>
            </p:extLst>
          </p:nvPr>
        </p:nvGraphicFramePr>
        <p:xfrm>
          <a:off x="2855913" y="5562600"/>
          <a:ext cx="3098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098520" imgH="380880" progId="Equation.DSMT4">
                  <p:embed/>
                </p:oleObj>
              </mc:Choice>
              <mc:Fallback>
                <p:oleObj name="Equation" r:id="rId8" imgW="3098520" imgH="380880" progId="Equation.DSMT4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55913" y="5562600"/>
                        <a:ext cx="3098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Solving a System of One Nonlinear and One Linear Equation (cont.)</a:t>
            </a:r>
          </a:p>
        </p:txBody>
      </p:sp>
      <p:sp>
        <p:nvSpPr>
          <p:cNvPr id="6" name="Rectangle 5"/>
          <p:cNvSpPr/>
          <p:nvPr/>
        </p:nvSpPr>
        <p:spPr>
          <a:xfrm>
            <a:off x="2748138" y="2035250"/>
            <a:ext cx="188974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Now, solve for </a:t>
            </a:r>
            <a:r>
              <a:rPr lang="en-US" sz="2000" i="1" dirty="0">
                <a:solidFill>
                  <a:srgbClr val="008080"/>
                </a:solidFill>
              </a:rPr>
              <a:t>x.</a:t>
            </a:r>
            <a:endParaRPr lang="en-US" sz="2000" dirty="0">
              <a:solidFill>
                <a:srgbClr val="00808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11843" y="4193350"/>
            <a:ext cx="4264957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The solutions (points of intersection) are </a:t>
            </a:r>
            <a:r>
              <a:rPr lang="en-US" sz="2800" dirty="0">
                <a:solidFill>
                  <a:srgbClr val="FF0000"/>
                </a:solidFill>
              </a:rPr>
              <a:t>(0,5)</a:t>
            </a:r>
            <a:r>
              <a:rPr lang="en-US" sz="2800" dirty="0"/>
              <a:t> and </a:t>
            </a:r>
            <a:r>
              <a:rPr lang="en-US" sz="2800" dirty="0">
                <a:solidFill>
                  <a:srgbClr val="FF0000"/>
                </a:solidFill>
              </a:rPr>
              <a:t>(5,0)</a:t>
            </a:r>
            <a:r>
              <a:rPr lang="en-US" sz="2800" dirty="0"/>
              <a:t>. </a:t>
            </a:r>
          </a:p>
        </p:txBody>
      </p:sp>
      <p:graphicFrame>
        <p:nvGraphicFramePr>
          <p:cNvPr id="6758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38496512"/>
              </p:ext>
            </p:extLst>
          </p:nvPr>
        </p:nvGraphicFramePr>
        <p:xfrm>
          <a:off x="657341" y="1400885"/>
          <a:ext cx="1879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879560" imgH="380880" progId="Equation.DSMT4">
                  <p:embed/>
                </p:oleObj>
              </mc:Choice>
              <mc:Fallback>
                <p:oleObj name="Equation" r:id="rId2" imgW="1879560" imgH="380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7341" y="1400885"/>
                        <a:ext cx="1879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758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78524877"/>
              </p:ext>
            </p:extLst>
          </p:nvPr>
        </p:nvGraphicFramePr>
        <p:xfrm>
          <a:off x="690664" y="1993707"/>
          <a:ext cx="18288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828800" imgH="469800" progId="Equation.DSMT4">
                  <p:embed/>
                </p:oleObj>
              </mc:Choice>
              <mc:Fallback>
                <p:oleObj name="Equation" r:id="rId4" imgW="1828800" imgH="4698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0664" y="1993707"/>
                        <a:ext cx="18288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759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01938178"/>
              </p:ext>
            </p:extLst>
          </p:nvPr>
        </p:nvGraphicFramePr>
        <p:xfrm>
          <a:off x="725626" y="2804812"/>
          <a:ext cx="723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723600" imgH="291960" progId="Equation.DSMT4">
                  <p:embed/>
                </p:oleObj>
              </mc:Choice>
              <mc:Fallback>
                <p:oleObj name="Equation" r:id="rId6" imgW="72360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5626" y="2804812"/>
                        <a:ext cx="723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759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43256005"/>
              </p:ext>
            </p:extLst>
          </p:nvPr>
        </p:nvGraphicFramePr>
        <p:xfrm>
          <a:off x="3593879" y="2801655"/>
          <a:ext cx="711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711000" imgH="291960" progId="Equation.DSMT4">
                  <p:embed/>
                </p:oleObj>
              </mc:Choice>
              <mc:Fallback>
                <p:oleObj name="Equation" r:id="rId8" imgW="71100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93879" y="2801655"/>
                        <a:ext cx="711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759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52405208"/>
              </p:ext>
            </p:extLst>
          </p:nvPr>
        </p:nvGraphicFramePr>
        <p:xfrm>
          <a:off x="641204" y="3627902"/>
          <a:ext cx="16764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676160" imgH="355320" progId="Equation.DSMT4">
                  <p:embed/>
                </p:oleObj>
              </mc:Choice>
              <mc:Fallback>
                <p:oleObj name="Equation" r:id="rId10" imgW="1676160" imgH="35532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1204" y="3627902"/>
                        <a:ext cx="16764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7593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95689580"/>
              </p:ext>
            </p:extLst>
          </p:nvPr>
        </p:nvGraphicFramePr>
        <p:xfrm>
          <a:off x="2748138" y="3627902"/>
          <a:ext cx="16764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676160" imgH="355320" progId="Equation.DSMT4">
                  <p:embed/>
                </p:oleObj>
              </mc:Choice>
              <mc:Fallback>
                <p:oleObj name="Equation" r:id="rId12" imgW="1676160" imgH="35532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8138" y="3627902"/>
                        <a:ext cx="16764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7594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78550846"/>
              </p:ext>
            </p:extLst>
          </p:nvPr>
        </p:nvGraphicFramePr>
        <p:xfrm>
          <a:off x="2285779" y="3060140"/>
          <a:ext cx="342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342720" imgH="241200" progId="Equation.DSMT4">
                  <p:embed/>
                </p:oleObj>
              </mc:Choice>
              <mc:Fallback>
                <p:oleObj name="Equation" r:id="rId14" imgW="342720" imgH="2412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5779" y="3060140"/>
                        <a:ext cx="342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4" name="Picture 2">
            <a:extLst>
              <a:ext uri="{FF2B5EF4-FFF2-40B4-BE49-F238E27FC236}">
                <a16:creationId xmlns:a16="http://schemas.microsoft.com/office/drawing/2014/main" id="{1B3B708A-9368-E54B-FB36-EC3B6D5367E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955448" y="2226560"/>
            <a:ext cx="3510211" cy="34788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Solve the following system of equations and graph both curves on the same set of axes. </a:t>
            </a:r>
          </a:p>
          <a:p>
            <a:pPr>
              <a:spcBef>
                <a:spcPts val="2400"/>
              </a:spcBef>
            </a:pPr>
            <a:r>
              <a:rPr lang="en-US" dirty="0"/>
              <a:t>A line and a parabola: </a:t>
            </a:r>
          </a:p>
          <a:p>
            <a:r>
              <a:rPr lang="en-US" b="1" dirty="0"/>
              <a:t>Solution </a:t>
            </a:r>
          </a:p>
          <a:p>
            <a:r>
              <a:rPr lang="en-US" dirty="0"/>
              <a:t>Solve the linear equation for </a:t>
            </a:r>
            <a:r>
              <a:rPr lang="en-US" i="1" dirty="0"/>
              <a:t>y </a:t>
            </a:r>
            <a:r>
              <a:rPr lang="en-US" dirty="0"/>
              <a:t>(or </a:t>
            </a:r>
            <a:r>
              <a:rPr lang="en-US" i="1" dirty="0"/>
              <a:t>x</a:t>
            </a:r>
            <a:r>
              <a:rPr lang="en-US" dirty="0"/>
              <a:t>), then substitute into the quadratic equation. (In this case, the quadratic equation is already solved for </a:t>
            </a:r>
            <a:r>
              <a:rPr lang="en-US" i="1" dirty="0"/>
              <a:t>y</a:t>
            </a:r>
            <a:r>
              <a:rPr lang="en-US" dirty="0"/>
              <a:t>, so we could have chosen to make the substitution into the linear equation instead.)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2: Solving a System of One Nonlinear and One Linear Equation</a:t>
            </a:r>
          </a:p>
        </p:txBody>
      </p:sp>
      <p:graphicFrame>
        <p:nvGraphicFramePr>
          <p:cNvPr id="68610" name="Object 2"/>
          <p:cNvGraphicFramePr>
            <a:graphicFrameLocks noChangeAspect="1"/>
          </p:cNvGraphicFramePr>
          <p:nvPr/>
        </p:nvGraphicFramePr>
        <p:xfrm>
          <a:off x="3776444" y="2209800"/>
          <a:ext cx="4114800" cy="1054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114800" imgH="1054080" progId="Equation.DSMT4">
                  <p:embed/>
                </p:oleObj>
              </mc:Choice>
              <mc:Fallback>
                <p:oleObj name="Equation" r:id="rId2" imgW="4114800" imgH="1054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6444" y="2209800"/>
                        <a:ext cx="4114800" cy="1054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2889" y="4851477"/>
            <a:ext cx="3810000" cy="594360"/>
          </a:xfrm>
        </p:spPr>
        <p:txBody>
          <a:bodyPr>
            <a:noAutofit/>
          </a:bodyPr>
          <a:lstStyle/>
          <a:p>
            <a:r>
              <a:rPr lang="en-US" dirty="0"/>
              <a:t>The solutions are </a:t>
            </a:r>
            <a:r>
              <a:rPr lang="en-US" dirty="0">
                <a:solidFill>
                  <a:srgbClr val="FF0000"/>
                </a:solidFill>
              </a:rPr>
              <a:t>(2,</a:t>
            </a:r>
            <a:r>
              <a:rPr lang="en-US" dirty="0">
                <a:solidFill>
                  <a:srgbClr val="FF0000"/>
                </a:solidFill>
                <a:latin typeface="Symbol" pitchFamily="98" charset="2"/>
              </a:rPr>
              <a:t>-</a:t>
            </a:r>
            <a:r>
              <a:rPr lang="en-US" dirty="0">
                <a:solidFill>
                  <a:srgbClr val="FF0000"/>
                </a:solidFill>
              </a:rPr>
              <a:t>9)</a:t>
            </a:r>
            <a:r>
              <a:rPr lang="en-US" dirty="0"/>
              <a:t> and </a:t>
            </a:r>
            <a:r>
              <a:rPr lang="en-US" dirty="0">
                <a:solidFill>
                  <a:srgbClr val="FF0000"/>
                </a:solidFill>
              </a:rPr>
              <a:t>(1,</a:t>
            </a:r>
            <a:r>
              <a:rPr lang="en-US" dirty="0">
                <a:solidFill>
                  <a:srgbClr val="FF0000"/>
                </a:solidFill>
                <a:latin typeface="Symbol" pitchFamily="98" charset="2"/>
              </a:rPr>
              <a:t> -</a:t>
            </a:r>
            <a:r>
              <a:rPr lang="en-US" dirty="0">
                <a:solidFill>
                  <a:srgbClr val="FF0000"/>
                </a:solidFill>
              </a:rPr>
              <a:t>8)</a:t>
            </a:r>
            <a:r>
              <a:rPr lang="en-US" dirty="0"/>
              <a:t>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Solving a System of One Nonlinear and One Linear Equation (cont.)</a:t>
            </a:r>
          </a:p>
        </p:txBody>
      </p:sp>
      <p:graphicFrame>
        <p:nvGraphicFramePr>
          <p:cNvPr id="7066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24617163"/>
              </p:ext>
            </p:extLst>
          </p:nvPr>
        </p:nvGraphicFramePr>
        <p:xfrm>
          <a:off x="1357578" y="1144793"/>
          <a:ext cx="14351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434960" imgH="355320" progId="Equation.DSMT4">
                  <p:embed/>
                </p:oleObj>
              </mc:Choice>
              <mc:Fallback>
                <p:oleObj name="Equation" r:id="rId2" imgW="1434960" imgH="3553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57578" y="1144793"/>
                        <a:ext cx="14351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066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45376115"/>
              </p:ext>
            </p:extLst>
          </p:nvPr>
        </p:nvGraphicFramePr>
        <p:xfrm>
          <a:off x="434789" y="1618771"/>
          <a:ext cx="29718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971800" imgH="482400" progId="Equation.DSMT4">
                  <p:embed/>
                </p:oleObj>
              </mc:Choice>
              <mc:Fallback>
                <p:oleObj name="Equation" r:id="rId4" imgW="2971800" imgH="4824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789" y="1618771"/>
                        <a:ext cx="29718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066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61080292"/>
              </p:ext>
            </p:extLst>
          </p:nvPr>
        </p:nvGraphicFramePr>
        <p:xfrm>
          <a:off x="1383444" y="2211593"/>
          <a:ext cx="2006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006280" imgH="380880" progId="Equation.DSMT4">
                  <p:embed/>
                </p:oleObj>
              </mc:Choice>
              <mc:Fallback>
                <p:oleObj name="Equation" r:id="rId6" imgW="2006280" imgH="3808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83444" y="2211593"/>
                        <a:ext cx="2006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066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32138718"/>
              </p:ext>
            </p:extLst>
          </p:nvPr>
        </p:nvGraphicFramePr>
        <p:xfrm>
          <a:off x="1375055" y="2804415"/>
          <a:ext cx="23495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349360" imgH="469800" progId="Equation.DSMT4">
                  <p:embed/>
                </p:oleObj>
              </mc:Choice>
              <mc:Fallback>
                <p:oleObj name="Equation" r:id="rId8" imgW="2349360" imgH="4698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5055" y="2804415"/>
                        <a:ext cx="23495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066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59562094"/>
              </p:ext>
            </p:extLst>
          </p:nvPr>
        </p:nvGraphicFramePr>
        <p:xfrm>
          <a:off x="434789" y="3634056"/>
          <a:ext cx="723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723600" imgH="279360" progId="Equation.DSMT4">
                  <p:embed/>
                </p:oleObj>
              </mc:Choice>
              <mc:Fallback>
                <p:oleObj name="Equation" r:id="rId10" imgW="723600" imgH="2793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789" y="3634056"/>
                        <a:ext cx="7239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0665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71928243"/>
              </p:ext>
            </p:extLst>
          </p:nvPr>
        </p:nvGraphicFramePr>
        <p:xfrm>
          <a:off x="452889" y="4384407"/>
          <a:ext cx="20828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082600" imgH="355320" progId="Equation.DSMT4">
                  <p:embed/>
                </p:oleObj>
              </mc:Choice>
              <mc:Fallback>
                <p:oleObj name="Equation" r:id="rId12" imgW="2082600" imgH="35532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2889" y="4384407"/>
                        <a:ext cx="20828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0666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17272204"/>
              </p:ext>
            </p:extLst>
          </p:nvPr>
        </p:nvGraphicFramePr>
        <p:xfrm>
          <a:off x="2961374" y="3634056"/>
          <a:ext cx="711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711000" imgH="279360" progId="Equation.DSMT4">
                  <p:embed/>
                </p:oleObj>
              </mc:Choice>
              <mc:Fallback>
                <p:oleObj name="Equation" r:id="rId14" imgW="711000" imgH="2793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61374" y="3634056"/>
                        <a:ext cx="711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0667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2446023"/>
              </p:ext>
            </p:extLst>
          </p:nvPr>
        </p:nvGraphicFramePr>
        <p:xfrm>
          <a:off x="2961374" y="4290127"/>
          <a:ext cx="20701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2070000" imgH="355320" progId="Equation.DSMT4">
                  <p:embed/>
                </p:oleObj>
              </mc:Choice>
              <mc:Fallback>
                <p:oleObj name="Equation" r:id="rId16" imgW="2070000" imgH="35532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61374" y="4290127"/>
                        <a:ext cx="20701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0668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3397677"/>
              </p:ext>
            </p:extLst>
          </p:nvPr>
        </p:nvGraphicFramePr>
        <p:xfrm>
          <a:off x="2378355" y="3961223"/>
          <a:ext cx="342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342720" imgH="241200" progId="Equation.DSMT4">
                  <p:embed/>
                </p:oleObj>
              </mc:Choice>
              <mc:Fallback>
                <p:oleObj name="Equation" r:id="rId18" imgW="342720" imgH="2412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78355" y="3961223"/>
                        <a:ext cx="342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4" name="Picture 2">
            <a:extLst>
              <a:ext uri="{FF2B5EF4-FFF2-40B4-BE49-F238E27FC236}">
                <a16:creationId xmlns:a16="http://schemas.microsoft.com/office/drawing/2014/main" id="{0D01575E-1D9C-6834-BF97-1716EF1D772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0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998893" y="2113092"/>
            <a:ext cx="3919151" cy="31447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665619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r>
              <a:rPr lang="en-US" sz="2700" dirty="0">
                <a:solidFill>
                  <a:srgbClr val="000000"/>
                </a:solidFill>
              </a:rPr>
              <a:t>To solve a system of two equations that has </a:t>
            </a:r>
            <a:r>
              <a:rPr lang="en-US" sz="2700" b="1" dirty="0">
                <a:solidFill>
                  <a:srgbClr val="000000"/>
                </a:solidFill>
              </a:rPr>
              <a:t>two nonlinear equations</a:t>
            </a:r>
            <a:r>
              <a:rPr lang="en-US" sz="2700" dirty="0">
                <a:solidFill>
                  <a:srgbClr val="000000"/>
                </a:solidFill>
              </a:rPr>
              <a:t>: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700" dirty="0">
                <a:solidFill>
                  <a:srgbClr val="000000"/>
                </a:solidFill>
              </a:rPr>
              <a:t>The method used depends on the form of the equations.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700" dirty="0">
                <a:solidFill>
                  <a:srgbClr val="000000"/>
                </a:solidFill>
              </a:rPr>
              <a:t>Substitution may work or addition may work.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700" dirty="0">
                <a:solidFill>
                  <a:srgbClr val="000000"/>
                </a:solidFill>
              </a:rPr>
              <a:t>Graph the curves on the same set of axes to visualize the number of solutions and check that the solutions are reasonable and satisfy both equations.</a:t>
            </a:r>
            <a:endParaRPr lang="en-US" sz="2700" b="1" dirty="0">
              <a:solidFill>
                <a:srgbClr val="000000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Procedure: Solving a System of Two Nonlinear Equations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456906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Solve the following system of equations and graph both curves on the same set of axes.</a:t>
            </a:r>
          </a:p>
          <a:p>
            <a:pPr>
              <a:spcBef>
                <a:spcPts val="1200"/>
              </a:spcBef>
            </a:pPr>
            <a:r>
              <a:rPr lang="en-US" dirty="0"/>
              <a:t>A hyperbola and a circle: </a:t>
            </a:r>
          </a:p>
          <a:p>
            <a:pPr>
              <a:spcBef>
                <a:spcPts val="600"/>
              </a:spcBef>
            </a:pPr>
            <a:endParaRPr lang="en-US" b="1" dirty="0"/>
          </a:p>
          <a:p>
            <a:pPr>
              <a:spcBef>
                <a:spcPts val="600"/>
              </a:spcBef>
            </a:pPr>
            <a:r>
              <a:rPr lang="en-US" b="1" dirty="0"/>
              <a:t>Solution</a:t>
            </a:r>
          </a:p>
          <a:p>
            <a:r>
              <a:rPr lang="en-US" dirty="0"/>
              <a:t>Here the method of addition will eliminate </a:t>
            </a:r>
            <a:r>
              <a:rPr lang="en-US" i="1" dirty="0"/>
              <a:t>y</a:t>
            </a:r>
            <a:r>
              <a:rPr lang="en-US" baseline="30000" dirty="0"/>
              <a:t>2</a:t>
            </a:r>
            <a:r>
              <a:rPr lang="en-US" dirty="0"/>
              <a:t>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3: Solving A System of Two Nonlinear Equations</a:t>
            </a:r>
          </a:p>
        </p:txBody>
      </p:sp>
      <p:graphicFrame>
        <p:nvGraphicFramePr>
          <p:cNvPr id="7270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16473785"/>
              </p:ext>
            </p:extLst>
          </p:nvPr>
        </p:nvGraphicFramePr>
        <p:xfrm>
          <a:off x="4191000" y="1928995"/>
          <a:ext cx="3784600" cy="97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784320" imgH="977760" progId="Equation.DSMT4">
                  <p:embed/>
                </p:oleObj>
              </mc:Choice>
              <mc:Fallback>
                <p:oleObj name="Equation" r:id="rId2" imgW="3784320" imgH="97776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1000" y="1928995"/>
                        <a:ext cx="3784600" cy="977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70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33748617"/>
              </p:ext>
            </p:extLst>
          </p:nvPr>
        </p:nvGraphicFramePr>
        <p:xfrm>
          <a:off x="3262313" y="3737066"/>
          <a:ext cx="15875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587240" imgH="444240" progId="Equation.DSMT4">
                  <p:embed/>
                </p:oleObj>
              </mc:Choice>
              <mc:Fallback>
                <p:oleObj name="Equation" r:id="rId4" imgW="1587240" imgH="4442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62313" y="3737066"/>
                        <a:ext cx="15875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71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89575448"/>
              </p:ext>
            </p:extLst>
          </p:nvPr>
        </p:nvGraphicFramePr>
        <p:xfrm>
          <a:off x="3224213" y="4151313"/>
          <a:ext cx="16637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663560" imgH="507960" progId="Equation.DSMT4">
                  <p:embed/>
                </p:oleObj>
              </mc:Choice>
              <mc:Fallback>
                <p:oleObj name="Equation" r:id="rId6" imgW="1663560" imgH="507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24213" y="4151313"/>
                        <a:ext cx="16637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71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5049384"/>
              </p:ext>
            </p:extLst>
          </p:nvPr>
        </p:nvGraphicFramePr>
        <p:xfrm>
          <a:off x="3046413" y="4695826"/>
          <a:ext cx="1841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841400" imgH="380880" progId="Equation.DSMT4">
                  <p:embed/>
                </p:oleObj>
              </mc:Choice>
              <mc:Fallback>
                <p:oleObj name="Equation" r:id="rId8" imgW="1841400" imgH="3808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6413" y="4695826"/>
                        <a:ext cx="18415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71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06814291"/>
              </p:ext>
            </p:extLst>
          </p:nvPr>
        </p:nvGraphicFramePr>
        <p:xfrm>
          <a:off x="3859213" y="5169811"/>
          <a:ext cx="1028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028520" imgH="380880" progId="Equation.DSMT4">
                  <p:embed/>
                </p:oleObj>
              </mc:Choice>
              <mc:Fallback>
                <p:oleObj name="Equation" r:id="rId10" imgW="1028520" imgH="3808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59213" y="5169811"/>
                        <a:ext cx="1028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713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7820027"/>
              </p:ext>
            </p:extLst>
          </p:nvPr>
        </p:nvGraphicFramePr>
        <p:xfrm>
          <a:off x="3967163" y="5558335"/>
          <a:ext cx="25527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552400" imgH="444240" progId="Equation.DSMT4">
                  <p:embed/>
                </p:oleObj>
              </mc:Choice>
              <mc:Fallback>
                <p:oleObj name="Equation" r:id="rId12" imgW="2552400" imgH="44424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7163" y="5558335"/>
                        <a:ext cx="25527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Solving A System of Two Nonlinear Equations (cont.)</a:t>
            </a:r>
          </a:p>
        </p:txBody>
      </p:sp>
      <p:graphicFrame>
        <p:nvGraphicFramePr>
          <p:cNvPr id="7373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6932221"/>
              </p:ext>
            </p:extLst>
          </p:nvPr>
        </p:nvGraphicFramePr>
        <p:xfrm>
          <a:off x="609600" y="1125071"/>
          <a:ext cx="41402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140000" imgH="698400" progId="Equation.DSMT4">
                  <p:embed/>
                </p:oleObj>
              </mc:Choice>
              <mc:Fallback>
                <p:oleObj name="Equation" r:id="rId2" imgW="4140000" imgH="6984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1125071"/>
                        <a:ext cx="41402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73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79357614"/>
              </p:ext>
            </p:extLst>
          </p:nvPr>
        </p:nvGraphicFramePr>
        <p:xfrm>
          <a:off x="3079750" y="1827649"/>
          <a:ext cx="17018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701720" imgH="444240" progId="Equation.DSMT4">
                  <p:embed/>
                </p:oleObj>
              </mc:Choice>
              <mc:Fallback>
                <p:oleObj name="Equation" r:id="rId4" imgW="1701720" imgH="4442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79750" y="1827649"/>
                        <a:ext cx="17018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73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1508408"/>
              </p:ext>
            </p:extLst>
          </p:nvPr>
        </p:nvGraphicFramePr>
        <p:xfrm>
          <a:off x="3740150" y="2361734"/>
          <a:ext cx="10287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028520" imgH="444240" progId="Equation.DSMT4">
                  <p:embed/>
                </p:oleObj>
              </mc:Choice>
              <mc:Fallback>
                <p:oleObj name="Equation" r:id="rId6" imgW="1028520" imgH="4442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40150" y="2361734"/>
                        <a:ext cx="10287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73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98842181"/>
              </p:ext>
            </p:extLst>
          </p:nvPr>
        </p:nvGraphicFramePr>
        <p:xfrm>
          <a:off x="3905483" y="2877671"/>
          <a:ext cx="9398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939600" imgH="355320" progId="Equation.DSMT4">
                  <p:embed/>
                </p:oleObj>
              </mc:Choice>
              <mc:Fallback>
                <p:oleObj name="Equation" r:id="rId8" imgW="939600" imgH="35532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05483" y="2877671"/>
                        <a:ext cx="9398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73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48918995"/>
              </p:ext>
            </p:extLst>
          </p:nvPr>
        </p:nvGraphicFramePr>
        <p:xfrm>
          <a:off x="609600" y="3487271"/>
          <a:ext cx="45847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4584600" imgH="698400" progId="Equation.DSMT4">
                  <p:embed/>
                </p:oleObj>
              </mc:Choice>
              <mc:Fallback>
                <p:oleObj name="Equation" r:id="rId10" imgW="4584600" imgH="6984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3487271"/>
                        <a:ext cx="45847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737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65810192"/>
              </p:ext>
            </p:extLst>
          </p:nvPr>
        </p:nvGraphicFramePr>
        <p:xfrm>
          <a:off x="3492500" y="4249271"/>
          <a:ext cx="17018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701720" imgH="444240" progId="Equation.DSMT4">
                  <p:embed/>
                </p:oleObj>
              </mc:Choice>
              <mc:Fallback>
                <p:oleObj name="Equation" r:id="rId12" imgW="1701720" imgH="44424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2500" y="4249271"/>
                        <a:ext cx="17018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738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01751225"/>
              </p:ext>
            </p:extLst>
          </p:nvPr>
        </p:nvGraphicFramePr>
        <p:xfrm>
          <a:off x="4152900" y="4782671"/>
          <a:ext cx="10414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041120" imgH="444240" progId="Equation.DSMT4">
                  <p:embed/>
                </p:oleObj>
              </mc:Choice>
              <mc:Fallback>
                <p:oleObj name="Equation" r:id="rId14" imgW="1041120" imgH="44424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52900" y="4782671"/>
                        <a:ext cx="10414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739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0079960"/>
              </p:ext>
            </p:extLst>
          </p:nvPr>
        </p:nvGraphicFramePr>
        <p:xfrm>
          <a:off x="4286250" y="5265038"/>
          <a:ext cx="9398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939600" imgH="355320" progId="Equation.DSMT4">
                  <p:embed/>
                </p:oleObj>
              </mc:Choice>
              <mc:Fallback>
                <p:oleObj name="Equation" r:id="rId16" imgW="939600" imgH="35532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6250" y="5265038"/>
                        <a:ext cx="9398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1454</TotalTime>
  <Words>482</Words>
  <Application>Microsoft Office PowerPoint</Application>
  <PresentationFormat>On-screen Show (4:3)</PresentationFormat>
  <Paragraphs>38</Paragraphs>
  <Slides>11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Symbol</vt:lpstr>
      <vt:lpstr>Office Theme</vt:lpstr>
      <vt:lpstr>Equation</vt:lpstr>
      <vt:lpstr>Section 11.5</vt:lpstr>
      <vt:lpstr>Procedure: Solving a System of One Nonlinear Equation and One Linear Equation</vt:lpstr>
      <vt:lpstr>Example 1: Solving a System of One Nonlinear and One Linear Equation</vt:lpstr>
      <vt:lpstr>Example 1: Solving a System of One Nonlinear and One Linear Equation (cont.)</vt:lpstr>
      <vt:lpstr>Example 2: Solving a System of One Nonlinear and One Linear Equation</vt:lpstr>
      <vt:lpstr>Example 2: Solving a System of One Nonlinear and One Linear Equation (cont.)</vt:lpstr>
      <vt:lpstr>Procedure: Solving a System of Two Nonlinear Equations</vt:lpstr>
      <vt:lpstr>Example 3: Solving A System of Two Nonlinear Equations</vt:lpstr>
      <vt:lpstr>Example 3: Solving A System of Two Nonlinear Equations (cont.)</vt:lpstr>
      <vt:lpstr>Example 3: Solving A System of Two Nonlinear Equations (cont.)</vt:lpstr>
      <vt:lpstr>Attention!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Algebra for College Students, 7th Edition</dc:title>
  <dc:creator>Hawkes Learning</dc:creator>
  <cp:lastModifiedBy>Rebecca Johnson</cp:lastModifiedBy>
  <cp:revision>171</cp:revision>
  <dcterms:created xsi:type="dcterms:W3CDTF">2013-04-26T14:43:13Z</dcterms:created>
  <dcterms:modified xsi:type="dcterms:W3CDTF">2023-07-26T18:03:48Z</dcterms:modified>
</cp:coreProperties>
</file>