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88" r:id="rId9"/>
    <p:sldId id="289" r:id="rId10"/>
    <p:sldId id="266" r:id="rId11"/>
    <p:sldId id="268" r:id="rId12"/>
    <p:sldId id="269" r:id="rId13"/>
    <p:sldId id="292" r:id="rId14"/>
    <p:sldId id="270" r:id="rId15"/>
    <p:sldId id="291" r:id="rId16"/>
    <p:sldId id="271" r:id="rId17"/>
    <p:sldId id="272" r:id="rId18"/>
    <p:sldId id="273" r:id="rId19"/>
    <p:sldId id="274" r:id="rId20"/>
    <p:sldId id="275" r:id="rId21"/>
    <p:sldId id="293" r:id="rId22"/>
    <p:sldId id="277" r:id="rId23"/>
    <p:sldId id="278" r:id="rId24"/>
    <p:sldId id="279" r:id="rId25"/>
    <p:sldId id="294" r:id="rId26"/>
    <p:sldId id="295" r:id="rId27"/>
    <p:sldId id="296" r:id="rId28"/>
    <p:sldId id="297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E49F94-5D32-8722-92DD-EFEC035CC417}" name="Rebecca Johnson" initials="RJ" userId="S-1-5-21-1482476501-413027322-842925246-81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36" autoAdjust="0"/>
    <p:restoredTop sz="94660"/>
  </p:normalViewPr>
  <p:slideViewPr>
    <p:cSldViewPr>
      <p:cViewPr varScale="1">
        <p:scale>
          <a:sx n="111" d="100"/>
          <a:sy n="111" d="100"/>
        </p:scale>
        <p:origin x="13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40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94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7F90E-CD23-4800-9A7C-394F7A7D9F1A}" type="datetimeFigureOut">
              <a:rPr lang="en-US" smtClean="0"/>
              <a:pPr/>
              <a:t>7/24/2023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F436C-27B2-4516-93F6-27283A3CFA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0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Geometric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 Geometric Sequence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042259"/>
              </p:ext>
            </p:extLst>
          </p:nvPr>
        </p:nvGraphicFramePr>
        <p:xfrm>
          <a:off x="431799" y="1208716"/>
          <a:ext cx="8255001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31040" imgH="431640" progId="Equation.DSMT4">
                  <p:embed/>
                </p:oleObj>
              </mc:Choice>
              <mc:Fallback>
                <p:oleObj name="Equation" r:id="rId2" imgW="91310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799" y="1208716"/>
                        <a:ext cx="8255001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710447"/>
              </p:ext>
            </p:extLst>
          </p:nvPr>
        </p:nvGraphicFramePr>
        <p:xfrm>
          <a:off x="2133600" y="1597653"/>
          <a:ext cx="2020455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2793960" progId="Equation.DSMT4">
                  <p:embed/>
                </p:oleObj>
              </mc:Choice>
              <mc:Fallback>
                <p:oleObj name="Equation" r:id="rId4" imgW="2222280" imgH="2793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97653"/>
                        <a:ext cx="2020455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9B460D1-4B6C-44B3-DF8C-13F1FCA61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51047"/>
              </p:ext>
            </p:extLst>
          </p:nvPr>
        </p:nvGraphicFramePr>
        <p:xfrm>
          <a:off x="4593195" y="1597653"/>
          <a:ext cx="2205182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680" imgH="2793960" progId="Equation.DSMT4">
                  <p:embed/>
                </p:oleObj>
              </mc:Choice>
              <mc:Fallback>
                <p:oleObj name="Equation" r:id="rId6" imgW="2425680" imgH="2793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195" y="1597653"/>
                        <a:ext cx="2205182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D6207DCA-304C-3566-99D3-81E35AB107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12242"/>
              </p:ext>
            </p:extLst>
          </p:nvPr>
        </p:nvGraphicFramePr>
        <p:xfrm>
          <a:off x="367270" y="4242033"/>
          <a:ext cx="845185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96280" imgH="1955520" progId="Equation.DSMT4">
                  <p:embed/>
                </p:oleObj>
              </mc:Choice>
              <mc:Fallback>
                <p:oleObj name="Equation" r:id="rId8" imgW="9296280" imgH="195552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70" y="4242033"/>
                        <a:ext cx="845185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Partial Sums of Geometric Sequences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A50021"/>
                </a:solidFill>
              </a:rPr>
              <a:t>n</a:t>
            </a:r>
            <a:r>
              <a:rPr lang="en-US" b="1" i="0" baseline="30000" dirty="0">
                <a:solidFill>
                  <a:srgbClr val="A50021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A50021"/>
                </a:solidFill>
              </a:rPr>
              <a:t>partial sum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of the first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terms of a geometric sequence         is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686455"/>
              </p:ext>
            </p:extLst>
          </p:nvPr>
        </p:nvGraphicFramePr>
        <p:xfrm>
          <a:off x="3530367" y="1758950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482400" progId="Equation.DSMT4">
                  <p:embed/>
                </p:oleObj>
              </mc:Choice>
              <mc:Fallback>
                <p:oleObj name="Equation" r:id="rId2" imgW="6220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367" y="1758950"/>
                        <a:ext cx="62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206582"/>
              </p:ext>
            </p:extLst>
          </p:nvPr>
        </p:nvGraphicFramePr>
        <p:xfrm>
          <a:off x="1282700" y="2430463"/>
          <a:ext cx="70612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61040" imgH="1193760" progId="Equation.DSMT4">
                  <p:embed/>
                </p:oleObj>
              </mc:Choice>
              <mc:Fallback>
                <p:oleObj name="Equation" r:id="rId4" imgW="7061040" imgH="1193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430463"/>
                        <a:ext cx="7061200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Partial Sums of Geometric Sequences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907617"/>
              </p:ext>
            </p:extLst>
          </p:nvPr>
        </p:nvGraphicFramePr>
        <p:xfrm>
          <a:off x="768350" y="1016000"/>
          <a:ext cx="7353300" cy="363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53000" imgH="3632040" progId="Equation.DSMT4">
                  <p:embed/>
                </p:oleObj>
              </mc:Choice>
              <mc:Fallback>
                <p:oleObj name="Equation" r:id="rId2" imgW="7353000" imgH="363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1016000"/>
                        <a:ext cx="7353300" cy="363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29761"/>
              </p:ext>
            </p:extLst>
          </p:nvPr>
        </p:nvGraphicFramePr>
        <p:xfrm>
          <a:off x="762000" y="4737100"/>
          <a:ext cx="604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45120" imgH="1168200" progId="Equation.DSMT4">
                  <p:embed/>
                </p:oleObj>
              </mc:Choice>
              <mc:Fallback>
                <p:oleObj name="Equation" r:id="rId4" imgW="6045120" imgH="116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37100"/>
                        <a:ext cx="604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Finding Partial Sums of Geometric Sequences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656673"/>
              </p:ext>
            </p:extLst>
          </p:nvPr>
        </p:nvGraphicFramePr>
        <p:xfrm>
          <a:off x="456501" y="3048000"/>
          <a:ext cx="8432800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32640" imgH="2374560" progId="Equation.DSMT4">
                  <p:embed/>
                </p:oleObj>
              </mc:Choice>
              <mc:Fallback>
                <p:oleObj name="Equation" r:id="rId2" imgW="8432640" imgH="2374560" progId="Equation.DSMT4">
                  <p:embed/>
                  <p:pic>
                    <p:nvPicPr>
                      <p:cNvPr id="122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01" y="3048000"/>
                        <a:ext cx="8432800" cy="237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524000"/>
          <a:ext cx="647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977760" progId="Equation.DSMT4">
                  <p:embed/>
                </p:oleObj>
              </mc:Choice>
              <mc:Fallback>
                <p:oleObj name="Equation" r:id="rId4" imgW="647640" imgH="9777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524000"/>
                        <a:ext cx="647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54661" y="1188156"/>
          <a:ext cx="9779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1676160" progId="Equation.DSMT4">
                  <p:embed/>
                </p:oleObj>
              </mc:Choice>
              <mc:Fallback>
                <p:oleObj name="Equation" r:id="rId6" imgW="977760" imgH="167616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661" y="1188156"/>
                        <a:ext cx="9779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309170" y="1535289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876240" progId="Equation.DSMT4">
                  <p:embed/>
                </p:oleObj>
              </mc:Choice>
              <mc:Fallback>
                <p:oleObj name="Equation" r:id="rId8" imgW="1434960" imgH="87624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170" y="1535289"/>
                        <a:ext cx="143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820879" y="1545872"/>
          <a:ext cx="149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876240" progId="Equation.DSMT4">
                  <p:embed/>
                </p:oleObj>
              </mc:Choice>
              <mc:Fallback>
                <p:oleObj name="Equation" r:id="rId10" imgW="1498320" imgH="87624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879" y="1545872"/>
                        <a:ext cx="149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408613" y="1587500"/>
          <a:ext cx="99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360" imgH="825480" progId="Equation.DSMT4">
                  <p:embed/>
                </p:oleObj>
              </mc:Choice>
              <mc:Fallback>
                <p:oleObj name="Equation" r:id="rId12" imgW="990360" imgH="82548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587500"/>
                        <a:ext cx="99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 flipH="1" flipV="1">
            <a:off x="4825999" y="1617133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306712" y="2139244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1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Finding Partial Sums of Geometric Sequences (cont.)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48288"/>
              </p:ext>
            </p:extLst>
          </p:nvPr>
        </p:nvGraphicFramePr>
        <p:xfrm>
          <a:off x="3517900" y="5100638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838080" progId="Equation.DSMT4">
                  <p:embed/>
                </p:oleObj>
              </mc:Choice>
              <mc:Fallback>
                <p:oleObj name="Equation" r:id="rId2" imgW="1054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5100638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326196"/>
              </p:ext>
            </p:extLst>
          </p:nvPr>
        </p:nvGraphicFramePr>
        <p:xfrm>
          <a:off x="3448458" y="3308978"/>
          <a:ext cx="21844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1777680" progId="Equation.DSMT4">
                  <p:embed/>
                </p:oleObj>
              </mc:Choice>
              <mc:Fallback>
                <p:oleObj name="Equation" r:id="rId4" imgW="2184120" imgH="1777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458" y="3308978"/>
                        <a:ext cx="21844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601800"/>
              </p:ext>
            </p:extLst>
          </p:nvPr>
        </p:nvGraphicFramePr>
        <p:xfrm>
          <a:off x="533400" y="1752600"/>
          <a:ext cx="81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1002960" progId="Equation.DSMT4">
                  <p:embed/>
                </p:oleObj>
              </mc:Choice>
              <mc:Fallback>
                <p:oleObj name="Equation" r:id="rId6" imgW="812520" imgH="1002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812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715145"/>
              </p:ext>
            </p:extLst>
          </p:nvPr>
        </p:nvGraphicFramePr>
        <p:xfrm>
          <a:off x="3384958" y="1097280"/>
          <a:ext cx="22479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1968480" progId="Equation.DSMT4">
                  <p:embed/>
                </p:oleObj>
              </mc:Choice>
              <mc:Fallback>
                <p:oleObj name="Equation" r:id="rId8" imgW="2247840" imgH="1968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958" y="1097280"/>
                        <a:ext cx="22479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3602566" y="3636433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357342" y="4545188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469A484B-FB35-1036-D293-B9A181567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60615"/>
              </p:ext>
            </p:extLst>
          </p:nvPr>
        </p:nvGraphicFramePr>
        <p:xfrm>
          <a:off x="1514679" y="1667049"/>
          <a:ext cx="170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977760" progId="Equation.DSMT4">
                  <p:embed/>
                </p:oleObj>
              </mc:Choice>
              <mc:Fallback>
                <p:oleObj name="Equation" r:id="rId10" imgW="1701720" imgH="977760" progId="Equation.DSMT4">
                  <p:embed/>
                  <p:pic>
                    <p:nvPicPr>
                      <p:cNvPr id="123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679" y="1667049"/>
                        <a:ext cx="170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Finding Partial Sums of Geometric Sequences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011456"/>
              </p:ext>
            </p:extLst>
          </p:nvPr>
        </p:nvGraphicFramePr>
        <p:xfrm>
          <a:off x="368300" y="1008063"/>
          <a:ext cx="8153400" cy="378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53280" imgH="3784320" progId="Equation.DSMT4">
                  <p:embed/>
                </p:oleObj>
              </mc:Choice>
              <mc:Fallback>
                <p:oleObj name="Equation" r:id="rId2" imgW="8153280" imgH="3784320" progId="Equation.DSMT4">
                  <p:embed/>
                  <p:pic>
                    <p:nvPicPr>
                      <p:cNvPr id="112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1008063"/>
                        <a:ext cx="8153400" cy="378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66821"/>
              </p:ext>
            </p:extLst>
          </p:nvPr>
        </p:nvGraphicFramePr>
        <p:xfrm>
          <a:off x="372844" y="4826000"/>
          <a:ext cx="774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6840" imgH="990360" progId="Equation.DSMT4">
                  <p:embed/>
                </p:oleObj>
              </mc:Choice>
              <mc:Fallback>
                <p:oleObj name="Equation" r:id="rId4" imgW="7746840" imgH="990360" progId="Equation.DSMT4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844" y="4826000"/>
                        <a:ext cx="774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330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 Sums of Geometric Sequences (cont.)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06801"/>
              </p:ext>
            </p:extLst>
          </p:nvPr>
        </p:nvGraphicFramePr>
        <p:xfrm>
          <a:off x="888971" y="1371600"/>
          <a:ext cx="635029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977760" progId="Equation.DSMT4">
                  <p:embed/>
                </p:oleObj>
              </mc:Choice>
              <mc:Fallback>
                <p:oleObj name="Equation" r:id="rId2" imgW="6476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971" y="1371600"/>
                        <a:ext cx="635029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109743"/>
              </p:ext>
            </p:extLst>
          </p:nvPr>
        </p:nvGraphicFramePr>
        <p:xfrm>
          <a:off x="1676400" y="1123950"/>
          <a:ext cx="19812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1498320" progId="Equation.DSMT4">
                  <p:embed/>
                </p:oleObj>
              </mc:Choice>
              <mc:Fallback>
                <p:oleObj name="Equation" r:id="rId4" imgW="1981080" imgH="1498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23950"/>
                        <a:ext cx="19812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18715"/>
              </p:ext>
            </p:extLst>
          </p:nvPr>
        </p:nvGraphicFramePr>
        <p:xfrm>
          <a:off x="3790950" y="1123950"/>
          <a:ext cx="24765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1498320" progId="Equation.DSMT4">
                  <p:embed/>
                </p:oleObj>
              </mc:Choice>
              <mc:Fallback>
                <p:oleObj name="Equation" r:id="rId6" imgW="2476440" imgH="1498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123950"/>
                        <a:ext cx="24765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562150"/>
              </p:ext>
            </p:extLst>
          </p:nvPr>
        </p:nvGraphicFramePr>
        <p:xfrm>
          <a:off x="3810000" y="2667000"/>
          <a:ext cx="1270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736560" progId="Equation.DSMT4">
                  <p:embed/>
                </p:oleObj>
              </mc:Choice>
              <mc:Fallback>
                <p:oleObj name="Equation" r:id="rId8" imgW="1269720" imgH="736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1270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720731"/>
              </p:ext>
            </p:extLst>
          </p:nvPr>
        </p:nvGraphicFramePr>
        <p:xfrm>
          <a:off x="5181600" y="2873259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444240" progId="Equation.DSMT4">
                  <p:embed/>
                </p:oleObj>
              </mc:Choice>
              <mc:Fallback>
                <p:oleObj name="Equation" r:id="rId10" imgW="1447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873259"/>
                        <a:ext cx="144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cxnSpLocks/>
          </p:cNvCxnSpPr>
          <p:nvPr/>
        </p:nvCxnSpPr>
        <p:spPr>
          <a:xfrm flipV="1">
            <a:off x="4191000" y="1371600"/>
            <a:ext cx="685800" cy="44571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5410202" y="1889619"/>
            <a:ext cx="304797" cy="61269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V="1">
            <a:off x="5562602" y="1163202"/>
            <a:ext cx="304797" cy="65411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7EDB9D27-0C2C-5258-D132-60745EFE8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63190"/>
              </p:ext>
            </p:extLst>
          </p:nvPr>
        </p:nvGraphicFramePr>
        <p:xfrm>
          <a:off x="641350" y="3478213"/>
          <a:ext cx="78613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60960" imgH="1917360" progId="Equation.DSMT4">
                  <p:embed/>
                </p:oleObj>
              </mc:Choice>
              <mc:Fallback>
                <p:oleObj name="Equation" r:id="rId12" imgW="7860960" imgH="1917360" progId="Equation.DSMT4">
                  <p:embed/>
                  <p:pic>
                    <p:nvPicPr>
                      <p:cNvPr id="143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3478213"/>
                        <a:ext cx="7861300" cy="191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CEA4A7-7E52-83ED-0D69-26E444E17545}"/>
              </a:ext>
            </a:extLst>
          </p:cNvPr>
          <p:cNvCxnSpPr>
            <a:cxnSpLocks/>
          </p:cNvCxnSpPr>
          <p:nvPr/>
        </p:nvCxnSpPr>
        <p:spPr>
          <a:xfrm flipV="1">
            <a:off x="4648200" y="2145083"/>
            <a:ext cx="685800" cy="44571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 Sums of Geometric Sequences (cont.)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883281"/>
              </p:ext>
            </p:extLst>
          </p:nvPr>
        </p:nvGraphicFramePr>
        <p:xfrm>
          <a:off x="685800" y="1377950"/>
          <a:ext cx="1600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1002960" progId="Equation.DSMT4">
                  <p:embed/>
                </p:oleObj>
              </mc:Choice>
              <mc:Fallback>
                <p:oleObj name="Equation" r:id="rId2" imgW="160020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7950"/>
                        <a:ext cx="1600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4290"/>
              </p:ext>
            </p:extLst>
          </p:nvPr>
        </p:nvGraphicFramePr>
        <p:xfrm>
          <a:off x="2362200" y="2298467"/>
          <a:ext cx="27686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1485720" progId="Equation.DSMT4">
                  <p:embed/>
                </p:oleObj>
              </mc:Choice>
              <mc:Fallback>
                <p:oleObj name="Equation" r:id="rId4" imgW="2768400" imgH="1485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98467"/>
                        <a:ext cx="27686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5786"/>
              </p:ext>
            </p:extLst>
          </p:nvPr>
        </p:nvGraphicFramePr>
        <p:xfrm>
          <a:off x="2417763" y="3857625"/>
          <a:ext cx="2374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1117440" progId="Equation.DSMT4">
                  <p:embed/>
                </p:oleObj>
              </mc:Choice>
              <mc:Fallback>
                <p:oleObj name="Equation" r:id="rId6" imgW="237456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3857625"/>
                        <a:ext cx="2374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6FDBCE0C-9155-3103-CF86-A217B3CD8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22441"/>
              </p:ext>
            </p:extLst>
          </p:nvPr>
        </p:nvGraphicFramePr>
        <p:xfrm>
          <a:off x="2362200" y="1295400"/>
          <a:ext cx="170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977760" progId="Equation.DSMT4">
                  <p:embed/>
                </p:oleObj>
              </mc:Choice>
              <mc:Fallback>
                <p:oleObj name="Equation" r:id="rId8" imgW="1701720" imgH="977760" progId="Equation.DSMT4">
                  <p:embed/>
                  <p:pic>
                    <p:nvPicPr>
                      <p:cNvPr id="2" name="Object 12">
                        <a:extLst>
                          <a:ext uri="{FF2B5EF4-FFF2-40B4-BE49-F238E27FC236}">
                            <a16:creationId xmlns:a16="http://schemas.microsoft.com/office/drawing/2014/main" id="{469A484B-FB35-1036-D293-B9A181567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170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parents of a small child decide to deposit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annually at the first of each year for </a:t>
            </a:r>
            <a:r>
              <a:rPr lang="en-US" i="0" dirty="0">
                <a:solidFill>
                  <a:srgbClr val="0000FF"/>
                </a:solidFill>
              </a:rPr>
              <a:t>20 years </a:t>
            </a:r>
            <a:r>
              <a:rPr lang="en-US" i="0" dirty="0">
                <a:solidFill>
                  <a:schemeClr val="tx1"/>
                </a:solidFill>
              </a:rPr>
              <a:t>for their child’s education.  If interest is compounded annually at </a:t>
            </a:r>
            <a:r>
              <a:rPr lang="en-US" i="0" dirty="0">
                <a:solidFill>
                  <a:srgbClr val="0000FF"/>
                </a:solidFill>
              </a:rPr>
              <a:t>8%</a:t>
            </a:r>
            <a:r>
              <a:rPr lang="en-US" i="0" dirty="0">
                <a:solidFill>
                  <a:schemeClr val="tx1"/>
                </a:solidFill>
              </a:rPr>
              <a:t>, what will be the value of the deposits after </a:t>
            </a:r>
            <a:r>
              <a:rPr lang="en-US" i="0" dirty="0">
                <a:solidFill>
                  <a:srgbClr val="0000FF"/>
                </a:solidFill>
              </a:rPr>
              <a:t>20 years</a:t>
            </a:r>
            <a:r>
              <a:rPr lang="en-US" i="0" dirty="0">
                <a:solidFill>
                  <a:schemeClr val="tx1"/>
                </a:solidFill>
              </a:rPr>
              <a:t>? Round your answer to th</a:t>
            </a:r>
            <a:r>
              <a:rPr lang="en-US" dirty="0">
                <a:solidFill>
                  <a:schemeClr val="tx1"/>
                </a:solidFill>
              </a:rPr>
              <a:t>e nearest dollar.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formula for interest compounded annually is         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(1 +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)</a:t>
            </a:r>
            <a:r>
              <a:rPr lang="en-US" i="1" baseline="30000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, where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the amount in the account,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is the amount deposited,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is the annual interest rate (in decimal form), and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 is the time (in years).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442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deposit of $1000 will earn interest for 20 years and can be described as follows.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second deposit will earn interest for 19 years and can be described as follows.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pattern continues until the final deposit, which earns interest for one year and can be described as follows.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661086"/>
              </p:ext>
            </p:extLst>
          </p:nvPr>
        </p:nvGraphicFramePr>
        <p:xfrm>
          <a:off x="1706167" y="3811834"/>
          <a:ext cx="5321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21160" imgH="558720" progId="Equation.DSMT4">
                  <p:embed/>
                </p:oleObj>
              </mc:Choice>
              <mc:Fallback>
                <p:oleObj name="Equation" r:id="rId2" imgW="5321160" imgH="55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167" y="3811834"/>
                        <a:ext cx="53213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798944"/>
              </p:ext>
            </p:extLst>
          </p:nvPr>
        </p:nvGraphicFramePr>
        <p:xfrm>
          <a:off x="1692275" y="5445125"/>
          <a:ext cx="2463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558720" progId="Equation.DSMT4">
                  <p:embed/>
                </p:oleObj>
              </mc:Choice>
              <mc:Fallback>
                <p:oleObj name="Equation" r:id="rId4" imgW="246348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445125"/>
                        <a:ext cx="2463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714913"/>
              </p:ext>
            </p:extLst>
          </p:nvPr>
        </p:nvGraphicFramePr>
        <p:xfrm>
          <a:off x="1698978" y="2209800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73320" imgH="533160" progId="Equation.DSMT4">
                  <p:embed/>
                </p:oleObj>
              </mc:Choice>
              <mc:Fallback>
                <p:oleObj name="Equation" r:id="rId6" imgW="3073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2209800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38700" y="2209800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Geometric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 sequence          is called a </a:t>
            </a:r>
            <a:r>
              <a:rPr lang="en-US" b="1" i="0" dirty="0">
                <a:solidFill>
                  <a:srgbClr val="A50021"/>
                </a:solidFill>
              </a:rPr>
              <a:t>geometric sequence</a:t>
            </a:r>
            <a:r>
              <a:rPr lang="en-US" i="0" dirty="0">
                <a:solidFill>
                  <a:srgbClr val="000000"/>
                </a:solidFill>
              </a:rPr>
              <a:t> (or </a:t>
            </a:r>
            <a:r>
              <a:rPr lang="en-US" b="1" i="0" dirty="0">
                <a:solidFill>
                  <a:srgbClr val="A50021"/>
                </a:solidFill>
              </a:rPr>
              <a:t>geometric progression</a:t>
            </a:r>
            <a:r>
              <a:rPr lang="en-US" i="0" dirty="0">
                <a:solidFill>
                  <a:srgbClr val="000000"/>
                </a:solidFill>
              </a:rPr>
              <a:t>) if for any positive integer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rgbClr val="000000"/>
                </a:solidFill>
              </a:rPr>
              <a:t>The value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A50021"/>
                </a:solidFill>
              </a:rPr>
              <a:t>common ratio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466229"/>
              </p:ext>
            </p:extLst>
          </p:nvPr>
        </p:nvGraphicFramePr>
        <p:xfrm>
          <a:off x="2286000" y="1325330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325330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422984"/>
              </p:ext>
            </p:extLst>
          </p:nvPr>
        </p:nvGraphicFramePr>
        <p:xfrm>
          <a:off x="1682750" y="2139950"/>
          <a:ext cx="601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19560" imgH="965160" progId="Equation.DSMT4">
                  <p:embed/>
                </p:oleObj>
              </mc:Choice>
              <mc:Fallback>
                <p:oleObj name="Equation" r:id="rId4" imgW="601956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2139950"/>
                        <a:ext cx="6019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98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accumulated value of the twenty deposits (plus the accumulated interest) is the sum of the 20 terms of </a:t>
            </a:r>
            <a:r>
              <a:rPr lang="en-US" dirty="0">
                <a:solidFill>
                  <a:schemeClr val="tx1"/>
                </a:solidFill>
              </a:rPr>
              <a:t>the sequence                            Notice that this is a geometric sequence with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value at the end of </a:t>
            </a:r>
            <a:r>
              <a:rPr lang="en-US" dirty="0">
                <a:solidFill>
                  <a:schemeClr val="tx1"/>
                </a:solidFill>
              </a:rPr>
              <a:t>20 years can be calculated by using the formula for partial sums of a geometric sequence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938309"/>
              </p:ext>
            </p:extLst>
          </p:nvPr>
        </p:nvGraphicFramePr>
        <p:xfrm>
          <a:off x="1981200" y="2658611"/>
          <a:ext cx="215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685800" progId="Equation.DSMT4">
                  <p:embed/>
                </p:oleObj>
              </mc:Choice>
              <mc:Fallback>
                <p:oleObj name="Equation" r:id="rId2" imgW="215892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58611"/>
                        <a:ext cx="215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9F692A8F-A2BC-07BE-4C16-946B61B9F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69513"/>
              </p:ext>
            </p:extLst>
          </p:nvPr>
        </p:nvGraphicFramePr>
        <p:xfrm>
          <a:off x="2770188" y="3402013"/>
          <a:ext cx="515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482400" progId="Equation.DSMT4">
                  <p:embed/>
                </p:oleObj>
              </mc:Choice>
              <mc:Fallback>
                <p:oleObj name="Equation" r:id="rId4" imgW="5155920" imgH="482400" progId="Equation.DSMT4">
                  <p:embed/>
                  <p:pic>
                    <p:nvPicPr>
                      <p:cNvPr id="122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3402013"/>
                        <a:ext cx="515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8784AA-237C-2AC9-C2D3-8233B2AFD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365578"/>
              </p:ext>
            </p:extLst>
          </p:nvPr>
        </p:nvGraphicFramePr>
        <p:xfrm>
          <a:off x="1992385" y="5336773"/>
          <a:ext cx="4381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81200" imgH="431640" progId="Equation.DSMT4">
                  <p:embed/>
                </p:oleObj>
              </mc:Choice>
              <mc:Fallback>
                <p:oleObj name="Equation" r:id="rId6" imgW="4381200" imgH="43164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F692A8F-A2BC-07BE-4C16-946B61B9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85" y="5336773"/>
                        <a:ext cx="4381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890424"/>
              </p:ext>
            </p:extLst>
          </p:nvPr>
        </p:nvGraphicFramePr>
        <p:xfrm>
          <a:off x="508000" y="1066800"/>
          <a:ext cx="51308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30720" imgH="3809880" progId="Equation.DSMT4">
                  <p:embed/>
                </p:oleObj>
              </mc:Choice>
              <mc:Fallback>
                <p:oleObj name="Equation" r:id="rId2" imgW="5130720" imgH="380988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66800"/>
                        <a:ext cx="51308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FEEAAD71-D09D-73EE-7F02-B054261C01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65641"/>
              </p:ext>
            </p:extLst>
          </p:nvPr>
        </p:nvGraphicFramePr>
        <p:xfrm>
          <a:off x="317500" y="5016500"/>
          <a:ext cx="811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15120" imgH="393480" progId="Equation.DSMT4">
                  <p:embed/>
                </p:oleObj>
              </mc:Choice>
              <mc:Fallback>
                <p:oleObj name="Equation" r:id="rId4" imgW="8115120" imgH="393480" progId="Equation.DSMT4">
                  <p:embed/>
                  <p:pic>
                    <p:nvPicPr>
                      <p:cNvPr id="174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5016500"/>
                        <a:ext cx="811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259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Infinite Series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indicated sum of all terms of a sequence is called an </a:t>
            </a:r>
            <a:r>
              <a:rPr lang="en-US" b="1" i="0" dirty="0">
                <a:solidFill>
                  <a:srgbClr val="C00000"/>
                </a:solidFill>
              </a:rPr>
              <a:t>infinite series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a </a:t>
            </a:r>
            <a:r>
              <a:rPr lang="en-US" b="1" i="0" dirty="0">
                <a:solidFill>
                  <a:srgbClr val="C00000"/>
                </a:solidFill>
              </a:rPr>
              <a:t>series</a:t>
            </a:r>
            <a:r>
              <a:rPr lang="en-US" i="0" dirty="0">
                <a:solidFill>
                  <a:srgbClr val="000000"/>
                </a:solidFill>
              </a:rPr>
              <a:t>).  For a sequence             the corresponding series can be written as follows.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984038"/>
              </p:ext>
            </p:extLst>
          </p:nvPr>
        </p:nvGraphicFramePr>
        <p:xfrm>
          <a:off x="7302500" y="1752600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4" imgH="495085" progId="Equation.DSMT4">
                  <p:embed/>
                </p:oleObj>
              </mc:Choice>
              <mc:Fallback>
                <p:oleObj name="Equation" r:id="rId2" imgW="774364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1752600"/>
                        <a:ext cx="774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75090"/>
              </p:ext>
            </p:extLst>
          </p:nvPr>
        </p:nvGraphicFramePr>
        <p:xfrm>
          <a:off x="2317750" y="2778125"/>
          <a:ext cx="4508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965160" progId="Equation.DSMT4">
                  <p:embed/>
                </p:oleObj>
              </mc:Choice>
              <mc:Fallback>
                <p:oleObj name="Equation" r:id="rId4" imgW="450828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778125"/>
                        <a:ext cx="45085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Sum of an Infinite Geometric Series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is a geometric sequence and            then the sum of the infinite geometric series is defined as follows.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60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022651"/>
              </p:ext>
            </p:extLst>
          </p:nvPr>
        </p:nvGraphicFramePr>
        <p:xfrm>
          <a:off x="851378" y="1333034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482400" progId="Equation.DSMT4">
                  <p:embed/>
                </p:oleObj>
              </mc:Choice>
              <mc:Fallback>
                <p:oleObj name="Equation" r:id="rId2" imgW="622080" imgH="482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378" y="1333034"/>
                        <a:ext cx="62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428569"/>
              </p:ext>
            </p:extLst>
          </p:nvPr>
        </p:nvGraphicFramePr>
        <p:xfrm>
          <a:off x="5715000" y="133734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531" imgH="469696" progId="Equation.DSMT4">
                  <p:embed/>
                </p:oleObj>
              </mc:Choice>
              <mc:Fallback>
                <p:oleObj name="Equation" r:id="rId4" imgW="850531" imgH="46969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37345"/>
                        <a:ext cx="850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784217"/>
              </p:ext>
            </p:extLst>
          </p:nvPr>
        </p:nvGraphicFramePr>
        <p:xfrm>
          <a:off x="1981200" y="2138363"/>
          <a:ext cx="5181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81480" imgH="965160" progId="Equation.DSMT4">
                  <p:embed/>
                </p:oleObj>
              </mc:Choice>
              <mc:Fallback>
                <p:oleObj name="Equation" r:id="rId6" imgW="5181480" imgH="965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8363"/>
                        <a:ext cx="5181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77218"/>
              </p:ext>
            </p:extLst>
          </p:nvPr>
        </p:nvGraphicFramePr>
        <p:xfrm>
          <a:off x="596900" y="1219200"/>
          <a:ext cx="55753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74960" imgH="2286000" progId="Equation.DSMT4">
                  <p:embed/>
                </p:oleObj>
              </mc:Choice>
              <mc:Fallback>
                <p:oleObj name="Equation" r:id="rId2" imgW="5574960" imgH="2286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219200"/>
                        <a:ext cx="55753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 (cont.)</a:t>
            </a:r>
          </a:p>
        </p:txBody>
      </p:sp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766BCB98-6611-3257-58F0-2C8B96BE8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097935"/>
              </p:ext>
            </p:extLst>
          </p:nvPr>
        </p:nvGraphicFramePr>
        <p:xfrm>
          <a:off x="2895600" y="3597515"/>
          <a:ext cx="3352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1269720" progId="Equation.DSMT4">
                  <p:embed/>
                </p:oleObj>
              </mc:Choice>
              <mc:Fallback>
                <p:oleObj name="Equation" r:id="rId2" imgW="3352680" imgH="1269720" progId="Equation.DSMT4">
                  <p:embed/>
                  <p:pic>
                    <p:nvPicPr>
                      <p:cNvPr id="2048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97515"/>
                        <a:ext cx="3352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007565E-2885-F47C-76B1-F07653094B39}"/>
              </a:ext>
            </a:extLst>
          </p:cNvPr>
          <p:cNvSpPr txBox="1"/>
          <p:nvPr/>
        </p:nvSpPr>
        <p:spPr>
          <a:xfrm>
            <a:off x="435528" y="1084313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2800" dirty="0"/>
              <a:t>For this geometric series,                         and                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Substitute these values into the formula and </a:t>
            </a:r>
          </a:p>
          <a:p>
            <a:r>
              <a:rPr lang="en-US" sz="2800" dirty="0"/>
              <a:t>      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0E8FD1-6620-582E-8249-E7AF82B292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239219"/>
              </p:ext>
            </p:extLst>
          </p:nvPr>
        </p:nvGraphicFramePr>
        <p:xfrm>
          <a:off x="4711700" y="1420813"/>
          <a:ext cx="1841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1002960" progId="Equation.DSMT4">
                  <p:embed/>
                </p:oleObj>
              </mc:Choice>
              <mc:Fallback>
                <p:oleObj name="Equation" r:id="rId4" imgW="1841400" imgH="100296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4B04C017-6CBC-8C44-5909-020CCC5AA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420813"/>
                        <a:ext cx="1841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B49079-91AD-6728-B16D-E3D5BC796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536033"/>
              </p:ext>
            </p:extLst>
          </p:nvPr>
        </p:nvGraphicFramePr>
        <p:xfrm>
          <a:off x="7327900" y="152017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838080" progId="Equation.DSMT4">
                  <p:embed/>
                </p:oleObj>
              </mc:Choice>
              <mc:Fallback>
                <p:oleObj name="Equation" r:id="rId6" imgW="82548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C572C45-00B5-E4D6-A755-C7FE25193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152017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52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 (cont.)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7565E-2885-F47C-76B1-F07653094B39}"/>
              </a:ext>
            </a:extLst>
          </p:cNvPr>
          <p:cNvSpPr txBox="1"/>
          <p:nvPr/>
        </p:nvSpPr>
        <p:spPr>
          <a:xfrm>
            <a:off x="435528" y="1084313"/>
            <a:ext cx="8229600" cy="2610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eriod" startAt="2"/>
            </a:pPr>
            <a:r>
              <a:rPr lang="en-US" sz="2800" dirty="0"/>
              <a:t>This geometric series is an alternating series, which means the value of </a:t>
            </a:r>
            <a:r>
              <a:rPr lang="en-US" sz="2800" i="1" dirty="0"/>
              <a:t>r</a:t>
            </a:r>
            <a:r>
              <a:rPr lang="en-US" sz="2800" dirty="0"/>
              <a:t> will be negative. We have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and               Substitute these values into the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formula  and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0E8FD1-6620-582E-8249-E7AF82B292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534155"/>
              </p:ext>
            </p:extLst>
          </p:nvPr>
        </p:nvGraphicFramePr>
        <p:xfrm>
          <a:off x="7856989" y="1963948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31640" progId="Equation.DSMT4">
                  <p:embed/>
                </p:oleObj>
              </mc:Choice>
              <mc:Fallback>
                <p:oleObj name="Equation" r:id="rId2" imgW="82548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0E8FD1-6620-582E-8249-E7AF82B292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989" y="1963948"/>
                        <a:ext cx="825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B49079-91AD-6728-B16D-E3D5BC796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48586"/>
              </p:ext>
            </p:extLst>
          </p:nvPr>
        </p:nvGraphicFramePr>
        <p:xfrm>
          <a:off x="1612900" y="2362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838080" progId="Equation.DSMT4">
                  <p:embed/>
                </p:oleObj>
              </mc:Choice>
              <mc:Fallback>
                <p:oleObj name="Equation" r:id="rId4" imgW="105408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B49079-91AD-6728-B16D-E3D5BC796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362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D43DC899-34D6-391E-B2AD-7E75D4A661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67223"/>
              </p:ext>
            </p:extLst>
          </p:nvPr>
        </p:nvGraphicFramePr>
        <p:xfrm>
          <a:off x="1371600" y="3962400"/>
          <a:ext cx="6197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97400" imgH="1358640" progId="Equation.DSMT4">
                  <p:embed/>
                </p:oleObj>
              </mc:Choice>
              <mc:Fallback>
                <p:oleObj name="Equation" r:id="rId6" imgW="6197400" imgH="135864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0043C275-33C7-060E-9811-209156E2A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62400"/>
                        <a:ext cx="61976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97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Finding the Sum of an Infinite Geometric Series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548224"/>
              </p:ext>
            </p:extLst>
          </p:nvPr>
        </p:nvGraphicFramePr>
        <p:xfrm>
          <a:off x="469783" y="1143000"/>
          <a:ext cx="5372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71920" imgH="1447560" progId="Equation.DSMT4">
                  <p:embed/>
                </p:oleObj>
              </mc:Choice>
              <mc:Fallback>
                <p:oleObj name="Equation" r:id="rId2" imgW="5371920" imgH="1447560" progId="Equation.DSMT4">
                  <p:embed/>
                  <p:pic>
                    <p:nvPicPr>
                      <p:cNvPr id="204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83" y="1143000"/>
                        <a:ext cx="53721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9B74712-939E-68E4-C42B-800A259439A9}"/>
              </a:ext>
            </a:extLst>
          </p:cNvPr>
          <p:cNvSpPr txBox="1"/>
          <p:nvPr/>
        </p:nvSpPr>
        <p:spPr>
          <a:xfrm>
            <a:off x="469783" y="2743200"/>
            <a:ext cx="836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Write out the first few terms of the series and determine the common ratio.</a:t>
            </a:r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50A3DDDF-4DB9-F7BB-66E2-FF36A939F9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323900"/>
              </p:ext>
            </p:extLst>
          </p:nvPr>
        </p:nvGraphicFramePr>
        <p:xfrm>
          <a:off x="1504950" y="4235450"/>
          <a:ext cx="6134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34040" imgH="1002960" progId="Equation.DSMT4">
                  <p:embed/>
                </p:oleObj>
              </mc:Choice>
              <mc:Fallback>
                <p:oleObj name="Equation" r:id="rId4" imgW="6134040" imgH="100296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D43DC899-34D6-391E-B2AD-7E75D4A661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4235450"/>
                        <a:ext cx="6134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73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Finding the Sum of an Infinite Geometric Series (cont.)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B74712-939E-68E4-C42B-800A259439A9}"/>
              </a:ext>
            </a:extLst>
          </p:cNvPr>
          <p:cNvSpPr txBox="1"/>
          <p:nvPr/>
        </p:nvSpPr>
        <p:spPr>
          <a:xfrm>
            <a:off x="467686" y="1095052"/>
            <a:ext cx="8369417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We can see that                and the common ratio is            Substitute these values into the formula and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CF3C72-C0E4-A425-B120-FDC52793D9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291877"/>
              </p:ext>
            </p:extLst>
          </p:nvPr>
        </p:nvGraphicFramePr>
        <p:xfrm>
          <a:off x="2971800" y="1088891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838080" progId="Equation.DSMT4">
                  <p:embed/>
                </p:oleObj>
              </mc:Choice>
              <mc:Fallback>
                <p:oleObj name="Equation" r:id="rId2" imgW="105408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0E8FD1-6620-582E-8249-E7AF82B292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088891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4A5A349-AAE9-FD94-E2E0-93298ECA3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48812"/>
              </p:ext>
            </p:extLst>
          </p:nvPr>
        </p:nvGraphicFramePr>
        <p:xfrm>
          <a:off x="7751311" y="1091967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838080" progId="Equation.DSMT4">
                  <p:embed/>
                </p:oleObj>
              </mc:Choice>
              <mc:Fallback>
                <p:oleObj name="Equation" r:id="rId4" imgW="100296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B49079-91AD-6728-B16D-E3D5BC796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311" y="1091967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12CDF295-1345-33F1-6627-B08BEADBF8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801940"/>
              </p:ext>
            </p:extLst>
          </p:nvPr>
        </p:nvGraphicFramePr>
        <p:xfrm>
          <a:off x="3155950" y="2467939"/>
          <a:ext cx="2832100" cy="330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1760" imgH="3301920" progId="Equation.DSMT4">
                  <p:embed/>
                </p:oleObj>
              </mc:Choice>
              <mc:Fallback>
                <p:oleObj name="Equation" r:id="rId6" imgW="2831760" imgH="330192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0043C275-33C7-060E-9811-209156E2A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2467939"/>
                        <a:ext cx="2832100" cy="330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179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Verifying a Geometric Sequence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7185598-40E4-CAD6-FBBF-00978BD71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the sequence           is </a:t>
            </a:r>
            <a:r>
              <a:rPr lang="en-US" dirty="0">
                <a:solidFill>
                  <a:schemeClr val="tx1"/>
                </a:solidFill>
              </a:rPr>
              <a:t>geometric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If a sequence is geometric, it will have a common ratio.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We have               and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Therefore,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dirty="0">
                <a:solidFill>
                  <a:schemeClr val="tx1"/>
                </a:solidFill>
              </a:rPr>
              <a:t>So,            and the sequence           </a:t>
            </a:r>
            <a:r>
              <a:rPr lang="en-US" dirty="0">
                <a:solidFill>
                  <a:srgbClr val="FF0000"/>
                </a:solidFill>
              </a:rPr>
              <a:t>is geometric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C5187D12-A1BC-656B-73BB-92939E8C32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915530"/>
              </p:ext>
            </p:extLst>
          </p:nvPr>
        </p:nvGraphicFramePr>
        <p:xfrm>
          <a:off x="5486400" y="10414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939600" progId="Equation.DSMT4">
                  <p:embed/>
                </p:oleObj>
              </mc:Choice>
              <mc:Fallback>
                <p:oleObj name="Equation" r:id="rId2" imgW="774360" imgH="9396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0414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8D79728-B823-C80F-9E64-A39D4DCE6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475157"/>
              </p:ext>
            </p:extLst>
          </p:nvPr>
        </p:nvGraphicFramePr>
        <p:xfrm>
          <a:off x="1896611" y="2844567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838080" progId="Equation.DSMT4">
                  <p:embed/>
                </p:oleObj>
              </mc:Choice>
              <mc:Fallback>
                <p:oleObj name="Equation" r:id="rId4" imgW="1028520" imgH="8380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844567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C1A4EC-4570-EB0A-B975-7C81E76CD7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376883"/>
              </p:ext>
            </p:extLst>
          </p:nvPr>
        </p:nvGraphicFramePr>
        <p:xfrm>
          <a:off x="3619500" y="2852956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838080" progId="Equation.DSMT4">
                  <p:embed/>
                </p:oleObj>
              </mc:Choice>
              <mc:Fallback>
                <p:oleObj name="Equation" r:id="rId6" imgW="156204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8D79728-B823-C80F-9E64-A39D4DCE63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852956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3809C487-ABC9-3A79-07D7-BDF1D8125C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082127"/>
              </p:ext>
            </p:extLst>
          </p:nvPr>
        </p:nvGraphicFramePr>
        <p:xfrm>
          <a:off x="2286000" y="3606567"/>
          <a:ext cx="51816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81480" imgH="1676160" progId="Equation.DSMT4">
                  <p:embed/>
                </p:oleObj>
              </mc:Choice>
              <mc:Fallback>
                <p:oleObj name="Equation" r:id="rId8" imgW="5181480" imgH="167616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06567"/>
                        <a:ext cx="51816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60833383-D15C-37E9-C6D9-48D2735B71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159052"/>
              </p:ext>
            </p:extLst>
          </p:nvPr>
        </p:nvGraphicFramePr>
        <p:xfrm>
          <a:off x="1066800" y="5003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838080" progId="Equation.DSMT4">
                  <p:embed/>
                </p:oleObj>
              </mc:Choice>
              <mc:Fallback>
                <p:oleObj name="Equation" r:id="rId10" imgW="723600" imgH="8380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03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414A5203-65C0-93E9-D599-D99D85D3D4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49464"/>
              </p:ext>
            </p:extLst>
          </p:nvPr>
        </p:nvGraphicFramePr>
        <p:xfrm>
          <a:off x="4572000" y="4953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939600" progId="Equation.DSMT4">
                  <p:embed/>
                </p:oleObj>
              </mc:Choice>
              <mc:Fallback>
                <p:oleObj name="Equation" r:id="rId12" imgW="774360" imgH="9396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Verifying a Geometric Sequence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119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the sequence          is geometric.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Consider the values of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 ratios of consecutive terms are             and                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 is no common ratio between consecutive terms, which means that          is </a:t>
            </a:r>
            <a:r>
              <a:rPr lang="en-US" i="0" dirty="0">
                <a:solidFill>
                  <a:srgbClr val="FF0000"/>
                </a:solidFill>
              </a:rPr>
              <a:t>not geometric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457178"/>
              </p:ext>
            </p:extLst>
          </p:nvPr>
        </p:nvGraphicFramePr>
        <p:xfrm>
          <a:off x="5511800" y="1280160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571252" progId="Equation.DSMT4">
                  <p:embed/>
                </p:oleObj>
              </mc:Choice>
              <mc:Fallback>
                <p:oleObj name="Equation" r:id="rId2" imgW="660113" imgH="57125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1280160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927532"/>
              </p:ext>
            </p:extLst>
          </p:nvPr>
        </p:nvGraphicFramePr>
        <p:xfrm>
          <a:off x="7264400" y="357981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914400" progId="Equation.DSMT4">
                  <p:embed/>
                </p:oleObj>
              </mc:Choice>
              <mc:Fallback>
                <p:oleObj name="Equation" r:id="rId4" imgW="146016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3579813"/>
                        <a:ext cx="14605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BFA6982F-EF4D-BC6B-425D-7B6E1B39D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831404"/>
              </p:ext>
            </p:extLst>
          </p:nvPr>
        </p:nvGraphicFramePr>
        <p:xfrm>
          <a:off x="2438400" y="2991428"/>
          <a:ext cx="447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70120" imgH="469800" progId="Equation.DSMT4">
                  <p:embed/>
                </p:oleObj>
              </mc:Choice>
              <mc:Fallback>
                <p:oleObj name="Equation" r:id="rId6" imgW="4470120" imgH="4698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91428"/>
                        <a:ext cx="4470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5F730719-0ECB-C6C3-D67B-0C2A6B767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42636"/>
              </p:ext>
            </p:extLst>
          </p:nvPr>
        </p:nvGraphicFramePr>
        <p:xfrm>
          <a:off x="5711039" y="3616448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039" y="3616448"/>
                        <a:ext cx="91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F1AF575E-15BF-A2F8-5497-74D251D96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481030"/>
              </p:ext>
            </p:extLst>
          </p:nvPr>
        </p:nvGraphicFramePr>
        <p:xfrm>
          <a:off x="3200400" y="4800600"/>
          <a:ext cx="635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583920" progId="Equation.DSMT4">
                  <p:embed/>
                </p:oleObj>
              </mc:Choice>
              <mc:Fallback>
                <p:oleObj name="Equation" r:id="rId10" imgW="634680" imgH="58392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800600"/>
                        <a:ext cx="6350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General Term of a Geometric Sequence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 is a geometric sequence, then the general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baseline="30000" dirty="0">
                <a:solidFill>
                  <a:srgbClr val="000000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term has the form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the common ratio between consecutive terms.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765106"/>
              </p:ext>
            </p:extLst>
          </p:nvPr>
        </p:nvGraphicFramePr>
        <p:xfrm>
          <a:off x="846589" y="13462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82391" progId="Equation.DSMT4">
                  <p:embed/>
                </p:oleObj>
              </mc:Choice>
              <mc:Fallback>
                <p:oleObj name="Equation" r:id="rId2" imgW="660113" imgH="48239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589" y="1346200"/>
                        <a:ext cx="66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95514"/>
              </p:ext>
            </p:extLst>
          </p:nvPr>
        </p:nvGraphicFramePr>
        <p:xfrm>
          <a:off x="3752850" y="2184400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482400" progId="Equation.DSMT4">
                  <p:embed/>
                </p:oleObj>
              </mc:Choice>
              <mc:Fallback>
                <p:oleObj name="Equation" r:id="rId4" imgW="163800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2184400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Formula for the General Term of a Geometric Sequence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902411"/>
              </p:ext>
            </p:extLst>
          </p:nvPr>
        </p:nvGraphicFramePr>
        <p:xfrm>
          <a:off x="457200" y="1097280"/>
          <a:ext cx="8243455" cy="75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67680" imgH="825480" progId="Equation.DSMT4">
                  <p:embed/>
                </p:oleObj>
              </mc:Choice>
              <mc:Fallback>
                <p:oleObj name="Equation" r:id="rId2" imgW="90676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97280"/>
                        <a:ext cx="8243455" cy="750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967923"/>
              </p:ext>
            </p:extLst>
          </p:nvPr>
        </p:nvGraphicFramePr>
        <p:xfrm>
          <a:off x="3429000" y="2771922"/>
          <a:ext cx="1757795" cy="3133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3962160" progId="Equation.DSMT4">
                  <p:embed/>
                </p:oleObj>
              </mc:Choice>
              <mc:Fallback>
                <p:oleObj name="Equation" r:id="rId4" imgW="2222280" imgH="3962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71922"/>
                        <a:ext cx="1757795" cy="3133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4673C31-7291-D03C-863A-B9CA4AAF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51230"/>
            <a:ext cx="8686800" cy="1290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dirty="0">
                <a:solidFill>
                  <a:schemeClr val="tx1"/>
                </a:solidFill>
              </a:rPr>
              <a:t>To find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baseline="-25000" dirty="0">
                <a:solidFill>
                  <a:schemeClr val="tx1"/>
                </a:solidFill>
              </a:rPr>
              <a:t>8</a:t>
            </a:r>
            <a:r>
              <a:rPr lang="en-US" sz="2400" dirty="0">
                <a:solidFill>
                  <a:schemeClr val="tx1"/>
                </a:solidFill>
              </a:rPr>
              <a:t>, let </a:t>
            </a:r>
            <a:r>
              <a:rPr lang="en-US" sz="2400" i="1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 = 8 and substitute the known values into the formula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1" baseline="-25000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 Geometric Sequence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631641"/>
              </p:ext>
            </p:extLst>
          </p:nvPr>
        </p:nvGraphicFramePr>
        <p:xfrm>
          <a:off x="6240011" y="1125243"/>
          <a:ext cx="1581727" cy="75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825480" progId="Equation.DSMT4">
                  <p:embed/>
                </p:oleObj>
              </mc:Choice>
              <mc:Fallback>
                <p:oleObj name="Equation" r:id="rId2" imgW="1739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1" y="1125243"/>
                        <a:ext cx="1581727" cy="750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974785"/>
              </p:ext>
            </p:extLst>
          </p:nvPr>
        </p:nvGraphicFramePr>
        <p:xfrm>
          <a:off x="2743200" y="3551734"/>
          <a:ext cx="29337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307880" progId="Equation.DSMT4">
                  <p:embed/>
                </p:oleObj>
              </mc:Choice>
              <mc:Fallback>
                <p:oleObj name="Equation" r:id="rId4" imgW="2933640" imgH="1307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51734"/>
                        <a:ext cx="29337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0046830-6D8F-46A3-B27A-ADA4BBDD3FAB}"/>
              </a:ext>
            </a:extLst>
          </p:cNvPr>
          <p:cNvSpPr txBox="1"/>
          <p:nvPr/>
        </p:nvSpPr>
        <p:spPr>
          <a:xfrm>
            <a:off x="457200" y="12192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Find the seventh term of the sequence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Since we know consecutive terms in the sequence, we can find </a:t>
            </a:r>
            <a:r>
              <a:rPr lang="en-US" sz="2800" i="1" dirty="0"/>
              <a:t>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 Geometric Sequence (cont.)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046830-6D8F-46A3-B27A-ADA4BBDD3FAB}"/>
              </a:ext>
            </a:extLst>
          </p:cNvPr>
          <p:cNvSpPr txBox="1"/>
          <p:nvPr/>
        </p:nvSpPr>
        <p:spPr>
          <a:xfrm>
            <a:off x="457200" y="1219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we can substitute the known values into the formula for </a:t>
            </a:r>
            <a:r>
              <a:rPr lang="en-US" sz="2800" i="1" dirty="0"/>
              <a:t>a</a:t>
            </a:r>
            <a:r>
              <a:rPr lang="en-US" sz="2800" i="1" baseline="-25000" dirty="0"/>
              <a:t>n</a:t>
            </a:r>
            <a:r>
              <a:rPr lang="en-US" sz="2800" dirty="0"/>
              <a:t>.</a:t>
            </a:r>
          </a:p>
        </p:txBody>
      </p:sp>
      <p:graphicFrame>
        <p:nvGraphicFramePr>
          <p:cNvPr id="3" name="Object 7">
            <a:extLst>
              <a:ext uri="{FF2B5EF4-FFF2-40B4-BE49-F238E27FC236}">
                <a16:creationId xmlns:a16="http://schemas.microsoft.com/office/drawing/2014/main" id="{466A14B9-F085-A486-1322-E4A626198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679637"/>
              </p:ext>
            </p:extLst>
          </p:nvPr>
        </p:nvGraphicFramePr>
        <p:xfrm>
          <a:off x="3429000" y="2362200"/>
          <a:ext cx="1868487" cy="253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3200400" progId="Equation.DSMT4">
                  <p:embed/>
                </p:oleObj>
              </mc:Choice>
              <mc:Fallback>
                <p:oleObj name="Equation" r:id="rId2" imgW="2361960" imgH="32004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868487" cy="253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352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 Geometric Sequence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24116"/>
              </p:ext>
            </p:extLst>
          </p:nvPr>
        </p:nvGraphicFramePr>
        <p:xfrm>
          <a:off x="463550" y="1062038"/>
          <a:ext cx="7756525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34160" imgH="1015920" progId="Equation.DSMT4">
                  <p:embed/>
                </p:oleObj>
              </mc:Choice>
              <mc:Fallback>
                <p:oleObj name="Equation" r:id="rId2" imgW="8534160" imgH="101592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062038"/>
                        <a:ext cx="7756525" cy="92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4673C31-7291-D03C-863A-B9CA4AAF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42223"/>
            <a:ext cx="8686800" cy="1290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dirty="0">
                <a:solidFill>
                  <a:schemeClr val="tx1"/>
                </a:solidFill>
              </a:rPr>
              <a:t>Using the formula                    , we get                and                  Dividing then solving for </a:t>
            </a:r>
            <a:r>
              <a:rPr lang="en-US" sz="2400" i="1" dirty="0">
                <a:solidFill>
                  <a:schemeClr val="tx1"/>
                </a:solidFill>
              </a:rPr>
              <a:t>r</a:t>
            </a:r>
            <a:r>
              <a:rPr lang="en-US" sz="2400" dirty="0">
                <a:solidFill>
                  <a:schemeClr val="tx1"/>
                </a:solidFill>
              </a:rPr>
              <a:t> gives the following.</a:t>
            </a: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6D74B24B-9D57-F1FE-880D-B03AF9477E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512762"/>
              </p:ext>
            </p:extLst>
          </p:nvPr>
        </p:nvGraphicFramePr>
        <p:xfrm>
          <a:off x="2743200" y="2421622"/>
          <a:ext cx="12938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69800" progId="Equation.DSMT4">
                  <p:embed/>
                </p:oleObj>
              </mc:Choice>
              <mc:Fallback>
                <p:oleObj name="Equation" r:id="rId4" imgW="1422360" imgH="4698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21622"/>
                        <a:ext cx="1293812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6343D0-A3A3-4BE8-ECF9-843B3378A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660815"/>
              </p:ext>
            </p:extLst>
          </p:nvPr>
        </p:nvGraphicFramePr>
        <p:xfrm>
          <a:off x="5089513" y="2418613"/>
          <a:ext cx="958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469800" progId="Equation.DSMT4">
                  <p:embed/>
                </p:oleObj>
              </mc:Choice>
              <mc:Fallback>
                <p:oleObj name="Equation" r:id="rId6" imgW="1054080" imgH="4698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6D74B24B-9D57-F1FE-880D-B03AF9477E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13" y="2418613"/>
                        <a:ext cx="95885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AC95C9-5C96-CC06-BF90-EB7BFD664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730042"/>
              </p:ext>
            </p:extLst>
          </p:nvPr>
        </p:nvGraphicFramePr>
        <p:xfrm>
          <a:off x="6665913" y="2419350"/>
          <a:ext cx="10620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69800" progId="Equation.DSMT4">
                  <p:embed/>
                </p:oleObj>
              </mc:Choice>
              <mc:Fallback>
                <p:oleObj name="Equation" r:id="rId8" imgW="116820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6343D0-A3A3-4BE8-ECF9-843B3378AF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3" y="2419350"/>
                        <a:ext cx="106203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77272E41-8AEB-AF40-B298-9246DD270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068222"/>
              </p:ext>
            </p:extLst>
          </p:nvPr>
        </p:nvGraphicFramePr>
        <p:xfrm>
          <a:off x="3581400" y="3209302"/>
          <a:ext cx="1739900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2603160" progId="Equation.DSMT4">
                  <p:embed/>
                </p:oleObj>
              </mc:Choice>
              <mc:Fallback>
                <p:oleObj name="Equation" r:id="rId10" imgW="1739880" imgH="260316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09302"/>
                        <a:ext cx="1739900" cy="260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118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877</Words>
  <Application>Microsoft Office PowerPoint</Application>
  <PresentationFormat>On-screen Show (4:3)</PresentationFormat>
  <Paragraphs>85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Calibri</vt:lpstr>
      <vt:lpstr>Arial</vt:lpstr>
      <vt:lpstr>Courier New</vt:lpstr>
      <vt:lpstr>Office Theme</vt:lpstr>
      <vt:lpstr>Equation</vt:lpstr>
      <vt:lpstr>MathType 6.0 Equation</vt:lpstr>
      <vt:lpstr>Section 12.4</vt:lpstr>
      <vt:lpstr>Definition: Geometric Sequences</vt:lpstr>
      <vt:lpstr>Example 1: Verifying a Geometric Sequence</vt:lpstr>
      <vt:lpstr>Example 2: Verifying a Geometric Sequence</vt:lpstr>
      <vt:lpstr>Formula: The General Term of a Geometric Sequence</vt:lpstr>
      <vt:lpstr>Example 3: Using the Formula for the General Term of a Geometric Sequence</vt:lpstr>
      <vt:lpstr>Example 4: Using the Formula for the General Term of a Geometric Sequence</vt:lpstr>
      <vt:lpstr>Example 4: Using the Formula for the General Term of a Geometric Sequence (cont.)</vt:lpstr>
      <vt:lpstr>Example 5: Using the Formula for the General Term of a Geometric Sequence</vt:lpstr>
      <vt:lpstr>Example 5: Using the Formula for the General Term of a Geometric Sequence (cont.)</vt:lpstr>
      <vt:lpstr>Formula: Partial Sums of Geometric Sequences</vt:lpstr>
      <vt:lpstr>Example 6: Finding Partial Sums of Geometric Sequences</vt:lpstr>
      <vt:lpstr>Example 6: Finding Partial Sums of Geometric Sequences (cont.)</vt:lpstr>
      <vt:lpstr>Example 6: Finding Partial Sums of Geometric Sequences (cont.)</vt:lpstr>
      <vt:lpstr>Example 7: Finding Partial Sums of Geometric Sequences</vt:lpstr>
      <vt:lpstr>Example 7: Finding Partial Sums of Geometric Sequences (cont.)</vt:lpstr>
      <vt:lpstr>Example 7: Finding Partial Sums of Geometric Sequences (cont.)</vt:lpstr>
      <vt:lpstr>Example 8: Application: Finding Partial Sums of Geometric Sequences</vt:lpstr>
      <vt:lpstr>Example 8: Application: Finding Partial Sums of Geometric Sequences (cont.)</vt:lpstr>
      <vt:lpstr>Example 8: Application: Finding Partial Sums of Geometric Sequences (cont.)</vt:lpstr>
      <vt:lpstr>Example 8: Application: Finding Partial Sums of Geometric Sequences (cont.)</vt:lpstr>
      <vt:lpstr>Definition: Infinite Series</vt:lpstr>
      <vt:lpstr>Formula: Sum of an Infinite Geometric Series</vt:lpstr>
      <vt:lpstr>Example 9: Finding the Sum of an Infinite Geometric Series</vt:lpstr>
      <vt:lpstr>Example 9: Finding the Sum of an Infinite Geometric Series (cont.)</vt:lpstr>
      <vt:lpstr>Example 9: Finding the Sum of an Infinite Geometric Series (cont.)</vt:lpstr>
      <vt:lpstr>Example 10: Finding the Sum of an Infinite Geometric Series</vt:lpstr>
      <vt:lpstr>Example 10: Finding the Sum of an Infinite Geometric Series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18</cp:revision>
  <dcterms:created xsi:type="dcterms:W3CDTF">2013-04-26T14:43:13Z</dcterms:created>
  <dcterms:modified xsi:type="dcterms:W3CDTF">2023-07-24T18:46:56Z</dcterms:modified>
</cp:coreProperties>
</file>