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1" r:id="rId4"/>
    <p:sldId id="262" r:id="rId5"/>
    <p:sldId id="263" r:id="rId6"/>
    <p:sldId id="264" r:id="rId7"/>
    <p:sldId id="278" r:id="rId8"/>
    <p:sldId id="265" r:id="rId9"/>
    <p:sldId id="267" r:id="rId10"/>
    <p:sldId id="268" r:id="rId11"/>
    <p:sldId id="269" r:id="rId12"/>
    <p:sldId id="270" r:id="rId13"/>
    <p:sldId id="271" r:id="rId14"/>
    <p:sldId id="279" r:id="rId15"/>
    <p:sldId id="280" r:id="rId16"/>
    <p:sldId id="274" r:id="rId17"/>
    <p:sldId id="275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7" autoAdjust="0"/>
    <p:restoredTop sz="94660"/>
  </p:normalViewPr>
  <p:slideViewPr>
    <p:cSldViewPr>
      <p:cViewPr varScale="1">
        <p:scale>
          <a:sx n="111" d="100"/>
          <a:sy n="111" d="100"/>
        </p:scale>
        <p:origin x="14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D2ED7-1FF4-4377-B4A4-B6B9F93EB003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783FE-6AC8-48B7-B576-1CCC850C3C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0.bin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Binomial Theorem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The Binomial Theorem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112531"/>
              </p:ext>
            </p:extLst>
          </p:nvPr>
        </p:nvGraphicFramePr>
        <p:xfrm>
          <a:off x="679450" y="1377950"/>
          <a:ext cx="68707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70600" imgH="1752480" progId="Equation.DSMT4">
                  <p:embed/>
                </p:oleObj>
              </mc:Choice>
              <mc:Fallback>
                <p:oleObj name="Equation" r:id="rId2" imgW="6870600" imgH="1752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1377950"/>
                        <a:ext cx="68707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568695"/>
              </p:ext>
            </p:extLst>
          </p:nvPr>
        </p:nvGraphicFramePr>
        <p:xfrm>
          <a:off x="679450" y="3352800"/>
          <a:ext cx="793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37280" imgH="380880" progId="Equation.DSMT4">
                  <p:embed/>
                </p:oleObj>
              </mc:Choice>
              <mc:Fallback>
                <p:oleObj name="Equation" r:id="rId4" imgW="7937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3352800"/>
                        <a:ext cx="793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680461"/>
              </p:ext>
            </p:extLst>
          </p:nvPr>
        </p:nvGraphicFramePr>
        <p:xfrm>
          <a:off x="679450" y="4555922"/>
          <a:ext cx="538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84520" imgH="380880" progId="Equation.DSMT4">
                  <p:embed/>
                </p:oleObj>
              </mc:Choice>
              <mc:Fallback>
                <p:oleObj name="Equation" r:id="rId6" imgW="5384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4555922"/>
                        <a:ext cx="538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D665CB0-28F0-CA2E-EAD3-2AE2C47DEC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94452"/>
              </p:ext>
            </p:extLst>
          </p:nvPr>
        </p:nvGraphicFramePr>
        <p:xfrm>
          <a:off x="679450" y="3954361"/>
          <a:ext cx="656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565680" imgH="380880" progId="Equation.DSMT4">
                  <p:embed/>
                </p:oleObj>
              </mc:Choice>
              <mc:Fallback>
                <p:oleObj name="Equation" r:id="rId8" imgW="6565680" imgH="38088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3954361"/>
                        <a:ext cx="656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The Binomial Theorem (cont.)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238328"/>
              </p:ext>
            </p:extLst>
          </p:nvPr>
        </p:nvGraphicFramePr>
        <p:xfrm>
          <a:off x="533400" y="1143000"/>
          <a:ext cx="4368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68600" imgH="1015920" progId="Equation.DSMT4">
                  <p:embed/>
                </p:oleObj>
              </mc:Choice>
              <mc:Fallback>
                <p:oleObj name="Equation" r:id="rId2" imgW="436860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43000"/>
                        <a:ext cx="4368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674171"/>
              </p:ext>
            </p:extLst>
          </p:nvPr>
        </p:nvGraphicFramePr>
        <p:xfrm>
          <a:off x="1701800" y="2209800"/>
          <a:ext cx="6527800" cy="322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527520" imgH="3225600" progId="Equation.DSMT4">
                  <p:embed/>
                </p:oleObj>
              </mc:Choice>
              <mc:Fallback>
                <p:oleObj name="Equation" r:id="rId4" imgW="6527520" imgH="3225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209800"/>
                        <a:ext cx="6527800" cy="322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The Binomial Theorem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656813"/>
              </p:ext>
            </p:extLst>
          </p:nvPr>
        </p:nvGraphicFramePr>
        <p:xfrm>
          <a:off x="701675" y="1377950"/>
          <a:ext cx="76962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96080" imgH="1777680" progId="Equation.DSMT4">
                  <p:embed/>
                </p:oleObj>
              </mc:Choice>
              <mc:Fallback>
                <p:oleObj name="Equation" r:id="rId2" imgW="7696080" imgH="1777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1377950"/>
                        <a:ext cx="76962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873478" y="3573639"/>
          <a:ext cx="638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87840" imgH="469800" progId="Equation.DSMT4">
                  <p:embed/>
                </p:oleObj>
              </mc:Choice>
              <mc:Fallback>
                <p:oleObj name="Equation" r:id="rId4" imgW="63878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478" y="3573639"/>
                        <a:ext cx="638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860778" y="4454878"/>
          <a:ext cx="556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62360" imgH="444240" progId="Equation.DSMT4">
                  <p:embed/>
                </p:oleObj>
              </mc:Choice>
              <mc:Fallback>
                <p:oleObj name="Equation" r:id="rId6" imgW="55623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778" y="4454878"/>
                        <a:ext cx="556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Binomial Theorem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69783" y="945649"/>
            <a:ext cx="8229600" cy="47548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Use the Binomial Theorem to find the indicated term of each expression. 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a.</a:t>
            </a:r>
            <a:r>
              <a:rPr lang="en-US" dirty="0">
                <a:solidFill>
                  <a:schemeClr val="tx1"/>
                </a:solidFill>
              </a:rPr>
              <a:t>  Find the sixth term of the expansion of </a:t>
            </a:r>
          </a:p>
          <a:p>
            <a:pPr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chemeClr val="tx1"/>
                </a:solidFill>
              </a:rPr>
              <a:t>  Find the fourth term of the expansion of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 By the Binomial Theorem, we have 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35201"/>
              </p:ext>
            </p:extLst>
          </p:nvPr>
        </p:nvGraphicFramePr>
        <p:xfrm>
          <a:off x="6731000" y="1676400"/>
          <a:ext cx="1574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800" imgH="990600" progId="Equation.DSMT4">
                  <p:embed/>
                </p:oleObj>
              </mc:Choice>
              <mc:Fallback>
                <p:oleObj name="Equation" r:id="rId2" imgW="1574800" imgH="990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1676400"/>
                        <a:ext cx="15748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ECBDF312-383E-EE40-EBF9-63352BFE3D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568696"/>
              </p:ext>
            </p:extLst>
          </p:nvPr>
        </p:nvGraphicFramePr>
        <p:xfrm>
          <a:off x="6934200" y="2675389"/>
          <a:ext cx="152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4000" imgH="990600" progId="Equation.DSMT4">
                  <p:embed/>
                </p:oleObj>
              </mc:Choice>
              <mc:Fallback>
                <p:oleObj name="Equation" r:id="rId4" imgW="1524000" imgH="990600" progId="Equation.DSMT4">
                  <p:embed/>
                  <p:pic>
                    <p:nvPicPr>
                      <p:cNvPr id="2048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675389"/>
                        <a:ext cx="15240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F746A56B-700E-648C-FBC1-C3ABAB9A50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140302"/>
              </p:ext>
            </p:extLst>
          </p:nvPr>
        </p:nvGraphicFramePr>
        <p:xfrm>
          <a:off x="2146300" y="4722813"/>
          <a:ext cx="5118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117760" imgH="1041120" progId="Equation.DSMT4">
                  <p:embed/>
                </p:oleObj>
              </mc:Choice>
              <mc:Fallback>
                <p:oleObj name="Equation" r:id="rId6" imgW="5117760" imgH="1041120" progId="Equation.DSMT4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22813"/>
                        <a:ext cx="5118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Binomial Theorem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70916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Since the </a:t>
            </a:r>
            <a:r>
              <a:rPr lang="en-US" i="0" dirty="0">
                <a:solidFill>
                  <a:schemeClr val="tx1"/>
                </a:solidFill>
              </a:rPr>
              <a:t>sum begins with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0, the sixth term occurs when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5.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Thus, the sixth term of the expansion is               .</a:t>
            </a:r>
            <a:endParaRPr lang="en-US" sz="2000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F95315F2-0089-9F41-54A9-9C4AD2BCF9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945091"/>
              </p:ext>
            </p:extLst>
          </p:nvPr>
        </p:nvGraphicFramePr>
        <p:xfrm>
          <a:off x="1770063" y="2246313"/>
          <a:ext cx="5160962" cy="278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76840" imgH="3060360" progId="Equation.DSMT4">
                  <p:embed/>
                </p:oleObj>
              </mc:Choice>
              <mc:Fallback>
                <p:oleObj name="Equation" r:id="rId2" imgW="5676840" imgH="306036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63" y="2246313"/>
                        <a:ext cx="5160962" cy="278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30823A1-E60F-F764-ED3D-53777D4503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183026"/>
              </p:ext>
            </p:extLst>
          </p:nvPr>
        </p:nvGraphicFramePr>
        <p:xfrm>
          <a:off x="6329363" y="4800600"/>
          <a:ext cx="107315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876240" progId="Equation.DSMT4">
                  <p:embed/>
                </p:oleObj>
              </mc:Choice>
              <mc:Fallback>
                <p:oleObj name="Equation" r:id="rId4" imgW="1180800" imgH="876240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F95315F2-0089-9F41-54A9-9C4AD2BCF9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3" y="4800600"/>
                        <a:ext cx="1073150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770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Binomial Theorem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304800" y="990601"/>
            <a:ext cx="8394583" cy="47099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</a:t>
            </a:r>
            <a:r>
              <a:rPr lang="en-US" i="0" dirty="0">
                <a:solidFill>
                  <a:schemeClr val="tx1"/>
                </a:solidFill>
              </a:rPr>
              <a:t> By the Binomial Theorem, we have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Since the sum begins with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i="0" dirty="0">
                <a:solidFill>
                  <a:schemeClr val="tx1"/>
                </a:solidFill>
              </a:rPr>
              <a:t> = 0, the fourth term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    occurs when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dirty="0">
                <a:solidFill>
                  <a:schemeClr val="tx1"/>
                </a:solidFill>
              </a:rPr>
              <a:t> = 3.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Thus, the fourth term is          .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81020CA2-7AD4-A8D6-B1FB-A9B62643D5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327827"/>
              </p:ext>
            </p:extLst>
          </p:nvPr>
        </p:nvGraphicFramePr>
        <p:xfrm>
          <a:off x="2590800" y="1550529"/>
          <a:ext cx="1397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990360" progId="Equation.DSMT4">
                  <p:embed/>
                </p:oleObj>
              </mc:Choice>
              <mc:Fallback>
                <p:oleObj name="Equation" r:id="rId2" imgW="1396800" imgH="99036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50529"/>
                        <a:ext cx="1397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513EE15A-73CA-84C2-86B6-996BD10FC8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98289"/>
              </p:ext>
            </p:extLst>
          </p:nvPr>
        </p:nvGraphicFramePr>
        <p:xfrm>
          <a:off x="4000500" y="1593850"/>
          <a:ext cx="2857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57320" imgH="1041120" progId="Equation.DSMT4">
                  <p:embed/>
                </p:oleObj>
              </mc:Choice>
              <mc:Fallback>
                <p:oleObj name="Equation" r:id="rId4" imgW="2857320" imgH="1041120" progId="Equation.DSMT4">
                  <p:embed/>
                  <p:pic>
                    <p:nvPicPr>
                      <p:cNvPr id="133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593850"/>
                        <a:ext cx="2857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C86F135A-38AA-1C51-89AF-4E09B8563A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152588"/>
              </p:ext>
            </p:extLst>
          </p:nvPr>
        </p:nvGraphicFramePr>
        <p:xfrm>
          <a:off x="457200" y="3733800"/>
          <a:ext cx="2095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5200" imgH="1041120" progId="Equation.DSMT4">
                  <p:embed/>
                </p:oleObj>
              </mc:Choice>
              <mc:Fallback>
                <p:oleObj name="Equation" r:id="rId6" imgW="2095200" imgH="1041120" progId="Equation.DSMT4">
                  <p:embed/>
                  <p:pic>
                    <p:nvPicPr>
                      <p:cNvPr id="133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3800"/>
                        <a:ext cx="2095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CFF0DAE8-0410-8764-5A9F-CA89EEBD05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282604"/>
              </p:ext>
            </p:extLst>
          </p:nvPr>
        </p:nvGraphicFramePr>
        <p:xfrm>
          <a:off x="2438400" y="375920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838080" progId="Equation.DSMT4">
                  <p:embed/>
                </p:oleObj>
              </mc:Choice>
              <mc:Fallback>
                <p:oleObj name="Equation" r:id="rId8" imgW="2006280" imgH="838080" progId="Equation.DSMT4">
                  <p:embed/>
                  <p:pic>
                    <p:nvPicPr>
                      <p:cNvPr id="133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5920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C28A364F-4951-9A35-0ED8-3936F0126C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938935"/>
              </p:ext>
            </p:extLst>
          </p:nvPr>
        </p:nvGraphicFramePr>
        <p:xfrm>
          <a:off x="4428226" y="3695700"/>
          <a:ext cx="3213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213000" imgH="965160" progId="Equation.DSMT4">
                  <p:embed/>
                </p:oleObj>
              </mc:Choice>
              <mc:Fallback>
                <p:oleObj name="Equation" r:id="rId10" imgW="3213000" imgH="965160" progId="Equation.DSMT4">
                  <p:embed/>
                  <p:pic>
                    <p:nvPicPr>
                      <p:cNvPr id="133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8226" y="3695700"/>
                        <a:ext cx="3213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>
            <a:extLst>
              <a:ext uri="{FF2B5EF4-FFF2-40B4-BE49-F238E27FC236}">
                <a16:creationId xmlns:a16="http://schemas.microsoft.com/office/drawing/2014/main" id="{BE7D30BF-D97A-30A9-099A-1CB51BD3D9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38952"/>
              </p:ext>
            </p:extLst>
          </p:nvPr>
        </p:nvGraphicFramePr>
        <p:xfrm>
          <a:off x="7659382" y="3956050"/>
          <a:ext cx="1054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54080" imgH="444240" progId="Equation.DSMT4">
                  <p:embed/>
                </p:oleObj>
              </mc:Choice>
              <mc:Fallback>
                <p:oleObj name="Equation" r:id="rId12" imgW="1054080" imgH="444240" progId="Equation.DSMT4">
                  <p:embed/>
                  <p:pic>
                    <p:nvPicPr>
                      <p:cNvPr id="1332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9382" y="3956050"/>
                        <a:ext cx="1054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3F8FC153-7FAF-9F03-674A-1DE1A07726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887280"/>
              </p:ext>
            </p:extLst>
          </p:nvPr>
        </p:nvGraphicFramePr>
        <p:xfrm>
          <a:off x="4267200" y="4866813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99920" imgH="444240" progId="Equation.DSMT4">
                  <p:embed/>
                </p:oleObj>
              </mc:Choice>
              <mc:Fallback>
                <p:oleObj name="Equation" r:id="rId14" imgW="799920" imgH="444240" progId="Equation.DSMT4">
                  <p:embed/>
                  <p:pic>
                    <p:nvPicPr>
                      <p:cNvPr id="9" name="Object 10">
                        <a:extLst>
                          <a:ext uri="{FF2B5EF4-FFF2-40B4-BE49-F238E27FC236}">
                            <a16:creationId xmlns:a16="http://schemas.microsoft.com/office/drawing/2014/main" id="{BE7D30BF-D97A-30A9-099A-1CB51BD3D9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866813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07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Binomial Theorem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56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Use the Binomial Theorem to approximate </a:t>
            </a:r>
            <a:r>
              <a:rPr lang="en-US" i="0" dirty="0">
                <a:solidFill>
                  <a:srgbClr val="0000FF"/>
                </a:solidFill>
              </a:rPr>
              <a:t>(0.99)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 	to the nearest thousandth.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  <a:r>
              <a:rPr lang="en-US" i="0" dirty="0">
                <a:solidFill>
                  <a:schemeClr val="tx1"/>
                </a:solidFill>
              </a:rPr>
              <a:t>First rewrite 0.99 in the binomial form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(1 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 </a:t>
            </a:r>
            <a:r>
              <a:rPr lang="en-US" i="0" dirty="0">
                <a:solidFill>
                  <a:schemeClr val="tx1"/>
                </a:solidFill>
              </a:rPr>
              <a:t>0.01) then proceed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30352" y="3297414"/>
          <a:ext cx="1016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920" imgH="533160" progId="Equation.DSMT4">
                  <p:embed/>
                </p:oleObj>
              </mc:Choice>
              <mc:Fallback>
                <p:oleObj name="Equation" r:id="rId2" imgW="10159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97414"/>
                        <a:ext cx="1016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562100" y="3124200"/>
          <a:ext cx="5105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05160" imgH="1002960" progId="Equation.DSMT4">
                  <p:embed/>
                </p:oleObj>
              </mc:Choice>
              <mc:Fallback>
                <p:oleObj name="Equation" r:id="rId4" imgW="510516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3124200"/>
                        <a:ext cx="51054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562100" y="4048125"/>
          <a:ext cx="64897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89360" imgH="1993680" progId="Equation.DSMT4">
                  <p:embed/>
                </p:oleObj>
              </mc:Choice>
              <mc:Fallback>
                <p:oleObj name="Equation" r:id="rId6" imgW="6489360" imgH="1993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4048125"/>
                        <a:ext cx="6489700" cy="199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The Binomial Theorem (cont.)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946391"/>
              </p:ext>
            </p:extLst>
          </p:nvPr>
        </p:nvGraphicFramePr>
        <p:xfrm>
          <a:off x="346075" y="1377950"/>
          <a:ext cx="6108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108480" imgH="1777680" progId="Equation.DSMT4">
                  <p:embed/>
                </p:oleObj>
              </mc:Choice>
              <mc:Fallback>
                <p:oleObj name="Equation" r:id="rId2" imgW="6108480" imgH="1777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1377950"/>
                        <a:ext cx="6108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40000"/>
              </p:ext>
            </p:extLst>
          </p:nvPr>
        </p:nvGraphicFramePr>
        <p:xfrm>
          <a:off x="349250" y="3499202"/>
          <a:ext cx="859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97880" imgH="482400" progId="Equation.DSMT4">
                  <p:embed/>
                </p:oleObj>
              </mc:Choice>
              <mc:Fallback>
                <p:oleObj name="Equation" r:id="rId4" imgW="85978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3499202"/>
                        <a:ext cx="8597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324345"/>
              </p:ext>
            </p:extLst>
          </p:nvPr>
        </p:nvGraphicFramePr>
        <p:xfrm>
          <a:off x="346075" y="4296479"/>
          <a:ext cx="631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11880" imgH="291960" progId="Equation.DSMT4">
                  <p:embed/>
                </p:oleObj>
              </mc:Choice>
              <mc:Fallback>
                <p:oleObj name="Equation" r:id="rId6" imgW="631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4296479"/>
                        <a:ext cx="631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519898"/>
              </p:ext>
            </p:extLst>
          </p:nvPr>
        </p:nvGraphicFramePr>
        <p:xfrm>
          <a:off x="346075" y="4929539"/>
          <a:ext cx="199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93680" imgH="291960" progId="Equation.DSMT4">
                  <p:embed/>
                </p:oleObj>
              </mc:Choice>
              <mc:Fallback>
                <p:oleObj name="Equation" r:id="rId8" imgW="1993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4929539"/>
                        <a:ext cx="199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550320"/>
              </p:ext>
            </p:extLst>
          </p:nvPr>
        </p:nvGraphicFramePr>
        <p:xfrm>
          <a:off x="5723389" y="5249411"/>
          <a:ext cx="2197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558720" progId="Equation.DSMT4">
                  <p:embed/>
                </p:oleObj>
              </mc:Choice>
              <mc:Fallback>
                <p:oleObj name="Equation" r:id="rId10" imgW="2197080" imgH="558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3389" y="5249411"/>
                        <a:ext cx="2197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B04C29B-4BDD-2ABC-F3F5-3C19C1AFCA6B}"/>
              </a:ext>
            </a:extLst>
          </p:cNvPr>
          <p:cNvSpPr txBox="1"/>
          <p:nvPr/>
        </p:nvSpPr>
        <p:spPr>
          <a:xfrm>
            <a:off x="346075" y="5257800"/>
            <a:ext cx="849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Rounded to the nearest thousandth,                          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Definition: </a:t>
            </a:r>
            <a:r>
              <a:rPr lang="en-US" i="1" dirty="0">
                <a:solidFill>
                  <a:schemeClr val="accent1"/>
                </a:solidFill>
              </a:rPr>
              <a:t>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Factorial (</a:t>
            </a:r>
            <a:r>
              <a:rPr lang="en-US" sz="3200" i="1" dirty="0">
                <a:solidFill>
                  <a:schemeClr val="accent1"/>
                </a:solidFill>
              </a:rPr>
              <a:t>n</a:t>
            </a:r>
            <a:r>
              <a:rPr lang="en-US" sz="3200" dirty="0">
                <a:solidFill>
                  <a:schemeClr val="accent1"/>
                </a:solidFill>
              </a:rPr>
              <a:t>!)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positive integer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0" dirty="0">
                <a:solidFill>
                  <a:srgbClr val="000000"/>
                </a:solidFill>
              </a:rPr>
              <a:t>the factorial of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denoted as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!, is the product of all positive integers from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through 1.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! is read as “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factorial.”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factorial of zero is a special case. It is defined as 0! = 1.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14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721925"/>
              </p:ext>
            </p:extLst>
          </p:nvPr>
        </p:nvGraphicFramePr>
        <p:xfrm>
          <a:off x="2324100" y="2584450"/>
          <a:ext cx="4495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95680" imgH="482400" progId="Equation.DSMT4">
                  <p:embed/>
                </p:oleObj>
              </mc:Choice>
              <mc:Fallback>
                <p:oleObj name="Equation" r:id="rId2" imgW="4495680" imgH="482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2584450"/>
                        <a:ext cx="4495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Factorials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6156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algn="ctr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or  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166668"/>
              </p:ext>
            </p:extLst>
          </p:nvPr>
        </p:nvGraphicFramePr>
        <p:xfrm>
          <a:off x="523875" y="1447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080" progId="Equation.DSMT4">
                  <p:embed/>
                </p:oleObj>
              </mc:Choice>
              <mc:Fallback>
                <p:oleObj name="Equation" r:id="rId2" imgW="9144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1447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D4E3584E-14F5-FB8D-6858-B937D8F455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052952"/>
              </p:ext>
            </p:extLst>
          </p:nvPr>
        </p:nvGraphicFramePr>
        <p:xfrm>
          <a:off x="3098800" y="1447800"/>
          <a:ext cx="1549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952200" progId="Equation.DSMT4">
                  <p:embed/>
                </p:oleObj>
              </mc:Choice>
              <mc:Fallback>
                <p:oleObj name="Equation" r:id="rId4" imgW="1549080" imgH="95220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1447800"/>
                        <a:ext cx="1549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>
            <a:extLst>
              <a:ext uri="{FF2B5EF4-FFF2-40B4-BE49-F238E27FC236}">
                <a16:creationId xmlns:a16="http://schemas.microsoft.com/office/drawing/2014/main" id="{0C643B1D-8DAC-84C2-378C-43BBB8FD7E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757474"/>
              </p:ext>
            </p:extLst>
          </p:nvPr>
        </p:nvGraphicFramePr>
        <p:xfrm>
          <a:off x="6288597" y="14478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838080" progId="Equation.DSMT4">
                  <p:embed/>
                </p:oleObj>
              </mc:Choice>
              <mc:Fallback>
                <p:oleObj name="Equation" r:id="rId6" imgW="1295280" imgH="838080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8597" y="14478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>
            <a:extLst>
              <a:ext uri="{FF2B5EF4-FFF2-40B4-BE49-F238E27FC236}">
                <a16:creationId xmlns:a16="http://schemas.microsoft.com/office/drawing/2014/main" id="{3E269952-B9B3-C4B4-4059-DD933B432C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334826"/>
              </p:ext>
            </p:extLst>
          </p:nvPr>
        </p:nvGraphicFramePr>
        <p:xfrm>
          <a:off x="523875" y="3060758"/>
          <a:ext cx="7061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061040" imgH="965160" progId="Equation.DSMT4">
                  <p:embed/>
                </p:oleObj>
              </mc:Choice>
              <mc:Fallback>
                <p:oleObj name="Equation" r:id="rId8" imgW="7061040" imgH="96516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3060758"/>
                        <a:ext cx="7061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D7F6E170-F5E3-6712-387A-E4F14F0A2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148538"/>
              </p:ext>
            </p:extLst>
          </p:nvPr>
        </p:nvGraphicFramePr>
        <p:xfrm>
          <a:off x="2825750" y="4633636"/>
          <a:ext cx="3492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92360" imgH="965160" progId="Equation.DSMT4">
                  <p:embed/>
                </p:oleObj>
              </mc:Choice>
              <mc:Fallback>
                <p:oleObj name="Equation" r:id="rId10" imgW="3492360" imgH="965160" progId="Equation.DSMT4">
                  <p:embed/>
                  <p:pic>
                    <p:nvPicPr>
                      <p:cNvPr id="4" name="Object 7">
                        <a:extLst>
                          <a:ext uri="{FF2B5EF4-FFF2-40B4-BE49-F238E27FC236}">
                            <a16:creationId xmlns:a16="http://schemas.microsoft.com/office/drawing/2014/main" id="{3E269952-B9B3-C4B4-4059-DD933B432C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0" y="4633636"/>
                        <a:ext cx="3492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Factorials (cont.)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270738"/>
              </p:ext>
            </p:extLst>
          </p:nvPr>
        </p:nvGraphicFramePr>
        <p:xfrm>
          <a:off x="596900" y="1174750"/>
          <a:ext cx="56515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51280" imgH="1244520" progId="Equation.DSMT4">
                  <p:embed/>
                </p:oleObj>
              </mc:Choice>
              <mc:Fallback>
                <p:oleObj name="Equation" r:id="rId2" imgW="5651280" imgH="1244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174750"/>
                        <a:ext cx="56515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991808"/>
              </p:ext>
            </p:extLst>
          </p:nvPr>
        </p:nvGraphicFramePr>
        <p:xfrm>
          <a:off x="629357" y="2838450"/>
          <a:ext cx="52959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95600" imgH="1180800" progId="Equation.DSMT4">
                  <p:embed/>
                </p:oleObj>
              </mc:Choice>
              <mc:Fallback>
                <p:oleObj name="Equation" r:id="rId4" imgW="5295600" imgH="1180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357" y="2838450"/>
                        <a:ext cx="52959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73152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Binomial Coefficient</a:t>
            </a:r>
          </a:p>
        </p:txBody>
      </p:sp>
      <p:sp>
        <p:nvSpPr>
          <p:cNvPr id="10243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455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endParaRPr lang="en-US" sz="800" b="1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For nonnegative integers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, with 0 ≤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≤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lnSpc>
                <a:spcPts val="45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Because this quantity appears repeatedly in the Binomial Theorem,         is often called a </a:t>
            </a:r>
            <a:r>
              <a:rPr lang="en-US" b="1" i="0" dirty="0">
                <a:solidFill>
                  <a:srgbClr val="BF0000"/>
                </a:solidFill>
              </a:rPr>
              <a:t>binomial coefficient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548986"/>
              </p:ext>
            </p:extLst>
          </p:nvPr>
        </p:nvGraphicFramePr>
        <p:xfrm>
          <a:off x="3429000" y="2018738"/>
          <a:ext cx="2413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3000" imgH="1028700" progId="Equation.DSMT4">
                  <p:embed/>
                </p:oleObj>
              </mc:Choice>
              <mc:Fallback>
                <p:oleObj name="Equation" r:id="rId2" imgW="2413000" imgH="1028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018738"/>
                        <a:ext cx="24130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992328"/>
              </p:ext>
            </p:extLst>
          </p:nvPr>
        </p:nvGraphicFramePr>
        <p:xfrm>
          <a:off x="3378200" y="3505200"/>
          <a:ext cx="584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47" imgH="1028254" progId="Equation.DSMT4">
                  <p:embed/>
                </p:oleObj>
              </mc:Choice>
              <mc:Fallback>
                <p:oleObj name="Equation" r:id="rId4" imgW="583947" imgH="102825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3505200"/>
                        <a:ext cx="5842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BF24961-177D-C870-96AB-F016A5C49A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32501"/>
              </p:ext>
            </p:extLst>
          </p:nvPr>
        </p:nvGraphicFramePr>
        <p:xfrm>
          <a:off x="6781800" y="0"/>
          <a:ext cx="558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1015920" progId="Equation.DSMT4">
                  <p:embed/>
                </p:oleObj>
              </mc:Choice>
              <mc:Fallback>
                <p:oleObj name="Equation" r:id="rId6" imgW="558720" imgH="101592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0"/>
                        <a:ext cx="558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Binomial Coefficients 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3296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Evaluate.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 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868873"/>
              </p:ext>
            </p:extLst>
          </p:nvPr>
        </p:nvGraphicFramePr>
        <p:xfrm>
          <a:off x="530352" y="1943100"/>
          <a:ext cx="2387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1028520" progId="Equation.DSMT4">
                  <p:embed/>
                </p:oleObj>
              </mc:Choice>
              <mc:Fallback>
                <p:oleObj name="Equation" r:id="rId2" imgW="238752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43100"/>
                        <a:ext cx="2387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111702"/>
              </p:ext>
            </p:extLst>
          </p:nvPr>
        </p:nvGraphicFramePr>
        <p:xfrm>
          <a:off x="1022350" y="3525838"/>
          <a:ext cx="5511800" cy="241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11600" imgH="2412720" progId="Equation.DSMT4">
                  <p:embed/>
                </p:oleObj>
              </mc:Choice>
              <mc:Fallback>
                <p:oleObj name="Equation" r:id="rId4" imgW="5511600" imgH="2412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3525838"/>
                        <a:ext cx="5511800" cy="241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156944"/>
              </p:ext>
            </p:extLst>
          </p:nvPr>
        </p:nvGraphicFramePr>
        <p:xfrm>
          <a:off x="4845756" y="1969100"/>
          <a:ext cx="1219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1028520" progId="Equation.DSMT4">
                  <p:embed/>
                </p:oleObj>
              </mc:Choice>
              <mc:Fallback>
                <p:oleObj name="Equation" r:id="rId6" imgW="1218960" imgH="10285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756" y="1969100"/>
                        <a:ext cx="1219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Binomial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Coefficients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887632"/>
              </p:ext>
            </p:extLst>
          </p:nvPr>
        </p:nvGraphicFramePr>
        <p:xfrm>
          <a:off x="541338" y="1347788"/>
          <a:ext cx="3454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54200" imgH="1015920" progId="Equation.DSMT4">
                  <p:embed/>
                </p:oleObj>
              </mc:Choice>
              <mc:Fallback>
                <p:oleObj name="Equation" r:id="rId2" imgW="3454200" imgH="1015920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1347788"/>
                        <a:ext cx="34544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F2C08EE4-FBF9-72C4-D751-4B28F37C05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934084"/>
              </p:ext>
            </p:extLst>
          </p:nvPr>
        </p:nvGraphicFramePr>
        <p:xfrm>
          <a:off x="4569619" y="1487488"/>
          <a:ext cx="3543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43120" imgH="736560" progId="Equation.DSMT4">
                  <p:embed/>
                </p:oleObj>
              </mc:Choice>
              <mc:Fallback>
                <p:oleObj name="Equation" r:id="rId4" imgW="3543120" imgH="73656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9619" y="1487488"/>
                        <a:ext cx="35433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147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Theorem: The Binomial Theorem</a:t>
            </a:r>
          </a:p>
        </p:txBody>
      </p:sp>
      <p:sp>
        <p:nvSpPr>
          <p:cNvPr id="1229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For real numbers </a:t>
            </a:r>
            <a:r>
              <a:rPr lang="en-US" sz="2400" i="1" dirty="0">
                <a:solidFill>
                  <a:srgbClr val="000000"/>
                </a:solidFill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0" dirty="0">
                <a:solidFill>
                  <a:srgbClr val="000000"/>
                </a:solidFill>
              </a:rPr>
              <a:t>and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0" dirty="0">
                <a:solidFill>
                  <a:srgbClr val="000000"/>
                </a:solidFill>
              </a:rPr>
              <a:t>and </a:t>
            </a:r>
            <a:r>
              <a:rPr lang="en-US" sz="2400" dirty="0">
                <a:solidFill>
                  <a:srgbClr val="000000"/>
                </a:solidFill>
              </a:rPr>
              <a:t>a</a:t>
            </a:r>
            <a:r>
              <a:rPr lang="en-US" sz="2400" i="0" dirty="0">
                <a:solidFill>
                  <a:srgbClr val="000000"/>
                </a:solidFill>
              </a:rPr>
              <a:t> nonnegative integer </a:t>
            </a:r>
            <a:r>
              <a:rPr lang="en-US" sz="2400" i="1" dirty="0">
                <a:solidFill>
                  <a:srgbClr val="000000"/>
                </a:solidFill>
              </a:rPr>
              <a:t>n</a:t>
            </a:r>
            <a:r>
              <a:rPr lang="en-US" sz="2400" i="0" dirty="0">
                <a:solidFill>
                  <a:srgbClr val="000000"/>
                </a:solidFill>
              </a:rPr>
              <a:t>,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229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69966"/>
              </p:ext>
            </p:extLst>
          </p:nvPr>
        </p:nvGraphicFramePr>
        <p:xfrm>
          <a:off x="566738" y="1828800"/>
          <a:ext cx="786130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73840" imgH="952200" progId="Equation.DSMT4">
                  <p:embed/>
                </p:oleObj>
              </mc:Choice>
              <mc:Fallback>
                <p:oleObj name="Equation" r:id="rId2" imgW="8673840" imgH="952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1828800"/>
                        <a:ext cx="7861300" cy="86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614354"/>
              </p:ext>
            </p:extLst>
          </p:nvPr>
        </p:nvGraphicFramePr>
        <p:xfrm>
          <a:off x="609600" y="2768758"/>
          <a:ext cx="5694363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52800" imgH="952200" progId="Equation.DSMT4">
                  <p:embed/>
                </p:oleObj>
              </mc:Choice>
              <mc:Fallback>
                <p:oleObj name="Equation" r:id="rId4" imgW="5752800" imgH="952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768758"/>
                        <a:ext cx="5694363" cy="941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The Binomial Theorem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Expand each expression using the Binomial Theorem.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a.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FF"/>
                </a:solidFill>
              </a:rPr>
              <a:t>3)</a:t>
            </a:r>
            <a:r>
              <a:rPr lang="en-US" i="0" baseline="3000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                          </a:t>
            </a:r>
            <a:r>
              <a:rPr lang="en-US" b="1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dirty="0">
                <a:solidFill>
                  <a:srgbClr val="0000FF"/>
                </a:solidFill>
              </a:rPr>
              <a:t>1)</a:t>
            </a:r>
            <a:r>
              <a:rPr lang="en-US" baseline="3000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25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172207"/>
              </p:ext>
            </p:extLst>
          </p:nvPr>
        </p:nvGraphicFramePr>
        <p:xfrm>
          <a:off x="533400" y="2635885"/>
          <a:ext cx="3644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44640" imgH="1015920" progId="Equation.DSMT4">
                  <p:embed/>
                </p:oleObj>
              </mc:Choice>
              <mc:Fallback>
                <p:oleObj name="Equation" r:id="rId2" imgW="364464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35885"/>
                        <a:ext cx="36449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679956"/>
              </p:ext>
            </p:extLst>
          </p:nvPr>
        </p:nvGraphicFramePr>
        <p:xfrm>
          <a:off x="1485900" y="3743325"/>
          <a:ext cx="6172200" cy="210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72200" imgH="2108160" progId="Equation.DSMT4">
                  <p:embed/>
                </p:oleObj>
              </mc:Choice>
              <mc:Fallback>
                <p:oleObj name="Equation" r:id="rId4" imgW="6172200" imgH="2108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3743325"/>
                        <a:ext cx="6172200" cy="210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404</Words>
  <Application>Microsoft Office PowerPoint</Application>
  <PresentationFormat>On-screen Show (4:3)</PresentationFormat>
  <Paragraphs>80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Calibri</vt:lpstr>
      <vt:lpstr>Arial</vt:lpstr>
      <vt:lpstr>Symbol</vt:lpstr>
      <vt:lpstr>Courier New</vt:lpstr>
      <vt:lpstr>Office Theme</vt:lpstr>
      <vt:lpstr>Equation</vt:lpstr>
      <vt:lpstr>MathType 6.0 Equation</vt:lpstr>
      <vt:lpstr>Section 12.5</vt:lpstr>
      <vt:lpstr>Definition: n Factorial (n!)</vt:lpstr>
      <vt:lpstr>Example 1: Simplifying Factorials</vt:lpstr>
      <vt:lpstr>Example 1: Simplifying Factorials (cont.)</vt:lpstr>
      <vt:lpstr>Definition: Binomial Coefficient</vt:lpstr>
      <vt:lpstr>Example 2: Evaluating Binomial Coefficients </vt:lpstr>
      <vt:lpstr>Example 2: Evaluating Binomial  Coefficients (cont.)</vt:lpstr>
      <vt:lpstr>Theorem: The Binomial Theorem</vt:lpstr>
      <vt:lpstr>Example 3: The Binomial Theorem</vt:lpstr>
      <vt:lpstr>Example 3: The Binomial Theorem (cont.)</vt:lpstr>
      <vt:lpstr>Example 3: The Binomial Theorem (cont.)</vt:lpstr>
      <vt:lpstr>Example 3: The Binomial Theorem (cont.)</vt:lpstr>
      <vt:lpstr>Example 4: Using the Binomial Theorem</vt:lpstr>
      <vt:lpstr>Example 4: Using the Binomial Theorem (cont.)</vt:lpstr>
      <vt:lpstr>Example 4: Using the Binomial Theorem (cont.)</vt:lpstr>
      <vt:lpstr>Example 5: Using the Binomial Theorem</vt:lpstr>
      <vt:lpstr>Example 5: The Binomial Theorem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15</cp:revision>
  <dcterms:created xsi:type="dcterms:W3CDTF">2013-04-26T14:43:13Z</dcterms:created>
  <dcterms:modified xsi:type="dcterms:W3CDTF">2023-07-25T13:36:46Z</dcterms:modified>
</cp:coreProperties>
</file>