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0" r:id="rId3"/>
    <p:sldId id="262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mbria Math" panose="02040503050406030204" pitchFamily="18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7D9F"/>
    <a:srgbClr val="000099"/>
    <a:srgbClr val="000000"/>
    <a:srgbClr val="0000FF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73" autoAdjust="0"/>
    <p:restoredTop sz="94660"/>
  </p:normalViewPr>
  <p:slideViewPr>
    <p:cSldViewPr>
      <p:cViewPr varScale="1">
        <p:scale>
          <a:sx n="114" d="100"/>
          <a:sy n="114" d="100"/>
        </p:scale>
        <p:origin x="192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7/25/2023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3983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FC6A14-F8A9-43FF-91F1-5E371CD108E7}" type="datetimeFigureOut">
              <a:rPr lang="en-US" smtClean="0"/>
              <a:pPr/>
              <a:t>7/25/2023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507B98-95EC-4CDC-A495-B3EA5059B9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986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endParaRPr lang="en-US" dirty="0"/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   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13" Type="http://schemas.openxmlformats.org/officeDocument/2006/relationships/image" Target="../media/image30.emf"/><Relationship Id="rId18" Type="http://schemas.openxmlformats.org/officeDocument/2006/relationships/oleObject" Target="../embeddings/oleObject32.bin"/><Relationship Id="rId3" Type="http://schemas.openxmlformats.org/officeDocument/2006/relationships/image" Target="../media/image25.emf"/><Relationship Id="rId7" Type="http://schemas.openxmlformats.org/officeDocument/2006/relationships/image" Target="../media/image27.emf"/><Relationship Id="rId12" Type="http://schemas.openxmlformats.org/officeDocument/2006/relationships/oleObject" Target="../embeddings/oleObject29.bin"/><Relationship Id="rId17" Type="http://schemas.openxmlformats.org/officeDocument/2006/relationships/image" Target="../media/image32.wmf"/><Relationship Id="rId2" Type="http://schemas.openxmlformats.org/officeDocument/2006/relationships/oleObject" Target="../embeddings/oleObject24.bin"/><Relationship Id="rId16" Type="http://schemas.openxmlformats.org/officeDocument/2006/relationships/oleObject" Target="../embeddings/oleObject3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6.bin"/><Relationship Id="rId11" Type="http://schemas.openxmlformats.org/officeDocument/2006/relationships/image" Target="../media/image29.wmf"/><Relationship Id="rId5" Type="http://schemas.openxmlformats.org/officeDocument/2006/relationships/image" Target="../media/image26.wmf"/><Relationship Id="rId15" Type="http://schemas.openxmlformats.org/officeDocument/2006/relationships/image" Target="../media/image31.emf"/><Relationship Id="rId10" Type="http://schemas.openxmlformats.org/officeDocument/2006/relationships/oleObject" Target="../embeddings/oleObject28.bin"/><Relationship Id="rId19" Type="http://schemas.openxmlformats.org/officeDocument/2006/relationships/image" Target="../media/image33.wmf"/><Relationship Id="rId4" Type="http://schemas.openxmlformats.org/officeDocument/2006/relationships/oleObject" Target="../embeddings/oleObject25.bin"/><Relationship Id="rId9" Type="http://schemas.openxmlformats.org/officeDocument/2006/relationships/image" Target="../media/image28.wmf"/><Relationship Id="rId14" Type="http://schemas.openxmlformats.org/officeDocument/2006/relationships/oleObject" Target="../embeddings/oleObject30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13" Type="http://schemas.openxmlformats.org/officeDocument/2006/relationships/image" Target="../media/image39.wmf"/><Relationship Id="rId18" Type="http://schemas.openxmlformats.org/officeDocument/2006/relationships/oleObject" Target="../embeddings/oleObject41.bin"/><Relationship Id="rId3" Type="http://schemas.openxmlformats.org/officeDocument/2006/relationships/image" Target="../media/image34.wmf"/><Relationship Id="rId21" Type="http://schemas.openxmlformats.org/officeDocument/2006/relationships/image" Target="../media/image43.wmf"/><Relationship Id="rId7" Type="http://schemas.openxmlformats.org/officeDocument/2006/relationships/image" Target="../media/image36.emf"/><Relationship Id="rId12" Type="http://schemas.openxmlformats.org/officeDocument/2006/relationships/oleObject" Target="../embeddings/oleObject38.bin"/><Relationship Id="rId17" Type="http://schemas.openxmlformats.org/officeDocument/2006/relationships/image" Target="../media/image41.wmf"/><Relationship Id="rId2" Type="http://schemas.openxmlformats.org/officeDocument/2006/relationships/oleObject" Target="../embeddings/oleObject33.bin"/><Relationship Id="rId16" Type="http://schemas.openxmlformats.org/officeDocument/2006/relationships/oleObject" Target="../embeddings/oleObject40.bin"/><Relationship Id="rId20" Type="http://schemas.openxmlformats.org/officeDocument/2006/relationships/oleObject" Target="../embeddings/oleObject4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5.bin"/><Relationship Id="rId11" Type="http://schemas.openxmlformats.org/officeDocument/2006/relationships/image" Target="../media/image38.emf"/><Relationship Id="rId5" Type="http://schemas.openxmlformats.org/officeDocument/2006/relationships/image" Target="../media/image35.wmf"/><Relationship Id="rId15" Type="http://schemas.openxmlformats.org/officeDocument/2006/relationships/image" Target="../media/image40.wmf"/><Relationship Id="rId10" Type="http://schemas.openxmlformats.org/officeDocument/2006/relationships/oleObject" Target="../embeddings/oleObject37.bin"/><Relationship Id="rId19" Type="http://schemas.openxmlformats.org/officeDocument/2006/relationships/image" Target="../media/image42.emf"/><Relationship Id="rId4" Type="http://schemas.openxmlformats.org/officeDocument/2006/relationships/oleObject" Target="../embeddings/oleObject34.bin"/><Relationship Id="rId9" Type="http://schemas.openxmlformats.org/officeDocument/2006/relationships/image" Target="../media/image37.wmf"/><Relationship Id="rId14" Type="http://schemas.openxmlformats.org/officeDocument/2006/relationships/oleObject" Target="../embeddings/oleObject39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7" Type="http://schemas.openxmlformats.org/officeDocument/2006/relationships/image" Target="../media/image46.wmf"/><Relationship Id="rId2" Type="http://schemas.openxmlformats.org/officeDocument/2006/relationships/oleObject" Target="../embeddings/oleObject4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5.bin"/><Relationship Id="rId5" Type="http://schemas.openxmlformats.org/officeDocument/2006/relationships/image" Target="../media/image45.emf"/><Relationship Id="rId4" Type="http://schemas.openxmlformats.org/officeDocument/2006/relationships/oleObject" Target="../embeddings/oleObject4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oleObject" Target="../embeddings/oleObject46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wmf"/><Relationship Id="rId4" Type="http://schemas.openxmlformats.org/officeDocument/2006/relationships/oleObject" Target="../embeddings/oleObject47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7" Type="http://schemas.openxmlformats.org/officeDocument/2006/relationships/image" Target="../media/image51.wmf"/><Relationship Id="rId2" Type="http://schemas.openxmlformats.org/officeDocument/2006/relationships/oleObject" Target="../embeddings/oleObject4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0.bin"/><Relationship Id="rId5" Type="http://schemas.openxmlformats.org/officeDocument/2006/relationships/image" Target="../media/image50.emf"/><Relationship Id="rId4" Type="http://schemas.openxmlformats.org/officeDocument/2006/relationships/oleObject" Target="../embeddings/oleObject49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13" Type="http://schemas.openxmlformats.org/officeDocument/2006/relationships/image" Target="../media/image58.wmf"/><Relationship Id="rId18" Type="http://schemas.openxmlformats.org/officeDocument/2006/relationships/oleObject" Target="../embeddings/oleObject59.bin"/><Relationship Id="rId3" Type="http://schemas.openxmlformats.org/officeDocument/2006/relationships/image" Target="../media/image53.emf"/><Relationship Id="rId7" Type="http://schemas.openxmlformats.org/officeDocument/2006/relationships/image" Target="../media/image55.emf"/><Relationship Id="rId12" Type="http://schemas.openxmlformats.org/officeDocument/2006/relationships/oleObject" Target="../embeddings/oleObject56.bin"/><Relationship Id="rId17" Type="http://schemas.openxmlformats.org/officeDocument/2006/relationships/image" Target="../media/image60.emf"/><Relationship Id="rId2" Type="http://schemas.openxmlformats.org/officeDocument/2006/relationships/oleObject" Target="../embeddings/oleObject51.bin"/><Relationship Id="rId16" Type="http://schemas.openxmlformats.org/officeDocument/2006/relationships/oleObject" Target="../embeddings/oleObject5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3.bin"/><Relationship Id="rId11" Type="http://schemas.openxmlformats.org/officeDocument/2006/relationships/image" Target="../media/image57.wmf"/><Relationship Id="rId5" Type="http://schemas.openxmlformats.org/officeDocument/2006/relationships/image" Target="../media/image54.emf"/><Relationship Id="rId15" Type="http://schemas.openxmlformats.org/officeDocument/2006/relationships/image" Target="../media/image59.wmf"/><Relationship Id="rId10" Type="http://schemas.openxmlformats.org/officeDocument/2006/relationships/oleObject" Target="../embeddings/oleObject55.bin"/><Relationship Id="rId19" Type="http://schemas.openxmlformats.org/officeDocument/2006/relationships/image" Target="../media/image61.emf"/><Relationship Id="rId4" Type="http://schemas.openxmlformats.org/officeDocument/2006/relationships/oleObject" Target="../embeddings/oleObject52.bin"/><Relationship Id="rId9" Type="http://schemas.openxmlformats.org/officeDocument/2006/relationships/image" Target="../media/image56.emf"/><Relationship Id="rId14" Type="http://schemas.openxmlformats.org/officeDocument/2006/relationships/oleObject" Target="../embeddings/oleObject57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4.emf"/><Relationship Id="rId12" Type="http://schemas.openxmlformats.org/officeDocument/2006/relationships/oleObject" Target="../embeddings/oleObject6.bin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6.wmf"/><Relationship Id="rId5" Type="http://schemas.openxmlformats.org/officeDocument/2006/relationships/image" Target="../media/image3.emf"/><Relationship Id="rId15" Type="http://schemas.openxmlformats.org/officeDocument/2006/relationships/image" Target="../media/image8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5.emf"/><Relationship Id="rId14" Type="http://schemas.openxmlformats.org/officeDocument/2006/relationships/oleObject" Target="../embeddings/oleObject7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14.wmf"/><Relationship Id="rId3" Type="http://schemas.openxmlformats.org/officeDocument/2006/relationships/image" Target="../media/image9.emf"/><Relationship Id="rId7" Type="http://schemas.openxmlformats.org/officeDocument/2006/relationships/image" Target="../media/image11.emf"/><Relationship Id="rId12" Type="http://schemas.openxmlformats.org/officeDocument/2006/relationships/oleObject" Target="../embeddings/oleObject13.bin"/><Relationship Id="rId17" Type="http://schemas.openxmlformats.org/officeDocument/2006/relationships/image" Target="../media/image16.wmf"/><Relationship Id="rId2" Type="http://schemas.openxmlformats.org/officeDocument/2006/relationships/oleObject" Target="../embeddings/oleObject8.bin"/><Relationship Id="rId16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13.emf"/><Relationship Id="rId5" Type="http://schemas.openxmlformats.org/officeDocument/2006/relationships/image" Target="../media/image10.emf"/><Relationship Id="rId15" Type="http://schemas.openxmlformats.org/officeDocument/2006/relationships/image" Target="../media/image15.e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12.wmf"/><Relationship Id="rId14" Type="http://schemas.openxmlformats.org/officeDocument/2006/relationships/oleObject" Target="../embeddings/oleObject14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22.emf"/><Relationship Id="rId3" Type="http://schemas.openxmlformats.org/officeDocument/2006/relationships/image" Target="../media/image17.emf"/><Relationship Id="rId7" Type="http://schemas.openxmlformats.org/officeDocument/2006/relationships/image" Target="../media/image19.wmf"/><Relationship Id="rId12" Type="http://schemas.openxmlformats.org/officeDocument/2006/relationships/oleObject" Target="../embeddings/oleObject21.bin"/><Relationship Id="rId17" Type="http://schemas.openxmlformats.org/officeDocument/2006/relationships/image" Target="../media/image24.wmf"/><Relationship Id="rId2" Type="http://schemas.openxmlformats.org/officeDocument/2006/relationships/oleObject" Target="../embeddings/oleObject16.bin"/><Relationship Id="rId16" Type="http://schemas.openxmlformats.org/officeDocument/2006/relationships/oleObject" Target="../embeddings/oleObject2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21.wmf"/><Relationship Id="rId5" Type="http://schemas.openxmlformats.org/officeDocument/2006/relationships/image" Target="../media/image18.emf"/><Relationship Id="rId15" Type="http://schemas.openxmlformats.org/officeDocument/2006/relationships/image" Target="../media/image23.w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0.emf"/><Relationship Id="rId14" Type="http://schemas.openxmlformats.org/officeDocument/2006/relationships/oleObject" Target="../embeddings/oleObject22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2.5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marL="0" indent="0" algn="ctr">
              <a:buFont typeface="Courier New" pitchFamily="49" charset="0"/>
              <a:buNone/>
            </a:pPr>
            <a:r>
              <a:rPr lang="en-US" b="1" i="1" dirty="0">
                <a:solidFill>
                  <a:srgbClr val="1F497D"/>
                </a:solidFill>
              </a:rPr>
              <a:t>Applications: Number Problems </a:t>
            </a:r>
          </a:p>
          <a:p>
            <a:pPr marL="0" indent="0" algn="ctr">
              <a:buFont typeface="Courier New" pitchFamily="49" charset="0"/>
              <a:buNone/>
            </a:pPr>
            <a:r>
              <a:rPr lang="en-US" b="1" i="1" dirty="0">
                <a:solidFill>
                  <a:srgbClr val="1F497D"/>
                </a:solidFill>
              </a:rPr>
              <a:t>and Consecutive Integers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4: </a:t>
            </a:r>
            <a:r>
              <a:rPr lang="en-US" dirty="0"/>
              <a:t>Finding</a:t>
            </a:r>
            <a:r>
              <a:rPr lang="en-US" sz="3200" dirty="0">
                <a:solidFill>
                  <a:schemeClr val="accent1"/>
                </a:solidFill>
              </a:rPr>
              <a:t> Consecutive Integers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0" name="Rectangle 3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80160"/>
                <a:ext cx="8229600" cy="353943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0" indent="0">
                  <a:buFont typeface="Courier New" pitchFamily="49" charset="0"/>
                  <a:buNone/>
                </a:pPr>
                <a:r>
                  <a:rPr lang="en-US" i="0" dirty="0">
                    <a:solidFill>
                      <a:schemeClr val="tx1"/>
                    </a:solidFill>
                  </a:rPr>
                  <a:t>The sum of three consecutive odd</a:t>
                </a:r>
                <a:r>
                  <a:rPr lang="en-US" b="1" i="0" dirty="0">
                    <a:solidFill>
                      <a:schemeClr val="tx1"/>
                    </a:solidFill>
                  </a:rPr>
                  <a:t> </a:t>
                </a:r>
                <a:r>
                  <a:rPr lang="en-US" i="0" dirty="0">
                    <a:solidFill>
                      <a:schemeClr val="tx1"/>
                    </a:solidFill>
                  </a:rPr>
                  <a:t>integers is </a:t>
                </a:r>
                <a:r>
                  <a:rPr lang="en-US" i="0" dirty="0">
                    <a:solidFill>
                      <a:srgbClr val="0000FF"/>
                    </a:solidFill>
                    <a:latin typeface="Symbol" pitchFamily="18" charset="2"/>
                  </a:rPr>
                  <a:t>-</a:t>
                </a:r>
                <a:r>
                  <a:rPr lang="en-US" i="0" dirty="0">
                    <a:solidFill>
                      <a:srgbClr val="0000FF"/>
                    </a:solidFill>
                  </a:rPr>
                  <a:t>3</a:t>
                </a:r>
                <a:r>
                  <a:rPr lang="en-US" i="0" dirty="0">
                    <a:solidFill>
                      <a:schemeClr val="tx1"/>
                    </a:solidFill>
                  </a:rPr>
                  <a:t>. What are the integers?</a:t>
                </a:r>
              </a:p>
              <a:p>
                <a:pPr marL="0" indent="0">
                  <a:buFont typeface="Courier New" pitchFamily="49" charset="0"/>
                  <a:buNone/>
                </a:pPr>
                <a:r>
                  <a:rPr lang="en-US" b="1" i="0" dirty="0">
                    <a:solidFill>
                      <a:schemeClr val="tx1"/>
                    </a:solidFill>
                  </a:rPr>
                  <a:t>Solution</a:t>
                </a:r>
              </a:p>
              <a:p>
                <a:pPr marL="0" indent="0">
                  <a:buFont typeface="Courier New" pitchFamily="49" charset="0"/>
                  <a:buNone/>
                </a:pPr>
                <a:r>
                  <a:rPr lang="en-US" i="0" dirty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i="0" dirty="0">
                    <a:solidFill>
                      <a:schemeClr val="tx1"/>
                    </a:solidFill>
                  </a:rPr>
                  <a:t>the first odd integer, </a:t>
                </a:r>
              </a:p>
              <a:p>
                <a:pPr marL="0" indent="0">
                  <a:buFont typeface="Courier New" pitchFamily="49" charset="0"/>
                  <a:buNone/>
                </a:pPr>
                <a:r>
                  <a:rPr lang="en-US" i="0" dirty="0">
                    <a:solidFill>
                      <a:schemeClr val="tx1"/>
                    </a:solidFill>
                  </a:rPr>
                  <a:t>then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+2= </m:t>
                    </m:r>
                  </m:oMath>
                </a14:m>
                <a:r>
                  <a:rPr lang="en-US" i="0" dirty="0">
                    <a:solidFill>
                      <a:schemeClr val="tx1"/>
                    </a:solidFill>
                  </a:rPr>
                  <a:t>the second odd integer,</a:t>
                </a:r>
              </a:p>
              <a:p>
                <a:pPr marL="0" indent="0">
                  <a:buFont typeface="Courier New" pitchFamily="49" charset="0"/>
                  <a:buNone/>
                </a:pPr>
                <a:r>
                  <a:rPr lang="en-US" i="0" dirty="0">
                    <a:solidFill>
                      <a:schemeClr val="tx1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+4=</m:t>
                    </m:r>
                  </m:oMath>
                </a14:m>
                <a:r>
                  <a:rPr lang="en-US" i="0" dirty="0">
                    <a:solidFill>
                      <a:schemeClr val="tx1"/>
                    </a:solidFill>
                  </a:rPr>
                  <a:t> the third odd integer.  </a:t>
                </a:r>
              </a:p>
              <a:p>
                <a:pPr marL="0" indent="0">
                  <a:buFont typeface="Courier New" pitchFamily="49" charset="0"/>
                  <a:buNone/>
                </a:pPr>
                <a:r>
                  <a:rPr lang="en-US" i="0" dirty="0">
                    <a:solidFill>
                      <a:schemeClr val="tx1"/>
                    </a:solidFill>
                  </a:rPr>
                  <a:t>Set up and solve the related equation.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0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80160"/>
                <a:ext cx="8229600" cy="3539430"/>
              </a:xfrm>
              <a:prstGeom prst="rect">
                <a:avLst/>
              </a:prstGeom>
              <a:blipFill>
                <a:blip r:embed="rId2"/>
                <a:stretch>
                  <a:fillRect l="-1481" t="-2065" r="-74" b="-395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4: </a:t>
            </a:r>
            <a:r>
              <a:rPr lang="en-US" dirty="0"/>
              <a:t>Finding</a:t>
            </a:r>
            <a:r>
              <a:rPr lang="en-US" dirty="0">
                <a:solidFill>
                  <a:schemeClr val="accent1"/>
                </a:solidFill>
              </a:rPr>
              <a:t> Consecutive </a:t>
            </a:r>
            <a:r>
              <a:rPr lang="en-US" sz="3200" dirty="0">
                <a:solidFill>
                  <a:schemeClr val="accent1"/>
                </a:solidFill>
              </a:rPr>
              <a:t>Integers (cont.)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381000" y="5486400"/>
            <a:ext cx="79771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The three consecutive odd integers are </a:t>
            </a:r>
            <a:r>
              <a:rPr lang="en-US" sz="2800" dirty="0">
                <a:solidFill>
                  <a:srgbClr val="FF0008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3, </a:t>
            </a:r>
            <a:r>
              <a:rPr lang="en-US" sz="2800" dirty="0">
                <a:solidFill>
                  <a:srgbClr val="FF0008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1, and 1</a:t>
            </a:r>
            <a:r>
              <a:rPr lang="en-US" sz="2800" dirty="0">
                <a:latin typeface="Calibri" pitchFamily="34" charset="0"/>
              </a:rPr>
              <a:t>. </a:t>
            </a:r>
          </a:p>
        </p:txBody>
      </p:sp>
      <p:graphicFrame>
        <p:nvGraphicFramePr>
          <p:cNvPr id="819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6738810"/>
              </p:ext>
            </p:extLst>
          </p:nvPr>
        </p:nvGraphicFramePr>
        <p:xfrm>
          <a:off x="5759450" y="2733675"/>
          <a:ext cx="2451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40800" imgH="264960" progId="Equation.DSMT4">
                  <p:embed/>
                </p:oleObj>
              </mc:Choice>
              <mc:Fallback>
                <p:oleObj name="Equation" r:id="rId2" imgW="2440800" imgH="264960" progId="Equation.DSMT4">
                  <p:embed/>
                  <p:pic>
                    <p:nvPicPr>
                      <p:cNvPr id="0" name="Picture 4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9450" y="2733675"/>
                        <a:ext cx="2451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6684963" y="3111500"/>
          <a:ext cx="1104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04556" imgH="292123" progId="Equation.DSMT4">
                  <p:embed/>
                </p:oleObj>
              </mc:Choice>
              <mc:Fallback>
                <p:oleObj name="Equation" r:id="rId4" imgW="1104556" imgH="292123" progId="Equation.DSMT4">
                  <p:embed/>
                  <p:pic>
                    <p:nvPicPr>
                      <p:cNvPr id="0" name="Picture 4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4963" y="3111500"/>
                        <a:ext cx="1104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8682361"/>
              </p:ext>
            </p:extLst>
          </p:nvPr>
        </p:nvGraphicFramePr>
        <p:xfrm>
          <a:off x="6661150" y="3463925"/>
          <a:ext cx="11811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70000" imgH="886680" progId="Equation.DSMT4">
                  <p:embed/>
                </p:oleObj>
              </mc:Choice>
              <mc:Fallback>
                <p:oleObj name="Equation" r:id="rId6" imgW="1170000" imgH="886680" progId="Equation.DSMT4">
                  <p:embed/>
                  <p:pic>
                    <p:nvPicPr>
                      <p:cNvPr id="0" name="Picture 4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1150" y="3463925"/>
                        <a:ext cx="11811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6"/>
          <p:cNvGraphicFramePr>
            <a:graphicFrameLocks noChangeAspect="1"/>
          </p:cNvGraphicFramePr>
          <p:nvPr/>
        </p:nvGraphicFramePr>
        <p:xfrm>
          <a:off x="6870700" y="4425950"/>
          <a:ext cx="9271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27077" imgH="292123" progId="Equation.DSMT4">
                  <p:embed/>
                </p:oleObj>
              </mc:Choice>
              <mc:Fallback>
                <p:oleObj name="Equation" r:id="rId8" imgW="927077" imgH="292123" progId="Equation.DSMT4">
                  <p:embed/>
                  <p:pic>
                    <p:nvPicPr>
                      <p:cNvPr id="0" name="Picture 4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0700" y="4425950"/>
                        <a:ext cx="9271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9" name="Object 7"/>
          <p:cNvGraphicFramePr>
            <a:graphicFrameLocks noChangeAspect="1"/>
          </p:cNvGraphicFramePr>
          <p:nvPr/>
        </p:nvGraphicFramePr>
        <p:xfrm>
          <a:off x="6405563" y="4810125"/>
          <a:ext cx="1397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396678" imgH="279446" progId="Equation.DSMT4">
                  <p:embed/>
                </p:oleObj>
              </mc:Choice>
              <mc:Fallback>
                <p:oleObj name="Equation" r:id="rId10" imgW="1396678" imgH="279446" progId="Equation.DSMT4">
                  <p:embed/>
                  <p:pic>
                    <p:nvPicPr>
                      <p:cNvPr id="0" name="Picture 4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5563" y="4810125"/>
                        <a:ext cx="1397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2984311"/>
              </p:ext>
            </p:extLst>
          </p:nvPr>
        </p:nvGraphicFramePr>
        <p:xfrm>
          <a:off x="6411913" y="5181600"/>
          <a:ext cx="1155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142640" imgH="264960" progId="Equation.DSMT4">
                  <p:embed/>
                </p:oleObj>
              </mc:Choice>
              <mc:Fallback>
                <p:oleObj name="Equation" r:id="rId12" imgW="1142640" imgH="264960" progId="Equation.DSMT4">
                  <p:embed/>
                  <p:pic>
                    <p:nvPicPr>
                      <p:cNvPr id="0" name="Picture 4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1913" y="5181600"/>
                        <a:ext cx="1155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916702"/>
              </p:ext>
            </p:extLst>
          </p:nvPr>
        </p:nvGraphicFramePr>
        <p:xfrm>
          <a:off x="1308100" y="1130300"/>
          <a:ext cx="64643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6454800" imgH="639720" progId="Equation.DSMT4">
                  <p:embed/>
                </p:oleObj>
              </mc:Choice>
              <mc:Fallback>
                <p:oleObj name="Equation" r:id="rId14" imgW="6454800" imgH="639720" progId="Equation.DSMT4">
                  <p:embed/>
                  <p:pic>
                    <p:nvPicPr>
                      <p:cNvPr id="0" name="Picture 4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8100" y="1130300"/>
                        <a:ext cx="64643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2" name="Object 10"/>
          <p:cNvGraphicFramePr>
            <a:graphicFrameLocks noChangeAspect="1"/>
          </p:cNvGraphicFramePr>
          <p:nvPr/>
        </p:nvGraphicFramePr>
        <p:xfrm>
          <a:off x="4405313" y="1781175"/>
          <a:ext cx="33782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377603" imgH="469601" progId="Equation.DSMT4">
                  <p:embed/>
                </p:oleObj>
              </mc:Choice>
              <mc:Fallback>
                <p:oleObj name="Equation" r:id="rId16" imgW="3377603" imgH="469601" progId="Equation.DSMT4">
                  <p:embed/>
                  <p:pic>
                    <p:nvPicPr>
                      <p:cNvPr id="0" name="Picture 4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5313" y="1781175"/>
                        <a:ext cx="33782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3" name="Object 11"/>
          <p:cNvGraphicFramePr>
            <a:graphicFrameLocks noChangeAspect="1"/>
          </p:cNvGraphicFramePr>
          <p:nvPr/>
        </p:nvGraphicFramePr>
        <p:xfrm>
          <a:off x="6196013" y="2343150"/>
          <a:ext cx="1587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587385" imgH="292123" progId="Equation.DSMT4">
                  <p:embed/>
                </p:oleObj>
              </mc:Choice>
              <mc:Fallback>
                <p:oleObj name="Equation" r:id="rId18" imgW="1587385" imgH="292123" progId="Equation.DSMT4">
                  <p:embed/>
                  <p:pic>
                    <p:nvPicPr>
                      <p:cNvPr id="0" name="Picture 4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6013" y="2343150"/>
                        <a:ext cx="1587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5: </a:t>
            </a:r>
            <a:r>
              <a:rPr lang="en-US" dirty="0"/>
              <a:t>Finding </a:t>
            </a:r>
            <a:r>
              <a:rPr lang="en-US" sz="3200" dirty="0">
                <a:solidFill>
                  <a:schemeClr val="accent1"/>
                </a:solidFill>
              </a:rPr>
              <a:t>Consecutive Integers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31" name="Rectangle 3"/>
              <p:cNvSpPr>
                <a:spLocks noGrp="1"/>
              </p:cNvSpPr>
              <p:nvPr>
                <p:ph idx="1"/>
              </p:nvPr>
            </p:nvSpPr>
            <p:spPr>
              <a:prstGeom prst="rect">
                <a:avLst/>
              </a:prstGeom>
            </p:spPr>
            <p:txBody>
              <a:bodyPr/>
              <a:lstStyle/>
              <a:p>
                <a:pPr marL="0" indent="0">
                  <a:buFont typeface="Courier New" pitchFamily="49" charset="0"/>
                  <a:buNone/>
                </a:pPr>
                <a:r>
                  <a:rPr lang="en-US" i="0" dirty="0">
                    <a:solidFill>
                      <a:schemeClr val="tx1"/>
                    </a:solidFill>
                  </a:rPr>
                  <a:t>Find three consecutive integers such that the sum of the first and third is </a:t>
                </a:r>
                <a:r>
                  <a:rPr lang="en-US" i="0" dirty="0">
                    <a:solidFill>
                      <a:srgbClr val="0000FF"/>
                    </a:solidFill>
                  </a:rPr>
                  <a:t>76</a:t>
                </a:r>
                <a:r>
                  <a:rPr lang="en-US" i="0" dirty="0">
                    <a:solidFill>
                      <a:schemeClr val="tx1"/>
                    </a:solidFill>
                  </a:rPr>
                  <a:t> less than three times the second.</a:t>
                </a:r>
              </a:p>
              <a:p>
                <a:pPr marL="0" indent="0">
                  <a:buFont typeface="Courier New" pitchFamily="49" charset="0"/>
                  <a:buNone/>
                </a:pPr>
                <a:r>
                  <a:rPr lang="en-US" b="1" i="0" dirty="0">
                    <a:solidFill>
                      <a:schemeClr val="tx1"/>
                    </a:solidFill>
                  </a:rPr>
                  <a:t>Solution</a:t>
                </a:r>
              </a:p>
              <a:p>
                <a:pPr marL="0" indent="0">
                  <a:buFont typeface="Courier New" pitchFamily="49" charset="0"/>
                  <a:buNone/>
                </a:pPr>
                <a:r>
                  <a:rPr lang="en-US" i="0" dirty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i="0" dirty="0">
                    <a:solidFill>
                      <a:schemeClr val="tx1"/>
                    </a:solidFill>
                  </a:rPr>
                  <a:t> the first integer,</a:t>
                </a:r>
              </a:p>
              <a:p>
                <a:pPr marL="0" indent="0">
                  <a:buFont typeface="Courier New" pitchFamily="49" charset="0"/>
                  <a:buNone/>
                </a:pPr>
                <a:r>
                  <a:rPr lang="en-US" i="0" dirty="0">
                    <a:solidFill>
                      <a:schemeClr val="tx1"/>
                    </a:solidFill>
                  </a:rPr>
                  <a:t>then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+1= </m:t>
                    </m:r>
                  </m:oMath>
                </a14:m>
                <a:r>
                  <a:rPr lang="en-US" i="0" dirty="0">
                    <a:solidFill>
                      <a:schemeClr val="tx1"/>
                    </a:solidFill>
                  </a:rPr>
                  <a:t>the second integer,</a:t>
                </a:r>
              </a:p>
              <a:p>
                <a:pPr marL="0" indent="0">
                  <a:buFont typeface="Courier New" pitchFamily="49" charset="0"/>
                  <a:buNone/>
                </a:pPr>
                <a:r>
                  <a:rPr lang="en-US" i="0" dirty="0">
                    <a:solidFill>
                      <a:schemeClr val="tx1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+2= </m:t>
                    </m:r>
                  </m:oMath>
                </a14:m>
                <a:r>
                  <a:rPr lang="en-US" i="0" dirty="0">
                    <a:solidFill>
                      <a:schemeClr val="tx1"/>
                    </a:solidFill>
                  </a:rPr>
                  <a:t>the third integer.</a:t>
                </a:r>
              </a:p>
              <a:p>
                <a:pPr marL="0" indent="0">
                  <a:buFont typeface="Courier New" pitchFamily="49" charset="0"/>
                  <a:buNone/>
                </a:pPr>
                <a:r>
                  <a:rPr lang="en-US" i="0" dirty="0">
                    <a:solidFill>
                      <a:schemeClr val="tx1"/>
                    </a:solidFill>
                  </a:rPr>
                  <a:t>Set up and solve the related equation.</a:t>
                </a:r>
              </a:p>
            </p:txBody>
          </p:sp>
        </mc:Choice>
        <mc:Fallback xmlns="">
          <p:sp>
            <p:nvSpPr>
              <p:cNvPr id="225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prstGeom prst="rect">
                <a:avLst/>
              </a:prstGeom>
              <a:blipFill>
                <a:blip r:embed="rId2"/>
                <a:stretch>
                  <a:fillRect l="-1481" t="-12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5: </a:t>
            </a:r>
            <a:r>
              <a:rPr lang="en-US" dirty="0"/>
              <a:t>Finding </a:t>
            </a:r>
            <a:r>
              <a:rPr lang="en-US" sz="3200" dirty="0">
                <a:solidFill>
                  <a:schemeClr val="accent1"/>
                </a:solidFill>
              </a:rPr>
              <a:t>Consecutive Integers (cont.)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7200" y="5410200"/>
            <a:ext cx="8229600" cy="523220"/>
          </a:xfrm>
        </p:spPr>
        <p:txBody>
          <a:bodyPr>
            <a:spAutoFit/>
          </a:bodyPr>
          <a:lstStyle/>
          <a:p>
            <a:r>
              <a:rPr lang="en-US" dirty="0"/>
              <a:t>The three consecutive integers are </a:t>
            </a:r>
            <a:r>
              <a:rPr lang="en-US" dirty="0">
                <a:solidFill>
                  <a:srgbClr val="FF0008"/>
                </a:solidFill>
              </a:rPr>
              <a:t>75, 76, and 77</a:t>
            </a:r>
            <a:r>
              <a:rPr lang="en-US" dirty="0"/>
              <a:t>.</a:t>
            </a:r>
          </a:p>
        </p:txBody>
      </p:sp>
      <p:graphicFrame>
        <p:nvGraphicFramePr>
          <p:cNvPr id="10245" name="Object 5"/>
          <p:cNvGraphicFramePr>
            <a:graphicFrameLocks noChangeAspect="1"/>
          </p:cNvGraphicFramePr>
          <p:nvPr/>
        </p:nvGraphicFramePr>
        <p:xfrm>
          <a:off x="4216400" y="2362200"/>
          <a:ext cx="2692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91941" imgH="292123" progId="Equation.DSMT4">
                  <p:embed/>
                </p:oleObj>
              </mc:Choice>
              <mc:Fallback>
                <p:oleObj name="Equation" r:id="rId2" imgW="2691941" imgH="292123" progId="Equation.DSMT4">
                  <p:embed/>
                  <p:pic>
                    <p:nvPicPr>
                      <p:cNvPr id="0" name="Picture 4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6400" y="2362200"/>
                        <a:ext cx="26924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6" name="Object 6"/>
          <p:cNvGraphicFramePr>
            <a:graphicFrameLocks noChangeAspect="1"/>
          </p:cNvGraphicFramePr>
          <p:nvPr/>
        </p:nvGraphicFramePr>
        <p:xfrm>
          <a:off x="4222750" y="2763838"/>
          <a:ext cx="21971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96434" imgH="292123" progId="Equation.DSMT4">
                  <p:embed/>
                </p:oleObj>
              </mc:Choice>
              <mc:Fallback>
                <p:oleObj name="Equation" r:id="rId4" imgW="2196434" imgH="292123" progId="Equation.DSMT4">
                  <p:embed/>
                  <p:pic>
                    <p:nvPicPr>
                      <p:cNvPr id="0" name="Picture 4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2750" y="2763838"/>
                        <a:ext cx="21971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7910790"/>
              </p:ext>
            </p:extLst>
          </p:nvPr>
        </p:nvGraphicFramePr>
        <p:xfrm>
          <a:off x="3625850" y="3173413"/>
          <a:ext cx="3390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382560" imgH="264960" progId="Equation.DSMT4">
                  <p:embed/>
                </p:oleObj>
              </mc:Choice>
              <mc:Fallback>
                <p:oleObj name="Equation" r:id="rId6" imgW="3382560" imgH="264960" progId="Equation.DSMT4">
                  <p:embed/>
                  <p:pic>
                    <p:nvPicPr>
                      <p:cNvPr id="0" name="Picture 4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5850" y="3173413"/>
                        <a:ext cx="33909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8" name="Object 8"/>
          <p:cNvGraphicFramePr>
            <a:graphicFrameLocks noChangeAspect="1"/>
          </p:cNvGraphicFramePr>
          <p:nvPr/>
        </p:nvGraphicFramePr>
        <p:xfrm>
          <a:off x="4051300" y="3568701"/>
          <a:ext cx="1714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14156" imgH="292123" progId="Equation.DSMT4">
                  <p:embed/>
                </p:oleObj>
              </mc:Choice>
              <mc:Fallback>
                <p:oleObj name="Equation" r:id="rId8" imgW="1714156" imgH="292123" progId="Equation.DSMT4">
                  <p:embed/>
                  <p:pic>
                    <p:nvPicPr>
                      <p:cNvPr id="0" name="Picture 4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1300" y="3568701"/>
                        <a:ext cx="1714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2094379"/>
              </p:ext>
            </p:extLst>
          </p:nvPr>
        </p:nvGraphicFramePr>
        <p:xfrm>
          <a:off x="3452813" y="3976688"/>
          <a:ext cx="2933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925360" imgH="264960" progId="Equation.DSMT4">
                  <p:embed/>
                </p:oleObj>
              </mc:Choice>
              <mc:Fallback>
                <p:oleObj name="Equation" r:id="rId10" imgW="2925360" imgH="264960" progId="Equation.DSMT4">
                  <p:embed/>
                  <p:pic>
                    <p:nvPicPr>
                      <p:cNvPr id="0" name="Picture 4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2813" y="3976688"/>
                        <a:ext cx="2933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1" name="Object 11"/>
          <p:cNvGraphicFramePr>
            <a:graphicFrameLocks noChangeAspect="1"/>
          </p:cNvGraphicFramePr>
          <p:nvPr/>
        </p:nvGraphicFramePr>
        <p:xfrm>
          <a:off x="4728633" y="4373035"/>
          <a:ext cx="889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888510" imgH="291947" progId="Equation.DSMT4">
                  <p:embed/>
                </p:oleObj>
              </mc:Choice>
              <mc:Fallback>
                <p:oleObj name="Equation" r:id="rId12" imgW="888510" imgH="291947" progId="Equation.DSMT4">
                  <p:embed/>
                  <p:pic>
                    <p:nvPicPr>
                      <p:cNvPr id="0" name="Picture 4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8633" y="4373035"/>
                        <a:ext cx="889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2" name="Object 12"/>
          <p:cNvGraphicFramePr>
            <a:graphicFrameLocks noChangeAspect="1"/>
          </p:cNvGraphicFramePr>
          <p:nvPr/>
        </p:nvGraphicFramePr>
        <p:xfrm>
          <a:off x="4711700" y="4775200"/>
          <a:ext cx="1371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371324" imgH="292123" progId="Equation.DSMT4">
                  <p:embed/>
                </p:oleObj>
              </mc:Choice>
              <mc:Fallback>
                <p:oleObj name="Equation" r:id="rId14" imgW="1371324" imgH="292123" progId="Equation.DSMT4">
                  <p:embed/>
                  <p:pic>
                    <p:nvPicPr>
                      <p:cNvPr id="0" name="Picture 4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1700" y="4775200"/>
                        <a:ext cx="13716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3" name="Object 13"/>
          <p:cNvGraphicFramePr>
            <a:graphicFrameLocks noChangeAspect="1"/>
          </p:cNvGraphicFramePr>
          <p:nvPr/>
        </p:nvGraphicFramePr>
        <p:xfrm>
          <a:off x="4717345" y="5177366"/>
          <a:ext cx="1371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371324" imgH="279446" progId="Equation.DSMT4">
                  <p:embed/>
                </p:oleObj>
              </mc:Choice>
              <mc:Fallback>
                <p:oleObj name="Equation" r:id="rId16" imgW="1371324" imgH="279446" progId="Equation.DSMT4">
                  <p:embed/>
                  <p:pic>
                    <p:nvPicPr>
                      <p:cNvPr id="0" name="Picture 4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7345" y="5177366"/>
                        <a:ext cx="1371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2966564"/>
              </p:ext>
            </p:extLst>
          </p:nvPr>
        </p:nvGraphicFramePr>
        <p:xfrm>
          <a:off x="1447800" y="1193800"/>
          <a:ext cx="64897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6482160" imgH="639720" progId="Equation.DSMT4">
                  <p:embed/>
                </p:oleObj>
              </mc:Choice>
              <mc:Fallback>
                <p:oleObj name="Equation" r:id="rId18" imgW="6482160" imgH="639720" progId="Equation.DSMT4">
                  <p:embed/>
                  <p:pic>
                    <p:nvPicPr>
                      <p:cNvPr id="0" name="Picture 4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193800"/>
                        <a:ext cx="64897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5" name="Object 15"/>
          <p:cNvGraphicFramePr>
            <a:graphicFrameLocks noChangeAspect="1"/>
          </p:cNvGraphicFramePr>
          <p:nvPr/>
        </p:nvGraphicFramePr>
        <p:xfrm>
          <a:off x="3657600" y="1811338"/>
          <a:ext cx="35179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3517050" imgH="469601" progId="Equation.DSMT4">
                  <p:embed/>
                </p:oleObj>
              </mc:Choice>
              <mc:Fallback>
                <p:oleObj name="Equation" r:id="rId20" imgW="3517050" imgH="469601" progId="Equation.DSMT4">
                  <p:embed/>
                  <p:pic>
                    <p:nvPicPr>
                      <p:cNvPr id="0" name="Picture 5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1811338"/>
                        <a:ext cx="35179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5: </a:t>
            </a:r>
            <a:r>
              <a:rPr lang="en-US" dirty="0"/>
              <a:t>Finding </a:t>
            </a:r>
            <a:r>
              <a:rPr lang="en-US" sz="3200" dirty="0">
                <a:solidFill>
                  <a:schemeClr val="accent1"/>
                </a:solidFill>
              </a:rPr>
              <a:t>Consecutive Integers (cont.)</a:t>
            </a:r>
          </a:p>
        </p:txBody>
      </p:sp>
      <p:sp>
        <p:nvSpPr>
          <p:cNvPr id="7173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1143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Check</a:t>
            </a:r>
          </a:p>
        </p:txBody>
      </p:sp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838200" y="2070100"/>
          <a:ext cx="1892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92185" imgH="292123" progId="Equation.DSMT4">
                  <p:embed/>
                </p:oleObj>
              </mc:Choice>
              <mc:Fallback>
                <p:oleObj name="Equation" r:id="rId2" imgW="1892185" imgH="292123" progId="Equation.DSMT4">
                  <p:embed/>
                  <p:pic>
                    <p:nvPicPr>
                      <p:cNvPr id="0" name="Picture 1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070100"/>
                        <a:ext cx="18923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6650901"/>
              </p:ext>
            </p:extLst>
          </p:nvPr>
        </p:nvGraphicFramePr>
        <p:xfrm>
          <a:off x="3048000" y="2063750"/>
          <a:ext cx="5461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30280" imgH="292320" progId="Equation.DSMT4">
                  <p:embed/>
                </p:oleObj>
              </mc:Choice>
              <mc:Fallback>
                <p:oleObj name="Equation" r:id="rId4" imgW="530280" imgH="292320" progId="Equation.DSMT4">
                  <p:embed/>
                  <p:pic>
                    <p:nvPicPr>
                      <p:cNvPr id="0" name="Picture 1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063750"/>
                        <a:ext cx="5461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1" name="Object 7"/>
          <p:cNvGraphicFramePr>
            <a:graphicFrameLocks noChangeAspect="1"/>
          </p:cNvGraphicFramePr>
          <p:nvPr/>
        </p:nvGraphicFramePr>
        <p:xfrm>
          <a:off x="3911600" y="1981200"/>
          <a:ext cx="38608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859881" imgH="469601" progId="Equation.DSMT4">
                  <p:embed/>
                </p:oleObj>
              </mc:Choice>
              <mc:Fallback>
                <p:oleObj name="Equation" r:id="rId6" imgW="3859881" imgH="469601" progId="Equation.DSMT4">
                  <p:embed/>
                  <p:pic>
                    <p:nvPicPr>
                      <p:cNvPr id="0" name="Picture 1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1600" y="1981200"/>
                        <a:ext cx="38608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6: </a:t>
            </a:r>
            <a:r>
              <a:rPr lang="en-US" dirty="0"/>
              <a:t>Application: Calculating </a:t>
            </a:r>
            <a:br>
              <a:rPr lang="en-US" dirty="0"/>
            </a:br>
            <a:r>
              <a:rPr lang="en-US" sz="3200" dirty="0">
                <a:solidFill>
                  <a:schemeClr val="accent1"/>
                </a:solidFill>
              </a:rPr>
              <a:t>Living Expenses</a:t>
            </a:r>
          </a:p>
        </p:txBody>
      </p:sp>
      <p:sp>
        <p:nvSpPr>
          <p:cNvPr id="8197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Joe wants to budget      of his monthly income for rent. </a:t>
            </a:r>
          </a:p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He found an apartment he likes for </a:t>
            </a:r>
            <a:r>
              <a:rPr lang="en-US" i="0" dirty="0">
                <a:solidFill>
                  <a:srgbClr val="0000FF"/>
                </a:solidFill>
              </a:rPr>
              <a:t>$800 </a:t>
            </a:r>
            <a:r>
              <a:rPr lang="en-US" i="0" dirty="0">
                <a:solidFill>
                  <a:schemeClr val="tx1"/>
                </a:solidFill>
              </a:rPr>
              <a:t>a month. What monthly income does he need to be able to afford this apartment?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Let 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= Joe’s monthly income, then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3451848"/>
              </p:ext>
            </p:extLst>
          </p:nvPr>
        </p:nvGraphicFramePr>
        <p:xfrm>
          <a:off x="5632450" y="3505200"/>
          <a:ext cx="1485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86314" imgH="838292" progId="Equation.DSMT4">
                  <p:embed/>
                </p:oleObj>
              </mc:Choice>
              <mc:Fallback>
                <p:oleObj name="Equation" r:id="rId2" imgW="1486314" imgH="838292" progId="Equation.DSMT4">
                  <p:embed/>
                  <p:pic>
                    <p:nvPicPr>
                      <p:cNvPr id="0" name="Picture 1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2450" y="3505200"/>
                        <a:ext cx="14859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5"/>
          <p:cNvGraphicFramePr>
            <a:graphicFrameLocks noChangeAspect="1"/>
          </p:cNvGraphicFramePr>
          <p:nvPr/>
        </p:nvGraphicFramePr>
        <p:xfrm>
          <a:off x="3581400" y="1143000"/>
          <a:ext cx="254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54092" imgH="837787" progId="Equation.DSMT4">
                  <p:embed/>
                </p:oleObj>
              </mc:Choice>
              <mc:Fallback>
                <p:oleObj name="Equation" r:id="rId4" imgW="254092" imgH="837787" progId="Equation.DSMT4">
                  <p:embed/>
                  <p:pic>
                    <p:nvPicPr>
                      <p:cNvPr id="0" name="Picture 1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143000"/>
                        <a:ext cx="2540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6: </a:t>
            </a:r>
            <a:r>
              <a:rPr lang="en-US" dirty="0"/>
              <a:t>Application: Calculating </a:t>
            </a:r>
            <a:br>
              <a:rPr lang="en-US" dirty="0"/>
            </a:br>
            <a:r>
              <a:rPr lang="en-US" sz="3200" dirty="0">
                <a:solidFill>
                  <a:schemeClr val="accent1"/>
                </a:solidFill>
              </a:rPr>
              <a:t>Living Expenses (cont.)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508000" y="3886200"/>
            <a:ext cx="59769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Joe’s monthly income should be 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$2000</a:t>
            </a:r>
            <a:r>
              <a:rPr lang="en-US" sz="2800" dirty="0">
                <a:latin typeface="Calibri" pitchFamily="34" charset="0"/>
              </a:rPr>
              <a:t>. </a:t>
            </a:r>
          </a:p>
        </p:txBody>
      </p:sp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3575050" y="1371600"/>
          <a:ext cx="1346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45970" imgH="837787" progId="Equation.DSMT4">
                  <p:embed/>
                </p:oleObj>
              </mc:Choice>
              <mc:Fallback>
                <p:oleObj name="Equation" r:id="rId2" imgW="1345970" imgH="837787" progId="Equation.DSMT4">
                  <p:embed/>
                  <p:pic>
                    <p:nvPicPr>
                      <p:cNvPr id="0" name="Picture 1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5050" y="1371600"/>
                        <a:ext cx="13462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1182597"/>
              </p:ext>
            </p:extLst>
          </p:nvPr>
        </p:nvGraphicFramePr>
        <p:xfrm>
          <a:off x="3173413" y="2328863"/>
          <a:ext cx="22098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94200" imgH="886680" progId="Equation.DSMT4">
                  <p:embed/>
                </p:oleObj>
              </mc:Choice>
              <mc:Fallback>
                <p:oleObj name="Equation" r:id="rId4" imgW="2194200" imgH="886680" progId="Equation.DSMT4">
                  <p:embed/>
                  <p:pic>
                    <p:nvPicPr>
                      <p:cNvPr id="0" name="Picture 1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3413" y="2328863"/>
                        <a:ext cx="22098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7" name="Object 5"/>
          <p:cNvGraphicFramePr>
            <a:graphicFrameLocks noChangeAspect="1"/>
          </p:cNvGraphicFramePr>
          <p:nvPr/>
        </p:nvGraphicFramePr>
        <p:xfrm>
          <a:off x="3825522" y="3441700"/>
          <a:ext cx="1257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57231" imgH="292123" progId="Equation.DSMT4">
                  <p:embed/>
                </p:oleObj>
              </mc:Choice>
              <mc:Fallback>
                <p:oleObj name="Equation" r:id="rId6" imgW="1257231" imgH="292123" progId="Equation.DSMT4">
                  <p:embed/>
                  <p:pic>
                    <p:nvPicPr>
                      <p:cNvPr id="0" name="Picture 1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5522" y="3441700"/>
                        <a:ext cx="12573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7: </a:t>
            </a:r>
            <a:r>
              <a:rPr lang="en-US" dirty="0"/>
              <a:t>Application: Calculating Costs </a:t>
            </a:r>
            <a:br>
              <a:rPr lang="en-US" dirty="0"/>
            </a:br>
            <a:r>
              <a:rPr lang="en-US" dirty="0"/>
              <a:t>of Purchases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555" name="Rectangle 3"/>
              <p:cNvSpPr>
                <a:spLocks noGrp="1"/>
              </p:cNvSpPr>
              <p:nvPr>
                <p:ph idx="1"/>
              </p:nvPr>
            </p:nvSpPr>
            <p:spPr>
              <a:prstGeom prst="rect">
                <a:avLst/>
              </a:prstGeom>
            </p:spPr>
            <p:txBody>
              <a:bodyPr>
                <a:normAutofit lnSpcReduction="10000"/>
              </a:bodyPr>
              <a:lstStyle/>
              <a:p>
                <a:pPr marL="0" indent="0">
                  <a:buFont typeface="Courier New" pitchFamily="49" charset="0"/>
                  <a:buNone/>
                </a:pPr>
                <a:r>
                  <a:rPr lang="en-US" i="0" dirty="0">
                    <a:solidFill>
                      <a:schemeClr val="tx1"/>
                    </a:solidFill>
                  </a:rPr>
                  <a:t>A student bought a calculator and a textbook for a total of </a:t>
                </a:r>
                <a:r>
                  <a:rPr lang="en-US" i="0" dirty="0">
                    <a:solidFill>
                      <a:srgbClr val="0000FF"/>
                    </a:solidFill>
                  </a:rPr>
                  <a:t>$200.80 </a:t>
                </a:r>
                <a:r>
                  <a:rPr lang="en-US" i="0" dirty="0">
                    <a:solidFill>
                      <a:schemeClr val="tx1"/>
                    </a:solidFill>
                  </a:rPr>
                  <a:t>(including tax). The textbook cost </a:t>
                </a:r>
                <a:r>
                  <a:rPr lang="en-US" i="0" dirty="0">
                    <a:solidFill>
                      <a:srgbClr val="0000FF"/>
                    </a:solidFill>
                  </a:rPr>
                  <a:t>$20.50 </a:t>
                </a:r>
                <a:r>
                  <a:rPr lang="en-US" i="0" dirty="0">
                    <a:solidFill>
                      <a:schemeClr val="tx1"/>
                    </a:solidFill>
                  </a:rPr>
                  <a:t>more than the calculator. He then challenged a friend to calculate the cost of each item.</a:t>
                </a:r>
              </a:p>
              <a:p>
                <a:pPr marL="0" indent="0">
                  <a:buFont typeface="Courier New" pitchFamily="49" charset="0"/>
                  <a:buNone/>
                </a:pPr>
                <a:r>
                  <a:rPr lang="en-US" b="1" i="0" dirty="0">
                    <a:solidFill>
                      <a:schemeClr val="tx1"/>
                    </a:solidFill>
                  </a:rPr>
                  <a:t>Solution</a:t>
                </a:r>
              </a:p>
              <a:p>
                <a:pPr marL="0" indent="0">
                  <a:buFont typeface="Courier New" pitchFamily="49" charset="0"/>
                  <a:buNone/>
                </a:pPr>
                <a:r>
                  <a:rPr lang="en-US" i="0" dirty="0">
                    <a:solidFill>
                      <a:schemeClr val="tx1"/>
                    </a:solidFill>
                  </a:rPr>
                  <a:t>His friend proceeded as follows. </a:t>
                </a:r>
              </a:p>
              <a:p>
                <a:pPr marL="0" indent="0">
                  <a:buFont typeface="Courier New" pitchFamily="49" charset="0"/>
                  <a:buNone/>
                </a:pPr>
                <a:r>
                  <a:rPr lang="en-US" i="0" dirty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i="0" dirty="0">
                    <a:solidFill>
                      <a:schemeClr val="tx1"/>
                    </a:solidFill>
                  </a:rPr>
                  <a:t> cost of the calculator, </a:t>
                </a:r>
              </a:p>
              <a:p>
                <a:pPr marL="0" indent="0">
                  <a:buFont typeface="Courier New" pitchFamily="49" charset="0"/>
                  <a:buNone/>
                </a:pPr>
                <a:r>
                  <a:rPr lang="en-US" i="0" dirty="0">
                    <a:solidFill>
                      <a:schemeClr val="tx1"/>
                    </a:solidFill>
                  </a:rPr>
                  <a:t>then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+20.50= </m:t>
                    </m:r>
                  </m:oMath>
                </a14:m>
                <a:r>
                  <a:rPr lang="en-US" i="0" dirty="0">
                    <a:solidFill>
                      <a:schemeClr val="tx1"/>
                    </a:solidFill>
                  </a:rPr>
                  <a:t>cost of the </a:t>
                </a:r>
              </a:p>
              <a:p>
                <a:pPr marL="0" indent="0">
                  <a:buFont typeface="Courier New" pitchFamily="49" charset="0"/>
                  <a:buNone/>
                </a:pPr>
                <a:r>
                  <a:rPr lang="en-US" i="0" dirty="0">
                    <a:solidFill>
                      <a:schemeClr val="tx1"/>
                    </a:solidFill>
                  </a:rPr>
                  <a:t>textbook. </a:t>
                </a:r>
              </a:p>
              <a:p>
                <a:pPr marL="0" indent="0">
                  <a:buFont typeface="Courier New" pitchFamily="49" charset="0"/>
                  <a:buNone/>
                </a:pPr>
                <a:r>
                  <a:rPr lang="en-US" i="0" dirty="0">
                    <a:solidFill>
                      <a:schemeClr val="tx1"/>
                    </a:solidFill>
                  </a:rPr>
                  <a:t>The equation to be solved is: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35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prstGeom prst="rect">
                <a:avLst/>
              </a:prstGeom>
              <a:blipFill>
                <a:blip r:embed="rId2"/>
                <a:stretch>
                  <a:fillRect l="-1481" t="-2133" r="-1704" b="-10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7C476C79-6753-D461-2BDF-2F6C77A54F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3243889"/>
            <a:ext cx="2610214" cy="23339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7: </a:t>
            </a:r>
            <a:r>
              <a:rPr lang="en-US" dirty="0"/>
              <a:t>Application: Calculating Costs </a:t>
            </a:r>
            <a:br>
              <a:rPr lang="en-US" dirty="0"/>
            </a:br>
            <a:r>
              <a:rPr lang="en-US" dirty="0"/>
              <a:t>of Purchases</a:t>
            </a:r>
            <a:r>
              <a:rPr lang="en-US" sz="3200" dirty="0">
                <a:solidFill>
                  <a:schemeClr val="accent1"/>
                </a:solidFill>
              </a:rPr>
              <a:t> (cont.)</a:t>
            </a:r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6829886"/>
              </p:ext>
            </p:extLst>
          </p:nvPr>
        </p:nvGraphicFramePr>
        <p:xfrm>
          <a:off x="1357313" y="1174750"/>
          <a:ext cx="48514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836240" imgH="1115280" progId="Equation.DSMT4">
                  <p:embed/>
                </p:oleObj>
              </mc:Choice>
              <mc:Fallback>
                <p:oleObj name="Equation" r:id="rId2" imgW="4836240" imgH="1115280" progId="Equation.DSMT4">
                  <p:embed/>
                  <p:pic>
                    <p:nvPicPr>
                      <p:cNvPr id="0" name="Picture 4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313" y="1174750"/>
                        <a:ext cx="48514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810339"/>
              </p:ext>
            </p:extLst>
          </p:nvPr>
        </p:nvGraphicFramePr>
        <p:xfrm>
          <a:off x="3103563" y="2444750"/>
          <a:ext cx="2755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742840" imgH="264960" progId="Equation.DSMT4">
                  <p:embed/>
                </p:oleObj>
              </mc:Choice>
              <mc:Fallback>
                <p:oleObj name="Equation" r:id="rId4" imgW="2742840" imgH="264960" progId="Equation.DSMT4">
                  <p:embed/>
                  <p:pic>
                    <p:nvPicPr>
                      <p:cNvPr id="0" name="Picture 4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3563" y="2444750"/>
                        <a:ext cx="27559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1193338"/>
              </p:ext>
            </p:extLst>
          </p:nvPr>
        </p:nvGraphicFramePr>
        <p:xfrm>
          <a:off x="2014538" y="2882900"/>
          <a:ext cx="4902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891320" imgH="264960" progId="Equation.DSMT4">
                  <p:embed/>
                </p:oleObj>
              </mc:Choice>
              <mc:Fallback>
                <p:oleObj name="Equation" r:id="rId6" imgW="4891320" imgH="264960" progId="Equation.DSMT4">
                  <p:embed/>
                  <p:pic>
                    <p:nvPicPr>
                      <p:cNvPr id="0" name="Picture 4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4538" y="2882900"/>
                        <a:ext cx="4902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1628386"/>
              </p:ext>
            </p:extLst>
          </p:nvPr>
        </p:nvGraphicFramePr>
        <p:xfrm>
          <a:off x="4141788" y="3778250"/>
          <a:ext cx="17780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64360" imgH="886680" progId="Equation.DSMT4">
                  <p:embed/>
                </p:oleObj>
              </mc:Choice>
              <mc:Fallback>
                <p:oleObj name="Equation" r:id="rId8" imgW="1764360" imgH="886680" progId="Equation.DSMT4">
                  <p:embed/>
                  <p:pic>
                    <p:nvPicPr>
                      <p:cNvPr id="0" name="Picture 4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1788" y="3778250"/>
                        <a:ext cx="17780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1" name="Object 7"/>
          <p:cNvGraphicFramePr>
            <a:graphicFrameLocks noChangeAspect="1"/>
          </p:cNvGraphicFramePr>
          <p:nvPr/>
        </p:nvGraphicFramePr>
        <p:xfrm>
          <a:off x="4356100" y="4800600"/>
          <a:ext cx="1333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333293" imgH="292123" progId="Equation.DSMT4">
                  <p:embed/>
                </p:oleObj>
              </mc:Choice>
              <mc:Fallback>
                <p:oleObj name="Equation" r:id="rId10" imgW="1333293" imgH="292123" progId="Equation.DSMT4">
                  <p:embed/>
                  <p:pic>
                    <p:nvPicPr>
                      <p:cNvPr id="0" name="Picture 4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4800600"/>
                        <a:ext cx="1333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2" name="Object 8"/>
          <p:cNvGraphicFramePr>
            <a:graphicFrameLocks noChangeAspect="1"/>
          </p:cNvGraphicFramePr>
          <p:nvPr/>
        </p:nvGraphicFramePr>
        <p:xfrm>
          <a:off x="3263900" y="5334000"/>
          <a:ext cx="2616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615878" imgH="292123" progId="Equation.DSMT4">
                  <p:embed/>
                </p:oleObj>
              </mc:Choice>
              <mc:Fallback>
                <p:oleObj name="Equation" r:id="rId12" imgW="2615878" imgH="292123" progId="Equation.DSMT4">
                  <p:embed/>
                  <p:pic>
                    <p:nvPicPr>
                      <p:cNvPr id="0" name="Picture 4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3900" y="5334000"/>
                        <a:ext cx="2616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3" name="Object 9"/>
          <p:cNvGraphicFramePr>
            <a:graphicFrameLocks noChangeAspect="1"/>
          </p:cNvGraphicFramePr>
          <p:nvPr/>
        </p:nvGraphicFramePr>
        <p:xfrm>
          <a:off x="4178300" y="3352800"/>
          <a:ext cx="16891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688801" imgH="292123" progId="Equation.DSMT4">
                  <p:embed/>
                </p:oleObj>
              </mc:Choice>
              <mc:Fallback>
                <p:oleObj name="Equation" r:id="rId14" imgW="1688801" imgH="292123" progId="Equation.DSMT4">
                  <p:embed/>
                  <p:pic>
                    <p:nvPicPr>
                      <p:cNvPr id="0" name="Picture 4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8300" y="3352800"/>
                        <a:ext cx="16891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7933787"/>
              </p:ext>
            </p:extLst>
          </p:nvPr>
        </p:nvGraphicFramePr>
        <p:xfrm>
          <a:off x="6184900" y="4857750"/>
          <a:ext cx="17907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782720" imgH="219240" progId="Equation.DSMT4">
                  <p:embed/>
                </p:oleObj>
              </mc:Choice>
              <mc:Fallback>
                <p:oleObj name="Equation" r:id="rId16" imgW="1782720" imgH="219240" progId="Equation.DSMT4">
                  <p:embed/>
                  <p:pic>
                    <p:nvPicPr>
                      <p:cNvPr id="0" name="Picture 4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4900" y="4857750"/>
                        <a:ext cx="17907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2509729"/>
              </p:ext>
            </p:extLst>
          </p:nvPr>
        </p:nvGraphicFramePr>
        <p:xfrm>
          <a:off x="6203950" y="5340350"/>
          <a:ext cx="17018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691280" imgH="219240" progId="Equation.DSMT4">
                  <p:embed/>
                </p:oleObj>
              </mc:Choice>
              <mc:Fallback>
                <p:oleObj name="Equation" r:id="rId18" imgW="1691280" imgH="219240" progId="Equation.DSMT4">
                  <p:embed/>
                  <p:pic>
                    <p:nvPicPr>
                      <p:cNvPr id="0" name="Picture 4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3950" y="5340350"/>
                        <a:ext cx="17018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7: </a:t>
            </a:r>
            <a:r>
              <a:rPr lang="en-US" dirty="0"/>
              <a:t>Application: Calculating Costs </a:t>
            </a:r>
            <a:br>
              <a:rPr lang="en-US" dirty="0"/>
            </a:br>
            <a:r>
              <a:rPr lang="en-US" dirty="0"/>
              <a:t>of Purchases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sz="3200" dirty="0">
                <a:solidFill>
                  <a:schemeClr val="accent1"/>
                </a:solidFill>
              </a:rPr>
              <a:t>(cont.)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8229600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The calculator costs </a:t>
            </a:r>
            <a:r>
              <a:rPr lang="en-US" i="0" dirty="0">
                <a:solidFill>
                  <a:srgbClr val="FF0000"/>
                </a:solidFill>
              </a:rPr>
              <a:t>$90.15 </a:t>
            </a:r>
            <a:r>
              <a:rPr lang="en-US" i="0" dirty="0">
                <a:solidFill>
                  <a:schemeClr val="tx1"/>
                </a:solidFill>
              </a:rPr>
              <a:t>and the textbook costs </a:t>
            </a:r>
            <a:r>
              <a:rPr lang="en-US" i="0" dirty="0">
                <a:solidFill>
                  <a:srgbClr val="000099"/>
                </a:solidFill>
              </a:rPr>
              <a:t>$90.15 </a:t>
            </a:r>
            <a:r>
              <a:rPr lang="en-US" i="0" dirty="0">
                <a:solidFill>
                  <a:srgbClr val="000099"/>
                </a:solidFill>
                <a:latin typeface="Symbol" charset="2"/>
                <a:cs typeface="Symbol" charset="2"/>
              </a:rPr>
              <a:t>+</a:t>
            </a:r>
            <a:r>
              <a:rPr lang="en-US" i="0" dirty="0">
                <a:solidFill>
                  <a:srgbClr val="000099"/>
                </a:solidFill>
              </a:rPr>
              <a:t> $20.50 </a:t>
            </a:r>
            <a:r>
              <a:rPr lang="en-US" i="0" dirty="0">
                <a:solidFill>
                  <a:srgbClr val="000099"/>
                </a:solidFill>
                <a:latin typeface="Symbol" charset="2"/>
                <a:cs typeface="Symbol" charset="2"/>
              </a:rPr>
              <a:t>=</a:t>
            </a:r>
            <a:r>
              <a:rPr lang="en-US" i="0" dirty="0">
                <a:solidFill>
                  <a:srgbClr val="000099"/>
                </a:solidFill>
              </a:rPr>
              <a:t> </a:t>
            </a:r>
            <a:r>
              <a:rPr lang="en-US" i="0" dirty="0">
                <a:solidFill>
                  <a:srgbClr val="FF0000"/>
                </a:solidFill>
              </a:rPr>
              <a:t>$110.65</a:t>
            </a:r>
            <a:r>
              <a:rPr lang="en-US" i="0" dirty="0">
                <a:solidFill>
                  <a:schemeClr val="tx1"/>
                </a:solidFill>
              </a:rPr>
              <a:t>, with tax included in each price.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</a:t>
            </a:r>
            <a:r>
              <a:rPr lang="en-US" dirty="0"/>
              <a:t>Solving </a:t>
            </a:r>
            <a:r>
              <a:rPr lang="en-US" sz="3200" dirty="0">
                <a:solidFill>
                  <a:schemeClr val="accent1"/>
                </a:solidFill>
              </a:rPr>
              <a:t>Number Problems </a:t>
            </a:r>
          </a:p>
        </p:txBody>
      </p:sp>
      <p:sp>
        <p:nvSpPr>
          <p:cNvPr id="15363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4619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just">
              <a:spcBef>
                <a:spcPts val="60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If a number is decreased by </a:t>
            </a:r>
            <a:r>
              <a:rPr lang="en-US" i="0" dirty="0">
                <a:solidFill>
                  <a:srgbClr val="0000FF"/>
                </a:solidFill>
              </a:rPr>
              <a:t>36</a:t>
            </a:r>
            <a:r>
              <a:rPr lang="en-US" i="0" dirty="0">
                <a:solidFill>
                  <a:schemeClr val="tx1"/>
                </a:solidFill>
              </a:rPr>
              <a:t> and the result is </a:t>
            </a:r>
            <a:r>
              <a:rPr lang="en-US" i="0" dirty="0">
                <a:solidFill>
                  <a:srgbClr val="0000FF"/>
                </a:solidFill>
              </a:rPr>
              <a:t>76</a:t>
            </a:r>
            <a:r>
              <a:rPr lang="en-US" i="0" dirty="0">
                <a:solidFill>
                  <a:schemeClr val="tx1"/>
                </a:solidFill>
              </a:rPr>
              <a:t> less than twice the number, what is the number?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US" b="1" i="0" dirty="0">
              <a:solidFill>
                <a:schemeClr val="tx1"/>
              </a:solidFill>
            </a:endParaRPr>
          </a:p>
          <a:p>
            <a:pPr marL="0" indent="0">
              <a:spcBef>
                <a:spcPts val="60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   </a:t>
            </a:r>
            <a:r>
              <a:rPr lang="en-US" i="0" dirty="0">
                <a:solidFill>
                  <a:schemeClr val="tx1"/>
                </a:solidFill>
              </a:rPr>
              <a:t>Let </a:t>
            </a:r>
            <a:r>
              <a:rPr lang="en-US" i="1" dirty="0">
                <a:solidFill>
                  <a:schemeClr val="tx1"/>
                </a:solidFill>
              </a:rPr>
              <a:t>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= the unknown number.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2898106"/>
              </p:ext>
            </p:extLst>
          </p:nvPr>
        </p:nvGraphicFramePr>
        <p:xfrm>
          <a:off x="558800" y="2774950"/>
          <a:ext cx="2933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925360" imgH="822600" progId="Equation.DSMT4">
                  <p:embed/>
                </p:oleObj>
              </mc:Choice>
              <mc:Fallback>
                <p:oleObj name="Equation" r:id="rId2" imgW="2925360" imgH="822600" progId="Equation.DSMT4">
                  <p:embed/>
                  <p:pic>
                    <p:nvPicPr>
                      <p:cNvPr id="0" name="Picture 3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2774950"/>
                        <a:ext cx="29337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7909558"/>
              </p:ext>
            </p:extLst>
          </p:nvPr>
        </p:nvGraphicFramePr>
        <p:xfrm>
          <a:off x="3854450" y="2819400"/>
          <a:ext cx="12573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43080" imgH="786240" progId="Equation.DSMT4">
                  <p:embed/>
                </p:oleObj>
              </mc:Choice>
              <mc:Fallback>
                <p:oleObj name="Equation" r:id="rId4" imgW="1243080" imgH="786240" progId="Equation.DSMT4">
                  <p:embed/>
                  <p:pic>
                    <p:nvPicPr>
                      <p:cNvPr id="0" name="Picture 3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4450" y="2819400"/>
                        <a:ext cx="12573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4233156"/>
              </p:ext>
            </p:extLst>
          </p:nvPr>
        </p:nvGraphicFramePr>
        <p:xfrm>
          <a:off x="5486400" y="2813050"/>
          <a:ext cx="30861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071880" imgH="786240" progId="Equation.DSMT4">
                  <p:embed/>
                </p:oleObj>
              </mc:Choice>
              <mc:Fallback>
                <p:oleObj name="Equation" r:id="rId6" imgW="3071880" imgH="786240" progId="Equation.DSMT4">
                  <p:embed/>
                  <p:pic>
                    <p:nvPicPr>
                      <p:cNvPr id="0" name="Picture 3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2813050"/>
                        <a:ext cx="30861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0718934"/>
              </p:ext>
            </p:extLst>
          </p:nvPr>
        </p:nvGraphicFramePr>
        <p:xfrm>
          <a:off x="3022600" y="3746500"/>
          <a:ext cx="3086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071880" imgH="264960" progId="Equation.DSMT4">
                  <p:embed/>
                </p:oleObj>
              </mc:Choice>
              <mc:Fallback>
                <p:oleObj name="Equation" r:id="rId8" imgW="3071880" imgH="264960" progId="Equation.DSMT4">
                  <p:embed/>
                  <p:pic>
                    <p:nvPicPr>
                      <p:cNvPr id="0" name="Picture 3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2600" y="3746500"/>
                        <a:ext cx="3086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2" name="Object 8"/>
          <p:cNvGraphicFramePr>
            <a:graphicFrameLocks noChangeAspect="1"/>
          </p:cNvGraphicFramePr>
          <p:nvPr/>
        </p:nvGraphicFramePr>
        <p:xfrm>
          <a:off x="3733800" y="4240213"/>
          <a:ext cx="1778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777541" imgH="292123" progId="Equation.DSMT4">
                  <p:embed/>
                </p:oleObj>
              </mc:Choice>
              <mc:Fallback>
                <p:oleObj name="Equation" r:id="rId10" imgW="1777541" imgH="292123" progId="Equation.DSMT4">
                  <p:embed/>
                  <p:pic>
                    <p:nvPicPr>
                      <p:cNvPr id="0" name="Picture 3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240213"/>
                        <a:ext cx="1778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3889843"/>
              </p:ext>
            </p:extLst>
          </p:nvPr>
        </p:nvGraphicFramePr>
        <p:xfrm>
          <a:off x="3124200" y="4745038"/>
          <a:ext cx="3022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007800" imgH="264960" progId="Equation.DSMT4">
                  <p:embed/>
                </p:oleObj>
              </mc:Choice>
              <mc:Fallback>
                <p:oleObj name="Equation" r:id="rId12" imgW="3007800" imgH="264960" progId="Equation.DSMT4">
                  <p:embed/>
                  <p:pic>
                    <p:nvPicPr>
                      <p:cNvPr id="0" name="Picture 3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745038"/>
                        <a:ext cx="3022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" name="Object 10"/>
          <p:cNvGraphicFramePr>
            <a:graphicFrameLocks noChangeAspect="1"/>
          </p:cNvGraphicFramePr>
          <p:nvPr/>
        </p:nvGraphicFramePr>
        <p:xfrm>
          <a:off x="3924300" y="5194300"/>
          <a:ext cx="901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901180" imgH="291947" progId="Equation.DSMT4">
                  <p:embed/>
                </p:oleObj>
              </mc:Choice>
              <mc:Fallback>
                <p:oleObj name="Equation" r:id="rId14" imgW="901180" imgH="291947" progId="Equation.DSMT4">
                  <p:embed/>
                  <p:pic>
                    <p:nvPicPr>
                      <p:cNvPr id="0" name="Picture 3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5194300"/>
                        <a:ext cx="9017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488950" y="5475642"/>
            <a:ext cx="28638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The number is 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40</a:t>
            </a:r>
            <a:r>
              <a:rPr lang="en-US" sz="2800" dirty="0">
                <a:latin typeface="Calibri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</a:t>
            </a:r>
            <a:r>
              <a:rPr lang="en-US" dirty="0"/>
              <a:t>Solving</a:t>
            </a:r>
            <a:r>
              <a:rPr lang="en-US" b="1" dirty="0"/>
              <a:t> </a:t>
            </a:r>
            <a:r>
              <a:rPr lang="en-US" sz="3200" dirty="0">
                <a:solidFill>
                  <a:schemeClr val="accent1"/>
                </a:solidFill>
              </a:rPr>
              <a:t>Number Problems</a:t>
            </a:r>
          </a:p>
        </p:txBody>
      </p:sp>
      <p:sp>
        <p:nvSpPr>
          <p:cNvPr id="16387" name="Rectangle 3"/>
          <p:cNvSpPr>
            <a:spLocks noGrp="1"/>
          </p:cNvSpPr>
          <p:nvPr>
            <p:ph idx="1"/>
          </p:nvPr>
        </p:nvSpPr>
        <p:spPr>
          <a:xfrm>
            <a:off x="446088" y="1280160"/>
            <a:ext cx="8229600" cy="147117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Three times the sum of a number and </a:t>
            </a:r>
            <a:r>
              <a:rPr lang="en-US" i="0" dirty="0">
                <a:solidFill>
                  <a:srgbClr val="0000FF"/>
                </a:solidFill>
              </a:rPr>
              <a:t>5</a:t>
            </a:r>
            <a:r>
              <a:rPr lang="en-US" i="0" dirty="0">
                <a:solidFill>
                  <a:schemeClr val="tx1"/>
                </a:solidFill>
              </a:rPr>
              <a:t> is equal to twice the number plus </a:t>
            </a:r>
            <a:r>
              <a:rPr lang="en-US" i="0" dirty="0">
                <a:solidFill>
                  <a:srgbClr val="0000FF"/>
                </a:solidFill>
              </a:rPr>
              <a:t>5</a:t>
            </a:r>
            <a:r>
              <a:rPr lang="en-US" i="0" dirty="0">
                <a:solidFill>
                  <a:schemeClr val="tx1"/>
                </a:solidFill>
              </a:rPr>
              <a:t>. Find the number.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US" b="1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   </a:t>
            </a:r>
            <a:r>
              <a:rPr lang="en-US" i="0" dirty="0">
                <a:solidFill>
                  <a:schemeClr val="tx1"/>
                </a:solidFill>
              </a:rPr>
              <a:t>Let 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= the unknown number.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542527"/>
              </p:ext>
            </p:extLst>
          </p:nvPr>
        </p:nvGraphicFramePr>
        <p:xfrm>
          <a:off x="685800" y="2698750"/>
          <a:ext cx="36068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592800" imgH="987120" progId="Equation.DSMT4">
                  <p:embed/>
                </p:oleObj>
              </mc:Choice>
              <mc:Fallback>
                <p:oleObj name="Equation" r:id="rId2" imgW="3592800" imgH="987120" progId="Equation.DSMT4">
                  <p:embed/>
                  <p:pic>
                    <p:nvPicPr>
                      <p:cNvPr id="0" name="Picture 3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698750"/>
                        <a:ext cx="360680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8262840"/>
              </p:ext>
            </p:extLst>
          </p:nvPr>
        </p:nvGraphicFramePr>
        <p:xfrm>
          <a:off x="4711700" y="2698750"/>
          <a:ext cx="1066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51200" imgH="822600" progId="Equation.DSMT4">
                  <p:embed/>
                </p:oleObj>
              </mc:Choice>
              <mc:Fallback>
                <p:oleObj name="Equation" r:id="rId4" imgW="1051200" imgH="822600" progId="Equation.DSMT4">
                  <p:embed/>
                  <p:pic>
                    <p:nvPicPr>
                      <p:cNvPr id="0" name="Picture 3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1700" y="2698750"/>
                        <a:ext cx="10668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5360495"/>
              </p:ext>
            </p:extLst>
          </p:nvPr>
        </p:nvGraphicFramePr>
        <p:xfrm>
          <a:off x="6159500" y="2698750"/>
          <a:ext cx="2514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504880" imgH="822600" progId="Equation.DSMT4">
                  <p:embed/>
                </p:oleObj>
              </mc:Choice>
              <mc:Fallback>
                <p:oleObj name="Equation" r:id="rId6" imgW="2504880" imgH="822600" progId="Equation.DSMT4">
                  <p:embed/>
                  <p:pic>
                    <p:nvPicPr>
                      <p:cNvPr id="0" name="Picture 3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9500" y="2698750"/>
                        <a:ext cx="25146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9" name="Object 7"/>
          <p:cNvGraphicFramePr>
            <a:graphicFrameLocks noChangeAspect="1"/>
          </p:cNvGraphicFramePr>
          <p:nvPr/>
        </p:nvGraphicFramePr>
        <p:xfrm>
          <a:off x="4064000" y="3524250"/>
          <a:ext cx="2209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209111" imgH="292123" progId="Equation.DSMT4">
                  <p:embed/>
                </p:oleObj>
              </mc:Choice>
              <mc:Fallback>
                <p:oleObj name="Equation" r:id="rId8" imgW="2209111" imgH="292123" progId="Equation.DSMT4">
                  <p:embed/>
                  <p:pic>
                    <p:nvPicPr>
                      <p:cNvPr id="0" name="Picture 3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0" y="3524250"/>
                        <a:ext cx="22098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7760421"/>
              </p:ext>
            </p:extLst>
          </p:nvPr>
        </p:nvGraphicFramePr>
        <p:xfrm>
          <a:off x="3454400" y="4002088"/>
          <a:ext cx="3429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419280" imgH="264960" progId="Equation.DSMT4">
                  <p:embed/>
                </p:oleObj>
              </mc:Choice>
              <mc:Fallback>
                <p:oleObj name="Equation" r:id="rId10" imgW="3419280" imgH="264960" progId="Equation.DSMT4">
                  <p:embed/>
                  <p:pic>
                    <p:nvPicPr>
                      <p:cNvPr id="0" name="Picture 3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4400" y="4002088"/>
                        <a:ext cx="3429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1" name="Object 9"/>
          <p:cNvGraphicFramePr>
            <a:graphicFrameLocks noChangeAspect="1"/>
          </p:cNvGraphicFramePr>
          <p:nvPr/>
        </p:nvGraphicFramePr>
        <p:xfrm>
          <a:off x="4248150" y="4467225"/>
          <a:ext cx="1371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371324" imgH="292123" progId="Equation.DSMT4">
                  <p:embed/>
                </p:oleObj>
              </mc:Choice>
              <mc:Fallback>
                <p:oleObj name="Equation" r:id="rId12" imgW="1371324" imgH="292123" progId="Equation.DSMT4">
                  <p:embed/>
                  <p:pic>
                    <p:nvPicPr>
                      <p:cNvPr id="0" name="Picture 3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8150" y="4467225"/>
                        <a:ext cx="13716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0964509"/>
              </p:ext>
            </p:extLst>
          </p:nvPr>
        </p:nvGraphicFramePr>
        <p:xfrm>
          <a:off x="3665538" y="4945063"/>
          <a:ext cx="2565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550600" imgH="264960" progId="Equation.DSMT4">
                  <p:embed/>
                </p:oleObj>
              </mc:Choice>
              <mc:Fallback>
                <p:oleObj name="Equation" r:id="rId14" imgW="2550600" imgH="264960" progId="Equation.DSMT4">
                  <p:embed/>
                  <p:pic>
                    <p:nvPicPr>
                      <p:cNvPr id="0" name="Picture 3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5538" y="4945063"/>
                        <a:ext cx="25654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3" name="Object 11"/>
          <p:cNvGraphicFramePr>
            <a:graphicFrameLocks noChangeAspect="1"/>
          </p:cNvGraphicFramePr>
          <p:nvPr/>
        </p:nvGraphicFramePr>
        <p:xfrm>
          <a:off x="4914900" y="5372100"/>
          <a:ext cx="1117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117233" imgH="292123" progId="Equation.DSMT4">
                  <p:embed/>
                </p:oleObj>
              </mc:Choice>
              <mc:Fallback>
                <p:oleObj name="Equation" r:id="rId16" imgW="1117233" imgH="292123" progId="Equation.DSMT4">
                  <p:embed/>
                  <p:pic>
                    <p:nvPicPr>
                      <p:cNvPr id="0" name="Picture 4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4900" y="5372100"/>
                        <a:ext cx="11176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446088" y="5486400"/>
            <a:ext cx="30591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The number is </a:t>
            </a:r>
            <a:r>
              <a:rPr lang="en-US" sz="2800" dirty="0">
                <a:solidFill>
                  <a:srgbClr val="FF0008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10</a:t>
            </a:r>
            <a:r>
              <a:rPr lang="en-US" sz="2800" dirty="0">
                <a:latin typeface="Calibri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3: </a:t>
            </a:r>
            <a:r>
              <a:rPr lang="en-US" dirty="0"/>
              <a:t>Solving </a:t>
            </a:r>
            <a:r>
              <a:rPr lang="en-US" sz="3200" dirty="0">
                <a:solidFill>
                  <a:schemeClr val="accent1"/>
                </a:solidFill>
              </a:rPr>
              <a:t>Number Problems</a:t>
            </a:r>
          </a:p>
        </p:txBody>
      </p:sp>
      <p:sp>
        <p:nvSpPr>
          <p:cNvPr id="17411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50530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One integer is </a:t>
            </a:r>
            <a:r>
              <a:rPr lang="en-US" i="0" dirty="0">
                <a:solidFill>
                  <a:srgbClr val="0000FF"/>
                </a:solidFill>
              </a:rPr>
              <a:t>4</a:t>
            </a:r>
            <a:r>
              <a:rPr lang="en-US" i="0" dirty="0">
                <a:solidFill>
                  <a:schemeClr val="tx1"/>
                </a:solidFill>
              </a:rPr>
              <a:t> more than three times a second integer. Their sum is </a:t>
            </a:r>
            <a:r>
              <a:rPr lang="en-US" i="0" dirty="0">
                <a:solidFill>
                  <a:srgbClr val="0000FF"/>
                </a:solidFill>
              </a:rPr>
              <a:t>24</a:t>
            </a:r>
            <a:r>
              <a:rPr lang="en-US" i="0" dirty="0">
                <a:solidFill>
                  <a:schemeClr val="tx1"/>
                </a:solidFill>
              </a:rPr>
              <a:t>. What are the two integers?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0" indent="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Let </a:t>
            </a:r>
            <a:r>
              <a:rPr lang="en-US" i="1" dirty="0">
                <a:solidFill>
                  <a:schemeClr val="tx1"/>
                </a:solidFill>
              </a:rPr>
              <a:t>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= the second integer,</a:t>
            </a:r>
          </a:p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then 3</a:t>
            </a:r>
            <a:r>
              <a:rPr lang="en-US" i="1" dirty="0">
                <a:solidFill>
                  <a:schemeClr val="tx1"/>
                </a:solidFill>
              </a:rPr>
              <a:t>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+ 4 = the first integer.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3: </a:t>
            </a:r>
            <a:r>
              <a:rPr lang="en-US" dirty="0"/>
              <a:t>Solving </a:t>
            </a:r>
            <a:r>
              <a:rPr lang="en-US" sz="3200" dirty="0">
                <a:solidFill>
                  <a:schemeClr val="accent1"/>
                </a:solidFill>
              </a:rPr>
              <a:t>Number Problems (cont.)</a:t>
            </a:r>
          </a:p>
        </p:txBody>
      </p:sp>
      <p:graphicFrame>
        <p:nvGraphicFramePr>
          <p:cNvPr id="61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0334981"/>
              </p:ext>
            </p:extLst>
          </p:nvPr>
        </p:nvGraphicFramePr>
        <p:xfrm>
          <a:off x="800100" y="1282700"/>
          <a:ext cx="69342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921000" imgH="639720" progId="Equation.DSMT4">
                  <p:embed/>
                </p:oleObj>
              </mc:Choice>
              <mc:Fallback>
                <p:oleObj name="Equation" r:id="rId2" imgW="6921000" imgH="639720" progId="Equation.DSMT4">
                  <p:embed/>
                  <p:pic>
                    <p:nvPicPr>
                      <p:cNvPr id="0" name="Picture 3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" y="1282700"/>
                        <a:ext cx="69342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3689377"/>
              </p:ext>
            </p:extLst>
          </p:nvPr>
        </p:nvGraphicFramePr>
        <p:xfrm>
          <a:off x="3022600" y="1838325"/>
          <a:ext cx="22225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12560" imgH="585000" progId="Equation.DSMT4">
                  <p:embed/>
                </p:oleObj>
              </mc:Choice>
              <mc:Fallback>
                <p:oleObj name="Equation" r:id="rId4" imgW="2212560" imgH="585000" progId="Equation.DSMT4">
                  <p:embed/>
                  <p:pic>
                    <p:nvPicPr>
                      <p:cNvPr id="0" name="Picture 3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2600" y="1838325"/>
                        <a:ext cx="22225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5"/>
          <p:cNvGraphicFramePr>
            <a:graphicFrameLocks noChangeAspect="1"/>
          </p:cNvGraphicFramePr>
          <p:nvPr/>
        </p:nvGraphicFramePr>
        <p:xfrm>
          <a:off x="3695700" y="2481263"/>
          <a:ext cx="1587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87385" imgH="279446" progId="Equation.DSMT4">
                  <p:embed/>
                </p:oleObj>
              </mc:Choice>
              <mc:Fallback>
                <p:oleObj name="Equation" r:id="rId6" imgW="1587385" imgH="279446" progId="Equation.DSMT4">
                  <p:embed/>
                  <p:pic>
                    <p:nvPicPr>
                      <p:cNvPr id="0" name="Picture 3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5700" y="2481263"/>
                        <a:ext cx="15875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6408605"/>
              </p:ext>
            </p:extLst>
          </p:nvPr>
        </p:nvGraphicFramePr>
        <p:xfrm>
          <a:off x="3244850" y="2909888"/>
          <a:ext cx="2489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477520" imgH="264960" progId="Equation.DSMT4">
                  <p:embed/>
                </p:oleObj>
              </mc:Choice>
              <mc:Fallback>
                <p:oleObj name="Equation" r:id="rId8" imgW="2477520" imgH="264960" progId="Equation.DSMT4">
                  <p:embed/>
                  <p:pic>
                    <p:nvPicPr>
                      <p:cNvPr id="0" name="Picture 3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4850" y="2909888"/>
                        <a:ext cx="2489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1" name="Object 7"/>
          <p:cNvGraphicFramePr>
            <a:graphicFrameLocks noChangeAspect="1"/>
          </p:cNvGraphicFramePr>
          <p:nvPr/>
        </p:nvGraphicFramePr>
        <p:xfrm>
          <a:off x="4203700" y="3332163"/>
          <a:ext cx="1079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079201" imgH="292123" progId="Equation.DSMT4">
                  <p:embed/>
                </p:oleObj>
              </mc:Choice>
              <mc:Fallback>
                <p:oleObj name="Equation" r:id="rId10" imgW="1079201" imgH="292123" progId="Equation.DSMT4">
                  <p:embed/>
                  <p:pic>
                    <p:nvPicPr>
                      <p:cNvPr id="0" name="Picture 3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3700" y="3332163"/>
                        <a:ext cx="1079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6018037"/>
              </p:ext>
            </p:extLst>
          </p:nvPr>
        </p:nvGraphicFramePr>
        <p:xfrm>
          <a:off x="4152900" y="3659188"/>
          <a:ext cx="11684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152000" imgH="886680" progId="Equation.DSMT4">
                  <p:embed/>
                </p:oleObj>
              </mc:Choice>
              <mc:Fallback>
                <p:oleObj name="Equation" r:id="rId12" imgW="1152000" imgH="886680" progId="Equation.DSMT4">
                  <p:embed/>
                  <p:pic>
                    <p:nvPicPr>
                      <p:cNvPr id="0" name="Picture 3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2900" y="3659188"/>
                        <a:ext cx="11684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3" name="Object 9"/>
          <p:cNvGraphicFramePr>
            <a:graphicFrameLocks noChangeAspect="1"/>
          </p:cNvGraphicFramePr>
          <p:nvPr/>
        </p:nvGraphicFramePr>
        <p:xfrm>
          <a:off x="4381500" y="4572000"/>
          <a:ext cx="711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711016" imgH="292123" progId="Equation.DSMT4">
                  <p:embed/>
                </p:oleObj>
              </mc:Choice>
              <mc:Fallback>
                <p:oleObj name="Equation" r:id="rId14" imgW="711016" imgH="292123" progId="Equation.DSMT4">
                  <p:embed/>
                  <p:pic>
                    <p:nvPicPr>
                      <p:cNvPr id="0" name="Picture 3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0" y="4572000"/>
                        <a:ext cx="711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4" name="Object 10"/>
          <p:cNvGraphicFramePr>
            <a:graphicFrameLocks noChangeAspect="1"/>
          </p:cNvGraphicFramePr>
          <p:nvPr/>
        </p:nvGraphicFramePr>
        <p:xfrm>
          <a:off x="3702050" y="5029200"/>
          <a:ext cx="15621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562031" imgH="292123" progId="Equation.DSMT4">
                  <p:embed/>
                </p:oleObj>
              </mc:Choice>
              <mc:Fallback>
                <p:oleObj name="Equation" r:id="rId16" imgW="1562031" imgH="292123" progId="Equation.DSMT4">
                  <p:embed/>
                  <p:pic>
                    <p:nvPicPr>
                      <p:cNvPr id="0" name="Picture 3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2050" y="5029200"/>
                        <a:ext cx="15621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ntent Placeholder 12"/>
          <p:cNvSpPr>
            <a:spLocks noGrp="1"/>
          </p:cNvSpPr>
          <p:nvPr>
            <p:ph idx="1"/>
          </p:nvPr>
        </p:nvSpPr>
        <p:spPr>
          <a:xfrm>
            <a:off x="457200" y="5389039"/>
            <a:ext cx="8229600" cy="523220"/>
          </a:xfrm>
        </p:spPr>
        <p:txBody>
          <a:bodyPr>
            <a:spAutoFit/>
          </a:bodyPr>
          <a:lstStyle/>
          <a:p>
            <a:r>
              <a:rPr lang="en-US" dirty="0">
                <a:latin typeface="Calibri" pitchFamily="34" charset="0"/>
              </a:rPr>
              <a:t>The two integers are </a:t>
            </a:r>
            <a:r>
              <a:rPr lang="en-US" dirty="0">
                <a:solidFill>
                  <a:srgbClr val="FF0008"/>
                </a:solidFill>
                <a:latin typeface="Calibri" pitchFamily="34" charset="0"/>
              </a:rPr>
              <a:t>5 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and</a:t>
            </a:r>
            <a:r>
              <a:rPr lang="en-US" dirty="0">
                <a:solidFill>
                  <a:srgbClr val="FF0008"/>
                </a:solidFill>
                <a:latin typeface="Calibri" pitchFamily="34" charset="0"/>
              </a:rPr>
              <a:t> 19</a:t>
            </a:r>
            <a:r>
              <a:rPr lang="en-US" dirty="0">
                <a:latin typeface="Calibri" pitchFamily="34" charset="0"/>
              </a:rPr>
              <a:t>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301240"/>
          </a:xfrm>
          <a:ln w="285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12700" indent="-12700" eaLnBrk="0" hangingPunct="0"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In this section, we will be dealing only with integers. Therefore, if you get a result that has a fraction or decimal number (not an integer), you will know that an error has been made and you should correct some part of your work.</a:t>
            </a:r>
            <a:endParaRPr lang="en-US" dirty="0"/>
          </a:p>
        </p:txBody>
      </p:sp>
      <p:sp>
        <p:nvSpPr>
          <p:cNvPr id="12291" name="Rectang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Note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Definition: Consecutive Integers</a:t>
            </a:r>
          </a:p>
        </p:txBody>
      </p:sp>
      <p:sp>
        <p:nvSpPr>
          <p:cNvPr id="13315" name="TextBox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8229600" cy="23774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pPr marL="12700" indent="-12700" eaLnBrk="1" hangingPunct="1">
              <a:spcBef>
                <a:spcPct val="0"/>
              </a:spcBef>
              <a:buFontTx/>
              <a:buNone/>
              <a:tabLst>
                <a:tab pos="457200" algn="l"/>
              </a:tabLst>
            </a:pPr>
            <a:r>
              <a:rPr lang="en-US" i="0" dirty="0">
                <a:solidFill>
                  <a:srgbClr val="000000"/>
                </a:solidFill>
              </a:rPr>
              <a:t>Integers are </a:t>
            </a:r>
            <a:r>
              <a:rPr lang="en-US" b="1" i="0" dirty="0">
                <a:solidFill>
                  <a:srgbClr val="C00000"/>
                </a:solidFill>
              </a:rPr>
              <a:t>consecutive</a:t>
            </a:r>
            <a:r>
              <a:rPr lang="en-US" b="1" i="0" dirty="0">
                <a:solidFill>
                  <a:srgbClr val="000000"/>
                </a:solidFill>
              </a:rPr>
              <a:t> </a:t>
            </a:r>
            <a:r>
              <a:rPr lang="en-US" i="0" dirty="0">
                <a:solidFill>
                  <a:srgbClr val="000000"/>
                </a:solidFill>
              </a:rPr>
              <a:t>if each is 1 more than the previous integer. Three consecutive integers can be represented as</a:t>
            </a:r>
          </a:p>
          <a:p>
            <a:pPr marL="12700" indent="-12700" algn="ctr">
              <a:spcBef>
                <a:spcPct val="0"/>
              </a:spcBef>
              <a:tabLst>
                <a:tab pos="457200" algn="l"/>
              </a:tabLst>
            </a:pPr>
            <a:r>
              <a:rPr lang="en-US" b="1" i="1" dirty="0">
                <a:solidFill>
                  <a:srgbClr val="C00000"/>
                </a:solidFill>
              </a:rPr>
              <a:t>n</a:t>
            </a:r>
            <a:r>
              <a:rPr lang="en-US" dirty="0">
                <a:solidFill>
                  <a:srgbClr val="000000"/>
                </a:solidFill>
              </a:rPr>
              <a:t>,</a:t>
            </a:r>
            <a:r>
              <a:rPr lang="en-US" i="0" dirty="0">
                <a:solidFill>
                  <a:srgbClr val="C00000"/>
                </a:solidFill>
              </a:rPr>
              <a:t> </a:t>
            </a:r>
            <a:r>
              <a:rPr lang="en-US" b="1" i="1" dirty="0">
                <a:solidFill>
                  <a:srgbClr val="C00000"/>
                </a:solidFill>
              </a:rPr>
              <a:t>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i="0" dirty="0">
                <a:solidFill>
                  <a:srgbClr val="C00000"/>
                </a:solidFill>
              </a:rPr>
              <a:t>+ </a:t>
            </a:r>
            <a:r>
              <a:rPr lang="en-US" b="1" i="0" dirty="0">
                <a:solidFill>
                  <a:srgbClr val="C00000"/>
                </a:solidFill>
              </a:rPr>
              <a:t>1</a:t>
            </a:r>
            <a:r>
              <a:rPr lang="en-US" i="0" dirty="0">
                <a:solidFill>
                  <a:srgbClr val="000000"/>
                </a:solidFill>
              </a:rPr>
              <a:t>, and </a:t>
            </a:r>
            <a:r>
              <a:rPr lang="en-US" b="1" i="1" dirty="0">
                <a:solidFill>
                  <a:srgbClr val="C00000"/>
                </a:solidFill>
              </a:rPr>
              <a:t>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i="0" dirty="0">
                <a:solidFill>
                  <a:srgbClr val="C00000"/>
                </a:solidFill>
              </a:rPr>
              <a:t>+ </a:t>
            </a:r>
            <a:r>
              <a:rPr lang="en-US" b="1" i="0" dirty="0">
                <a:solidFill>
                  <a:srgbClr val="C00000"/>
                </a:solidFill>
              </a:rPr>
              <a:t>2,</a:t>
            </a:r>
          </a:p>
          <a:p>
            <a:pPr marL="12700" indent="-12700" algn="just" eaLnBrk="1" hangingPunct="1">
              <a:spcBef>
                <a:spcPct val="0"/>
              </a:spcBef>
              <a:buFontTx/>
              <a:buNone/>
              <a:tabLst>
                <a:tab pos="457200" algn="l"/>
              </a:tabLst>
            </a:pPr>
            <a:r>
              <a:rPr lang="en-US" i="0" dirty="0">
                <a:solidFill>
                  <a:srgbClr val="000000"/>
                </a:solidFill>
              </a:rPr>
              <a:t>where </a:t>
            </a:r>
            <a:r>
              <a:rPr lang="en-US" i="1" dirty="0">
                <a:solidFill>
                  <a:srgbClr val="000000"/>
                </a:solidFill>
              </a:rPr>
              <a:t>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0" dirty="0">
                <a:solidFill>
                  <a:srgbClr val="000000"/>
                </a:solidFill>
              </a:rPr>
              <a:t>is an integer.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Definition: </a:t>
            </a:r>
            <a:r>
              <a:rPr lang="en-IN" dirty="0"/>
              <a:t>Consecutive Even Integers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4339" name="TextBox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8229600" cy="25298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pPr marL="12700" indent="-12700">
              <a:buFont typeface="Courier New" pitchFamily="49" charset="0"/>
              <a:buNone/>
              <a:tabLst>
                <a:tab pos="457200" algn="l"/>
              </a:tabLst>
            </a:pPr>
            <a:r>
              <a:rPr lang="en-US" i="0" dirty="0">
                <a:solidFill>
                  <a:srgbClr val="000000"/>
                </a:solidFill>
              </a:rPr>
              <a:t>Even integers are </a:t>
            </a:r>
            <a:r>
              <a:rPr lang="en-US" b="1" i="0" dirty="0">
                <a:solidFill>
                  <a:srgbClr val="C00000"/>
                </a:solidFill>
              </a:rPr>
              <a:t>consecutive</a:t>
            </a:r>
            <a:r>
              <a:rPr lang="en-US" b="1" i="0" dirty="0">
                <a:solidFill>
                  <a:srgbClr val="000000"/>
                </a:solidFill>
              </a:rPr>
              <a:t> </a:t>
            </a:r>
            <a:r>
              <a:rPr lang="en-US" i="0" dirty="0">
                <a:solidFill>
                  <a:srgbClr val="000000"/>
                </a:solidFill>
              </a:rPr>
              <a:t>if each is 2 more than the previous even integer. Three consecutive even integers can be represented as</a:t>
            </a:r>
          </a:p>
          <a:p>
            <a:pPr marL="12700" indent="-12700" algn="ctr">
              <a:tabLst>
                <a:tab pos="457200" algn="l"/>
              </a:tabLst>
            </a:pPr>
            <a:r>
              <a:rPr lang="en-US" b="1" i="1" dirty="0">
                <a:solidFill>
                  <a:srgbClr val="C00000"/>
                </a:solidFill>
              </a:rPr>
              <a:t>n</a:t>
            </a:r>
            <a:r>
              <a:rPr lang="en-US" dirty="0">
                <a:solidFill>
                  <a:srgbClr val="000000"/>
                </a:solidFill>
              </a:rPr>
              <a:t>,</a:t>
            </a:r>
            <a:r>
              <a:rPr lang="en-US" i="0" dirty="0">
                <a:solidFill>
                  <a:srgbClr val="C00000"/>
                </a:solidFill>
              </a:rPr>
              <a:t> </a:t>
            </a:r>
            <a:r>
              <a:rPr lang="en-US" b="1" i="1" dirty="0">
                <a:solidFill>
                  <a:srgbClr val="C00000"/>
                </a:solidFill>
              </a:rPr>
              <a:t>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i="0" dirty="0">
                <a:solidFill>
                  <a:srgbClr val="C00000"/>
                </a:solidFill>
              </a:rPr>
              <a:t>+ </a:t>
            </a:r>
            <a:r>
              <a:rPr lang="en-US" b="1" dirty="0">
                <a:solidFill>
                  <a:srgbClr val="C00000"/>
                </a:solidFill>
              </a:rPr>
              <a:t>2</a:t>
            </a:r>
            <a:r>
              <a:rPr lang="en-US" i="0" dirty="0">
                <a:solidFill>
                  <a:srgbClr val="000000"/>
                </a:solidFill>
              </a:rPr>
              <a:t>, and </a:t>
            </a:r>
            <a:r>
              <a:rPr lang="en-US" b="1" i="1" dirty="0">
                <a:solidFill>
                  <a:srgbClr val="C00000"/>
                </a:solidFill>
              </a:rPr>
              <a:t>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i="0" dirty="0">
                <a:solidFill>
                  <a:srgbClr val="C00000"/>
                </a:solidFill>
              </a:rPr>
              <a:t>+ </a:t>
            </a:r>
            <a:r>
              <a:rPr lang="en-US" b="1" i="0" dirty="0">
                <a:solidFill>
                  <a:srgbClr val="C00000"/>
                </a:solidFill>
              </a:rPr>
              <a:t>4,</a:t>
            </a:r>
          </a:p>
          <a:p>
            <a:pPr marL="12700" indent="-12700" algn="just">
              <a:buFont typeface="Courier New" pitchFamily="49" charset="0"/>
              <a:buNone/>
              <a:tabLst>
                <a:tab pos="457200" algn="l"/>
              </a:tabLst>
            </a:pPr>
            <a:r>
              <a:rPr lang="en-US" i="0" dirty="0">
                <a:solidFill>
                  <a:srgbClr val="000000"/>
                </a:solidFill>
              </a:rPr>
              <a:t>where </a:t>
            </a:r>
            <a:r>
              <a:rPr lang="en-US" i="1" dirty="0">
                <a:solidFill>
                  <a:srgbClr val="000000"/>
                </a:solidFill>
              </a:rPr>
              <a:t>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0" dirty="0">
                <a:solidFill>
                  <a:srgbClr val="000000"/>
                </a:solidFill>
              </a:rPr>
              <a:t>is an </a:t>
            </a:r>
            <a:r>
              <a:rPr lang="en-US" b="1" i="0" dirty="0">
                <a:solidFill>
                  <a:srgbClr val="C00000"/>
                </a:solidFill>
              </a:rPr>
              <a:t>even</a:t>
            </a:r>
            <a:r>
              <a:rPr lang="en-US" b="1" i="0" dirty="0">
                <a:solidFill>
                  <a:srgbClr val="000000"/>
                </a:solidFill>
              </a:rPr>
              <a:t> </a:t>
            </a:r>
            <a:r>
              <a:rPr lang="en-US" i="0" dirty="0">
                <a:solidFill>
                  <a:srgbClr val="000000"/>
                </a:solidFill>
              </a:rPr>
              <a:t>integer.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Definition: Consecutive Odd Integers</a:t>
            </a:r>
          </a:p>
        </p:txBody>
      </p:sp>
      <p:sp>
        <p:nvSpPr>
          <p:cNvPr id="15363" name="TextBox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8229600" cy="24536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pPr marL="12700" indent="-12700">
              <a:buFont typeface="Courier New" pitchFamily="49" charset="0"/>
              <a:buNone/>
              <a:tabLst>
                <a:tab pos="457200" algn="l"/>
              </a:tabLst>
            </a:pPr>
            <a:r>
              <a:rPr lang="en-US" i="0" dirty="0">
                <a:solidFill>
                  <a:srgbClr val="000000"/>
                </a:solidFill>
              </a:rPr>
              <a:t>Odd integers are </a:t>
            </a:r>
            <a:r>
              <a:rPr lang="en-US" b="1" i="0" dirty="0">
                <a:solidFill>
                  <a:srgbClr val="C00000"/>
                </a:solidFill>
              </a:rPr>
              <a:t>consecutive</a:t>
            </a:r>
            <a:r>
              <a:rPr lang="en-US" b="1" i="0" dirty="0">
                <a:solidFill>
                  <a:srgbClr val="000000"/>
                </a:solidFill>
              </a:rPr>
              <a:t> </a:t>
            </a:r>
            <a:r>
              <a:rPr lang="en-US" i="0" dirty="0">
                <a:solidFill>
                  <a:srgbClr val="000000"/>
                </a:solidFill>
              </a:rPr>
              <a:t>if each is 2 more than the previous odd integer. Three consecutive odd integers can be represented as</a:t>
            </a:r>
          </a:p>
          <a:p>
            <a:pPr marL="12700" indent="-12700" algn="ctr">
              <a:tabLst>
                <a:tab pos="457200" algn="l"/>
              </a:tabLst>
            </a:pPr>
            <a:r>
              <a:rPr lang="en-US" b="1" i="1" dirty="0">
                <a:solidFill>
                  <a:srgbClr val="C00000"/>
                </a:solidFill>
              </a:rPr>
              <a:t>n</a:t>
            </a:r>
            <a:r>
              <a:rPr lang="en-US" dirty="0">
                <a:solidFill>
                  <a:srgbClr val="000000"/>
                </a:solidFill>
              </a:rPr>
              <a:t>,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b="1" i="1" dirty="0">
                <a:solidFill>
                  <a:srgbClr val="C00000"/>
                </a:solidFill>
              </a:rPr>
              <a:t>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+ </a:t>
            </a:r>
            <a:r>
              <a:rPr lang="en-US" b="1" dirty="0">
                <a:solidFill>
                  <a:srgbClr val="C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, and </a:t>
            </a:r>
            <a:r>
              <a:rPr lang="en-US" b="1" i="1" dirty="0">
                <a:solidFill>
                  <a:srgbClr val="C00000"/>
                </a:solidFill>
              </a:rPr>
              <a:t>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+ </a:t>
            </a:r>
            <a:r>
              <a:rPr lang="en-US" b="1" dirty="0">
                <a:solidFill>
                  <a:srgbClr val="C00000"/>
                </a:solidFill>
              </a:rPr>
              <a:t>4,</a:t>
            </a:r>
          </a:p>
          <a:p>
            <a:pPr marL="12700" indent="-12700" algn="just">
              <a:buFont typeface="Courier New" pitchFamily="49" charset="0"/>
              <a:buNone/>
              <a:tabLst>
                <a:tab pos="457200" algn="l"/>
              </a:tabLst>
            </a:pPr>
            <a:r>
              <a:rPr lang="en-US" i="0" dirty="0">
                <a:solidFill>
                  <a:srgbClr val="000000"/>
                </a:solidFill>
              </a:rPr>
              <a:t>where </a:t>
            </a:r>
            <a:r>
              <a:rPr lang="en-US" i="1" dirty="0">
                <a:solidFill>
                  <a:srgbClr val="000000"/>
                </a:solidFill>
              </a:rPr>
              <a:t>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0" dirty="0">
                <a:solidFill>
                  <a:srgbClr val="000000"/>
                </a:solidFill>
              </a:rPr>
              <a:t>is an </a:t>
            </a:r>
            <a:r>
              <a:rPr lang="en-US" b="1" i="0" dirty="0">
                <a:solidFill>
                  <a:srgbClr val="C00000"/>
                </a:solidFill>
              </a:rPr>
              <a:t>odd</a:t>
            </a:r>
            <a:r>
              <a:rPr lang="en-US" b="1" i="0" dirty="0">
                <a:solidFill>
                  <a:srgbClr val="000000"/>
                </a:solidFill>
              </a:rPr>
              <a:t> </a:t>
            </a:r>
            <a:r>
              <a:rPr lang="en-US" i="0" dirty="0">
                <a:solidFill>
                  <a:srgbClr val="000000"/>
                </a:solidFill>
              </a:rPr>
              <a:t>integer.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</TotalTime>
  <Words>725</Words>
  <Application>Microsoft Office PowerPoint</Application>
  <PresentationFormat>On-screen Show (4:3)</PresentationFormat>
  <Paragraphs>70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Cambria Math</vt:lpstr>
      <vt:lpstr>Calibri</vt:lpstr>
      <vt:lpstr>Arial</vt:lpstr>
      <vt:lpstr>Symbol</vt:lpstr>
      <vt:lpstr>Courier New</vt:lpstr>
      <vt:lpstr>Office Theme</vt:lpstr>
      <vt:lpstr>Equation</vt:lpstr>
      <vt:lpstr>Section 2.5 </vt:lpstr>
      <vt:lpstr>Example 1: Solving Number Problems </vt:lpstr>
      <vt:lpstr>Example 2: Solving Number Problems</vt:lpstr>
      <vt:lpstr>Example 3: Solving Number Problems</vt:lpstr>
      <vt:lpstr>Example 3: Solving Number Problems (cont.)</vt:lpstr>
      <vt:lpstr>Note</vt:lpstr>
      <vt:lpstr>Definition: Consecutive Integers</vt:lpstr>
      <vt:lpstr>Definition: Consecutive Even Integers</vt:lpstr>
      <vt:lpstr>Definition: Consecutive Odd Integers</vt:lpstr>
      <vt:lpstr>Example 4: Finding Consecutive Integers </vt:lpstr>
      <vt:lpstr>Example 4: Finding Consecutive Integers (cont.)</vt:lpstr>
      <vt:lpstr>Example 5: Finding Consecutive Integers</vt:lpstr>
      <vt:lpstr>Example 5: Finding Consecutive Integers (cont.)</vt:lpstr>
      <vt:lpstr>Example 5: Finding Consecutive Integers (cont.)</vt:lpstr>
      <vt:lpstr>Example 6: Application: Calculating  Living Expenses</vt:lpstr>
      <vt:lpstr>Example 6: Application: Calculating  Living Expenses (cont.)</vt:lpstr>
      <vt:lpstr>Example 7: Application: Calculating Costs  of Purchases </vt:lpstr>
      <vt:lpstr>Example 7: Application: Calculating Costs  of Purchases (cont.)</vt:lpstr>
      <vt:lpstr>Example 7: Application: Calculating Costs  of Purchases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Algebra for College Students, 7th Edition</dc:title>
  <dc:creator>Hawkes Learning</dc:creator>
  <cp:lastModifiedBy>Rebecca Johnson</cp:lastModifiedBy>
  <cp:revision>110</cp:revision>
  <dcterms:created xsi:type="dcterms:W3CDTF">2013-04-26T14:43:13Z</dcterms:created>
  <dcterms:modified xsi:type="dcterms:W3CDTF">2023-07-25T15:26:00Z</dcterms:modified>
</cp:coreProperties>
</file>