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86" r:id="rId3"/>
    <p:sldId id="261" r:id="rId4"/>
    <p:sldId id="262" r:id="rId5"/>
    <p:sldId id="263" r:id="rId6"/>
    <p:sldId id="264" r:id="rId7"/>
    <p:sldId id="265" r:id="rId8"/>
    <p:sldId id="293" r:id="rId9"/>
    <p:sldId id="292" r:id="rId10"/>
    <p:sldId id="288" r:id="rId11"/>
    <p:sldId id="296" r:id="rId12"/>
    <p:sldId id="269" r:id="rId13"/>
    <p:sldId id="294" r:id="rId14"/>
    <p:sldId id="295" r:id="rId15"/>
    <p:sldId id="271" r:id="rId16"/>
    <p:sldId id="272" r:id="rId17"/>
    <p:sldId id="297" r:id="rId18"/>
    <p:sldId id="298" r:id="rId19"/>
    <p:sldId id="289" r:id="rId20"/>
    <p:sldId id="275" r:id="rId21"/>
    <p:sldId id="276" r:id="rId22"/>
    <p:sldId id="299" r:id="rId23"/>
    <p:sldId id="279" r:id="rId24"/>
    <p:sldId id="30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A79883-2F9B-FD47-8286-6F96C789AEB3}">
          <p14:sldIdLst>
            <p14:sldId id="256"/>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28" autoAdjust="0"/>
    <p:restoredTop sz="94660"/>
  </p:normalViewPr>
  <p:slideViewPr>
    <p:cSldViewPr>
      <p:cViewPr varScale="1">
        <p:scale>
          <a:sx n="114" d="100"/>
          <a:sy n="114" d="100"/>
        </p:scale>
        <p:origin x="1662" y="102"/>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7/25/2023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19.emf"/><Relationship Id="rId3" Type="http://schemas.openxmlformats.org/officeDocument/2006/relationships/image" Target="../media/image14.emf"/><Relationship Id="rId7" Type="http://schemas.openxmlformats.org/officeDocument/2006/relationships/image" Target="../media/image16.emf"/><Relationship Id="rId12" Type="http://schemas.openxmlformats.org/officeDocument/2006/relationships/oleObject" Target="../embeddings/oleObject17.bin"/><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image" Target="../media/image18.emf"/><Relationship Id="rId5" Type="http://schemas.openxmlformats.org/officeDocument/2006/relationships/image" Target="../media/image15.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oleObject" Target="../embeddings/oleObject18.bin"/><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oleObject" Target="../embeddings/oleObject19.bin"/><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4.emf"/><Relationship Id="rId7" Type="http://schemas.openxmlformats.org/officeDocument/2006/relationships/image" Target="../media/image26.e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5.emf"/><Relationship Id="rId4" Type="http://schemas.openxmlformats.org/officeDocument/2006/relationships/oleObject" Target="../embeddings/oleObject21.bin"/><Relationship Id="rId9" Type="http://schemas.openxmlformats.org/officeDocument/2006/relationships/image" Target="../media/image27.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24.bin"/><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oleObject" Target="../embeddings/oleObject25.bin"/></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image" Target="../media/image31.emf"/><Relationship Id="rId7" Type="http://schemas.openxmlformats.org/officeDocument/2006/relationships/image" Target="../media/image33.emf"/><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5.emf"/><Relationship Id="rId5" Type="http://schemas.openxmlformats.org/officeDocument/2006/relationships/image" Target="../media/image32.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4.emf"/></Relationships>
</file>

<file path=ppt/slides/_rels/slide22.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oleObject" Target="../embeddings/oleObject31.bin"/><Relationship Id="rId1" Type="http://schemas.openxmlformats.org/officeDocument/2006/relationships/slideLayout" Target="../slideLayouts/slideLayout2.xml"/><Relationship Id="rId5" Type="http://schemas.openxmlformats.org/officeDocument/2006/relationships/image" Target="../media/image37.emf"/><Relationship Id="rId4" Type="http://schemas.openxmlformats.org/officeDocument/2006/relationships/oleObject" Target="../embeddings/oleObject32.bin"/></Relationships>
</file>

<file path=ppt/slides/_rels/slide23.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oleObject" Target="../embeddings/oleObject33.bin"/><Relationship Id="rId1" Type="http://schemas.openxmlformats.org/officeDocument/2006/relationships/slideLayout" Target="../slideLayouts/slideLayout2.xml"/><Relationship Id="rId5" Type="http://schemas.openxmlformats.org/officeDocument/2006/relationships/image" Target="../media/image39.emf"/><Relationship Id="rId4" Type="http://schemas.openxmlformats.org/officeDocument/2006/relationships/oleObject" Target="../embeddings/oleObject34.bin"/></Relationships>
</file>

<file path=ppt/slides/_rels/slide24.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5" Type="http://schemas.openxmlformats.org/officeDocument/2006/relationships/image" Target="../media/image43.png"/><Relationship Id="rId4" Type="http://schemas.openxmlformats.org/officeDocument/2006/relationships/image" Target="../media/image42.png"/></Relationships>
</file>

<file path=ppt/slides/_rels/slide2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9.e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9.bin"/><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11.bin"/><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Systems of Linear Equations: Solutions by Graphing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 (cont.)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graphicFrame>
        <p:nvGraphicFramePr>
          <p:cNvPr id="36868" name="Object 4"/>
          <p:cNvGraphicFramePr>
            <a:graphicFrameLocks noChangeAspect="1"/>
          </p:cNvGraphicFramePr>
          <p:nvPr>
            <p:extLst>
              <p:ext uri="{D42A27DB-BD31-4B8C-83A1-F6EECF244321}">
                <p14:modId xmlns:p14="http://schemas.microsoft.com/office/powerpoint/2010/main" val="2554368653"/>
              </p:ext>
            </p:extLst>
          </p:nvPr>
        </p:nvGraphicFramePr>
        <p:xfrm>
          <a:off x="1880015" y="2673350"/>
          <a:ext cx="1333500" cy="342900"/>
        </p:xfrm>
        <a:graphic>
          <a:graphicData uri="http://schemas.openxmlformats.org/presentationml/2006/ole">
            <mc:AlternateContent xmlns:mc="http://schemas.openxmlformats.org/markup-compatibility/2006">
              <mc:Choice xmlns:v="urn:schemas-microsoft-com:vml" Requires="v">
                <p:oleObj name="Equation" r:id="rId2" imgW="1325520" imgH="329040" progId="Equation.DSMT4">
                  <p:embed/>
                </p:oleObj>
              </mc:Choice>
              <mc:Fallback>
                <p:oleObj name="Equation" r:id="rId2" imgW="1325520" imgH="329040" progId="Equation.DSMT4">
                  <p:embed/>
                  <p:pic>
                    <p:nvPicPr>
                      <p:cNvPr id="0" name="Picture 7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0015" y="2673350"/>
                        <a:ext cx="1333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extLst>
              <p:ext uri="{D42A27DB-BD31-4B8C-83A1-F6EECF244321}">
                <p14:modId xmlns:p14="http://schemas.microsoft.com/office/powerpoint/2010/main" val="610372932"/>
              </p:ext>
            </p:extLst>
          </p:nvPr>
        </p:nvGraphicFramePr>
        <p:xfrm>
          <a:off x="1700213" y="2959100"/>
          <a:ext cx="1919287" cy="825500"/>
        </p:xfrm>
        <a:graphic>
          <a:graphicData uri="http://schemas.openxmlformats.org/presentationml/2006/ole">
            <mc:AlternateContent xmlns:mc="http://schemas.openxmlformats.org/markup-compatibility/2006">
              <mc:Choice xmlns:v="urn:schemas-microsoft-com:vml" Requires="v">
                <p:oleObj name="Equation" r:id="rId4" imgW="1904760" imgH="812520" progId="Equation.DSMT4">
                  <p:embed/>
                </p:oleObj>
              </mc:Choice>
              <mc:Fallback>
                <p:oleObj name="Equation" r:id="rId4" imgW="1904760" imgH="812520" progId="Equation.DSMT4">
                  <p:embed/>
                  <p:pic>
                    <p:nvPicPr>
                      <p:cNvPr id="0" name="Picture 762"/>
                      <p:cNvPicPr>
                        <a:picLocks noChangeAspect="1" noChangeArrowheads="1"/>
                      </p:cNvPicPr>
                      <p:nvPr/>
                    </p:nvPicPr>
                    <p:blipFill>
                      <a:blip r:embed="rId5"/>
                      <a:srcRect/>
                      <a:stretch>
                        <a:fillRect/>
                      </a:stretch>
                    </p:blipFill>
                    <p:spPr bwMode="auto">
                      <a:xfrm>
                        <a:off x="1700213" y="2959100"/>
                        <a:ext cx="19192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extLst>
              <p:ext uri="{D42A27DB-BD31-4B8C-83A1-F6EECF244321}">
                <p14:modId xmlns:p14="http://schemas.microsoft.com/office/powerpoint/2010/main" val="452466291"/>
              </p:ext>
            </p:extLst>
          </p:nvPr>
        </p:nvGraphicFramePr>
        <p:xfrm>
          <a:off x="1905000" y="4044950"/>
          <a:ext cx="685800" cy="279400"/>
        </p:xfrm>
        <a:graphic>
          <a:graphicData uri="http://schemas.openxmlformats.org/presentationml/2006/ole">
            <mc:AlternateContent xmlns:mc="http://schemas.openxmlformats.org/markup-compatibility/2006">
              <mc:Choice xmlns:v="urn:schemas-microsoft-com:vml" Requires="v">
                <p:oleObj name="Equation" r:id="rId6" imgW="676440" imgH="264960" progId="Equation.DSMT4">
                  <p:embed/>
                </p:oleObj>
              </mc:Choice>
              <mc:Fallback>
                <p:oleObj name="Equation" r:id="rId6" imgW="676440" imgH="264960" progId="Equation.DSMT4">
                  <p:embed/>
                  <p:pic>
                    <p:nvPicPr>
                      <p:cNvPr id="0" name="Picture 76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2410103257"/>
              </p:ext>
            </p:extLst>
          </p:nvPr>
        </p:nvGraphicFramePr>
        <p:xfrm>
          <a:off x="4635500" y="2673350"/>
          <a:ext cx="1409700" cy="342900"/>
        </p:xfrm>
        <a:graphic>
          <a:graphicData uri="http://schemas.openxmlformats.org/presentationml/2006/ole">
            <mc:AlternateContent xmlns:mc="http://schemas.openxmlformats.org/markup-compatibility/2006">
              <mc:Choice xmlns:v="urn:schemas-microsoft-com:vml" Requires="v">
                <p:oleObj name="Equation" r:id="rId8" imgW="1398600" imgH="329040" progId="Equation.DSMT4">
                  <p:embed/>
                </p:oleObj>
              </mc:Choice>
              <mc:Fallback>
                <p:oleObj name="Equation" r:id="rId8" imgW="1398600" imgH="329040" progId="Equation.DSMT4">
                  <p:embed/>
                  <p:pic>
                    <p:nvPicPr>
                      <p:cNvPr id="0" name="Picture 76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35500" y="2673350"/>
                        <a:ext cx="1409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extLst>
              <p:ext uri="{D42A27DB-BD31-4B8C-83A1-F6EECF244321}">
                <p14:modId xmlns:p14="http://schemas.microsoft.com/office/powerpoint/2010/main" val="958833713"/>
              </p:ext>
            </p:extLst>
          </p:nvPr>
        </p:nvGraphicFramePr>
        <p:xfrm>
          <a:off x="4419600" y="2870200"/>
          <a:ext cx="1993900" cy="1003300"/>
        </p:xfrm>
        <a:graphic>
          <a:graphicData uri="http://schemas.openxmlformats.org/presentationml/2006/ole">
            <mc:AlternateContent xmlns:mc="http://schemas.openxmlformats.org/markup-compatibility/2006">
              <mc:Choice xmlns:v="urn:schemas-microsoft-com:vml" Requires="v">
                <p:oleObj name="Equation" r:id="rId10" imgW="1983960" imgH="987120" progId="Equation.DSMT4">
                  <p:embed/>
                </p:oleObj>
              </mc:Choice>
              <mc:Fallback>
                <p:oleObj name="Equation" r:id="rId10" imgW="1983960" imgH="987120" progId="Equation.DSMT4">
                  <p:embed/>
                  <p:pic>
                    <p:nvPicPr>
                      <p:cNvPr id="0" name="Picture 76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19600" y="2870200"/>
                        <a:ext cx="1993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1535287097"/>
              </p:ext>
            </p:extLst>
          </p:nvPr>
        </p:nvGraphicFramePr>
        <p:xfrm>
          <a:off x="4648200" y="4044950"/>
          <a:ext cx="685800" cy="279400"/>
        </p:xfrm>
        <a:graphic>
          <a:graphicData uri="http://schemas.openxmlformats.org/presentationml/2006/ole">
            <mc:AlternateContent xmlns:mc="http://schemas.openxmlformats.org/markup-compatibility/2006">
              <mc:Choice xmlns:v="urn:schemas-microsoft-com:vml" Requires="v">
                <p:oleObj name="Equation" r:id="rId12" imgW="676440" imgH="264960" progId="Equation.DSMT4">
                  <p:embed/>
                </p:oleObj>
              </mc:Choice>
              <mc:Fallback>
                <p:oleObj name="Equation" r:id="rId12" imgW="676440" imgH="264960" progId="Equation.DSMT4">
                  <p:embed/>
                  <p:pic>
                    <p:nvPicPr>
                      <p:cNvPr id="0" name="Picture 76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82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0"/>
            <a:ext cx="8229600" cy="2246769"/>
          </a:xfrm>
          <a:prstGeom prst="rect">
            <a:avLst/>
          </a:prstGeom>
          <a:noFill/>
          <a:ln w="28575">
            <a:solidFill>
              <a:srgbClr val="FF0000"/>
            </a:solidFill>
          </a:ln>
        </p:spPr>
        <p:txBody>
          <a:bodyPr>
            <a:spAutoFit/>
          </a:bodyPr>
          <a:lstStyle/>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3.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
        <p:nvSpPr>
          <p:cNvPr id="7" name="Rectangle 2"/>
          <p:cNvSpPr txBox="1">
            <a:spLocks/>
          </p:cNvSpPr>
          <p:nvPr/>
        </p:nvSpPr>
        <p:spPr>
          <a:xfrm>
            <a:off x="609600" y="192024"/>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Note</a:t>
            </a:r>
          </a:p>
        </p:txBody>
      </p:sp>
    </p:spTree>
    <p:extLst>
      <p:ext uri="{BB962C8B-B14F-4D97-AF65-F5344CB8AC3E}">
        <p14:creationId xmlns:p14="http://schemas.microsoft.com/office/powerpoint/2010/main" val="953830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2074414"/>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r>
              <a:rPr lang="en-US" sz="2800" b="1" dirty="0">
                <a:latin typeface="Calibri" pitchFamily="34" charset="0"/>
              </a:rPr>
              <a:t>Solution</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graphicFrame>
        <p:nvGraphicFramePr>
          <p:cNvPr id="15365" name="Object 14"/>
          <p:cNvGraphicFramePr>
            <a:graphicFrameLocks noGrp="1" noChangeAspect="1"/>
          </p:cNvGraphicFramePr>
          <p:nvPr>
            <p:ph idx="1"/>
            <p:extLst>
              <p:ext uri="{D42A27DB-BD31-4B8C-83A1-F6EECF244321}">
                <p14:modId xmlns:p14="http://schemas.microsoft.com/office/powerpoint/2010/main" val="2330552577"/>
              </p:ext>
            </p:extLst>
          </p:nvPr>
        </p:nvGraphicFramePr>
        <p:xfrm>
          <a:off x="2336742" y="1828800"/>
          <a:ext cx="2082858" cy="892357"/>
        </p:xfrm>
        <a:graphic>
          <a:graphicData uri="http://schemas.openxmlformats.org/presentationml/2006/ole">
            <mc:AlternateContent xmlns:mc="http://schemas.openxmlformats.org/markup-compatibility/2006">
              <mc:Choice xmlns:v="urn:schemas-microsoft-com:vml" Requires="v">
                <p:oleObj name="Equation" r:id="rId2" imgW="2898000" imgH="1234080" progId="Equation.DSMT4">
                  <p:embed/>
                </p:oleObj>
              </mc:Choice>
              <mc:Fallback>
                <p:oleObj name="Equation" r:id="rId2" imgW="2898000" imgH="1234080" progId="Equation.DSMT4">
                  <p:embed/>
                  <p:pic>
                    <p:nvPicPr>
                      <p:cNvPr id="0" name="Picture 646"/>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6742" y="1828800"/>
                        <a:ext cx="2082858" cy="892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8" name="Rectangle 7"/>
          <p:cNvSpPr/>
          <p:nvPr/>
        </p:nvSpPr>
        <p:spPr>
          <a:xfrm>
            <a:off x="457200" y="3200400"/>
            <a:ext cx="4800600" cy="1384995"/>
          </a:xfrm>
          <a:prstGeom prst="rect">
            <a:avLst/>
          </a:prstGeom>
        </p:spPr>
        <p:txBody>
          <a:bodyPr wrap="square">
            <a:spAutoFit/>
          </a:bodyPr>
          <a:lstStyle/>
          <a:p>
            <a:pPr eaLnBrk="0" hangingPunct="0">
              <a:buFont typeface="Courier New" pitchFamily="49" charset="0"/>
              <a:buNone/>
            </a:pPr>
            <a:r>
              <a:rPr lang="en-US" sz="2800" dirty="0">
                <a:latin typeface="Calibri" pitchFamily="34" charset="0"/>
              </a:rPr>
              <a:t>The graphs of the lines of the equations in the system are shown.</a:t>
            </a:r>
          </a:p>
        </p:txBody>
      </p:sp>
      <p:pic>
        <p:nvPicPr>
          <p:cNvPr id="7815" name="Picture 647"/>
          <p:cNvPicPr>
            <a:picLocks noChangeAspect="1" noChangeArrowheads="1"/>
          </p:cNvPicPr>
          <p:nvPr/>
        </p:nvPicPr>
        <p:blipFill>
          <a:blip r:embed="rId4"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 (cont.)</a:t>
            </a:r>
            <a:endParaRPr lang="en-US" sz="3200" dirty="0">
              <a:solidFill>
                <a:schemeClr val="accent1"/>
              </a:solidFill>
            </a:endParaRPr>
          </a:p>
        </p:txBody>
      </p:sp>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9" name="Content Placeholder 2"/>
          <p:cNvSpPr txBox="1">
            <a:spLocks/>
          </p:cNvSpPr>
          <p:nvPr/>
        </p:nvSpPr>
        <p:spPr>
          <a:xfrm>
            <a:off x="482185" y="28956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a:t>
            </a:r>
          </a:p>
        </p:txBody>
      </p:sp>
      <p:sp>
        <p:nvSpPr>
          <p:cNvPr id="10" name="Content Placeholder 2"/>
          <p:cNvSpPr txBox="1">
            <a:spLocks/>
          </p:cNvSpPr>
          <p:nvPr/>
        </p:nvSpPr>
        <p:spPr>
          <a:xfrm>
            <a:off x="482185" y="3313093"/>
            <a:ext cx="8128416" cy="954107"/>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p:txBody>
      </p:sp>
      <p:sp>
        <p:nvSpPr>
          <p:cNvPr id="7" name="Content Placeholder 2"/>
          <p:cNvSpPr txBox="1">
            <a:spLocks/>
          </p:cNvSpPr>
          <p:nvPr/>
        </p:nvSpPr>
        <p:spPr>
          <a:xfrm>
            <a:off x="533400" y="441960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fontScale="92500"/>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indent="-15875">
              <a:tabLst>
                <a:tab pos="342900" algn="l"/>
                <a:tab pos="800100" algn="l"/>
                <a:tab pos="7150100" algn="l"/>
              </a:tabLst>
            </a:pPr>
            <a:r>
              <a:rPr lang="en-US" dirty="0"/>
              <a:t>Definition: Dependent and Independent Systems of</a:t>
            </a:r>
          </a:p>
          <a:p>
            <a:pPr marL="15875" indent="-15875">
              <a:tabLst>
                <a:tab pos="342900" algn="l"/>
                <a:tab pos="800100" algn="l"/>
                <a:tab pos="7150100" algn="l"/>
              </a:tabLst>
            </a:pPr>
            <a:r>
              <a:rPr lang="en-US" dirty="0"/>
              <a:t>Linear Equations</a:t>
            </a:r>
          </a:p>
        </p:txBody>
      </p:sp>
      <p:sp>
        <p:nvSpPr>
          <p:cNvPr id="9" name="TextBox 3"/>
          <p:cNvSpPr txBox="1">
            <a:spLocks noChangeArrowheads="1"/>
          </p:cNvSpPr>
          <p:nvPr/>
        </p:nvSpPr>
        <p:spPr>
          <a:xfrm>
            <a:off x="457200" y="1280160"/>
            <a:ext cx="8305800" cy="1384995"/>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marL="514350" indent="-514350">
              <a:spcBef>
                <a:spcPct val="0"/>
              </a:spcBef>
              <a:buFont typeface="+mj-lt"/>
              <a:buAutoNum type="alphaLcPeriod"/>
              <a:tabLst>
                <a:tab pos="342900" algn="l"/>
                <a:tab pos="800100" algn="l"/>
                <a:tab pos="7150100" algn="l"/>
              </a:tabLst>
            </a:pPr>
            <a:r>
              <a:rPr lang="en-US" dirty="0">
                <a:solidFill>
                  <a:srgbClr val="000000"/>
                </a:solidFill>
              </a:rPr>
              <a:t>the same line, then the equations are </a:t>
            </a:r>
            <a:r>
              <a:rPr lang="en-US" b="1" dirty="0">
                <a:solidFill>
                  <a:srgbClr val="C00000"/>
                </a:solidFill>
                <a:latin typeface="Calibri" pitchFamily="34" charset="0"/>
              </a:rPr>
              <a:t>dependent</a:t>
            </a:r>
            <a:r>
              <a:rPr lang="en-US" dirty="0">
                <a:solidFill>
                  <a:srgbClr val="000000"/>
                </a:solidFill>
              </a:rPr>
              <a:t>.</a:t>
            </a:r>
          </a:p>
          <a:p>
            <a:pPr marL="514350" indent="-514350">
              <a:spcBef>
                <a:spcPct val="0"/>
              </a:spcBef>
              <a:buFont typeface="+mj-lt"/>
              <a:buAutoNum type="alphaLcPeriod" startAt="2"/>
              <a:tabLst>
                <a:tab pos="7150100" algn="l"/>
              </a:tabLst>
            </a:pPr>
            <a:r>
              <a:rPr lang="en-US" dirty="0">
                <a:solidFill>
                  <a:srgbClr val="000000"/>
                </a:solidFill>
              </a:rPr>
              <a:t>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750018"/>
          </a:xfrm>
          <a:prstGeom prst="rect">
            <a:avLst/>
          </a:prstGeom>
        </p:spPr>
        <p:txBody>
          <a:bodyPr>
            <a:spAutoFit/>
          </a:bodyPr>
          <a:lstStyle/>
          <a:p>
            <a:pPr>
              <a:lnSpc>
                <a:spcPct val="90000"/>
              </a:lnSpc>
            </a:pPr>
            <a:r>
              <a:rPr lang="en-US" sz="2800" dirty="0"/>
              <a:t>Solve the system of equations by graphing.</a:t>
            </a:r>
          </a:p>
          <a:p>
            <a:pPr>
              <a:lnSpc>
                <a:spcPct val="90000"/>
              </a:lnSpc>
            </a:pPr>
            <a:endParaRPr lang="en-US" sz="2800" dirty="0"/>
          </a:p>
          <a:p>
            <a:pPr>
              <a:lnSpc>
                <a:spcPct val="90000"/>
              </a:lnSpc>
            </a:pPr>
            <a:endParaRPr lang="en-US" sz="2800" dirty="0"/>
          </a:p>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endParaRPr lang="en-US" sz="3200" dirty="0">
              <a:solidFill>
                <a:schemeClr val="accent1"/>
              </a:solidFill>
            </a:endParaRPr>
          </a:p>
        </p:txBody>
      </p:sp>
      <p:graphicFrame>
        <p:nvGraphicFramePr>
          <p:cNvPr id="8" name="Object 14"/>
          <p:cNvGraphicFramePr>
            <a:graphicFrameLocks noChangeAspect="1"/>
          </p:cNvGraphicFramePr>
          <p:nvPr>
            <p:extLst>
              <p:ext uri="{D42A27DB-BD31-4B8C-83A1-F6EECF244321}">
                <p14:modId xmlns:p14="http://schemas.microsoft.com/office/powerpoint/2010/main" val="4214628456"/>
              </p:ext>
            </p:extLst>
          </p:nvPr>
        </p:nvGraphicFramePr>
        <p:xfrm>
          <a:off x="2168525" y="1828800"/>
          <a:ext cx="2419350" cy="892175"/>
        </p:xfrm>
        <a:graphic>
          <a:graphicData uri="http://schemas.openxmlformats.org/presentationml/2006/ole">
            <mc:AlternateContent xmlns:mc="http://schemas.openxmlformats.org/markup-compatibility/2006">
              <mc:Choice xmlns:v="urn:schemas-microsoft-com:vml" Requires="v">
                <p:oleObj name="Equation" r:id="rId2" imgW="3364560" imgH="1234080" progId="Equation.DSMT4">
                  <p:embed/>
                </p:oleObj>
              </mc:Choice>
              <mc:Fallback>
                <p:oleObj name="Equation" r:id="rId2" imgW="3364560" imgH="1234080"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8525" y="1828800"/>
                        <a:ext cx="2419350"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2263" name="Picture 103"/>
          <p:cNvPicPr>
            <a:picLocks noChangeAspect="1" noChangeArrowheads="1"/>
          </p:cNvPicPr>
          <p:nvPr/>
        </p:nvPicPr>
        <p:blipFill>
          <a:blip r:embed="rId4"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2332946"/>
          </a:xfrm>
          <a:prstGeom prst="rect">
            <a:avLst/>
          </a:prstGeom>
          <a:noFill/>
        </p:spPr>
        <p:txBody>
          <a:bodyPr>
            <a:spAutoFit/>
          </a:bodyPr>
          <a:lstStyle/>
          <a:p>
            <a:r>
              <a:rPr lang="en-US" dirty="0">
                <a:solidFill>
                  <a:schemeClr val="tx1"/>
                </a:solidFill>
              </a:rPr>
              <a:t>the other. The system has an </a:t>
            </a:r>
            <a:r>
              <a:rPr lang="en-US" b="1" dirty="0">
                <a:solidFill>
                  <a:schemeClr val="tx1"/>
                </a:solidFill>
              </a:rPr>
              <a:t>infinite number of solutions</a:t>
            </a:r>
            <a:r>
              <a:rPr lang="en-US" dirty="0">
                <a:solidFill>
                  <a:schemeClr val="tx1"/>
                </a:solidFill>
              </a:rPr>
              <a:t> and the equations are </a:t>
            </a:r>
            <a:r>
              <a:rPr lang="en-US" b="1" dirty="0">
                <a:solidFill>
                  <a:schemeClr val="tx1"/>
                </a:solidFill>
              </a:rPr>
              <a:t>dependent</a:t>
            </a:r>
            <a:r>
              <a:rPr lang="en-US" dirty="0">
                <a:solidFill>
                  <a:schemeClr val="tx1"/>
                </a:solidFill>
              </a:rPr>
              <a:t>. Putting both equations in the slope-intercept form shows that they are identical.</a:t>
            </a:r>
          </a:p>
          <a:p>
            <a:r>
              <a:rPr lang="en-US" dirty="0">
                <a:solidFill>
                  <a:schemeClr val="tx1"/>
                </a:solidFill>
              </a:rPr>
              <a:t>Solving </a:t>
            </a:r>
            <a:r>
              <a:rPr lang="en-US" dirty="0">
                <a:solidFill>
                  <a:srgbClr val="0000FF"/>
                </a:solidFill>
              </a:rPr>
              <a:t>2</a:t>
            </a:r>
            <a:r>
              <a:rPr lang="en-US" i="1" dirty="0">
                <a:solidFill>
                  <a:srgbClr val="0000FF"/>
                </a:solidFill>
              </a:rPr>
              <a:t>y </a:t>
            </a:r>
            <a:r>
              <a:rPr lang="en-US" dirty="0">
                <a:solidFill>
                  <a:srgbClr val="0000FF"/>
                </a:solidFill>
                <a:latin typeface="Symbol" charset="2"/>
                <a:cs typeface="Symbol" charset="2"/>
              </a:rPr>
              <a:t>+ </a:t>
            </a:r>
            <a:r>
              <a:rPr lang="en-US" dirty="0">
                <a:solidFill>
                  <a:srgbClr val="0000FF"/>
                </a:solidFill>
              </a:rPr>
              <a:t>2</a:t>
            </a:r>
            <a:r>
              <a:rPr lang="en-US" i="1" dirty="0">
                <a:solidFill>
                  <a:srgbClr val="0000FF"/>
                </a:solidFill>
              </a:rPr>
              <a:t>x </a:t>
            </a:r>
            <a:r>
              <a:rPr lang="en-US" dirty="0">
                <a:solidFill>
                  <a:srgbClr val="0000FF"/>
                </a:solidFill>
                <a:latin typeface="Symbol" charset="2"/>
                <a:cs typeface="Symbol" charset="2"/>
              </a:rPr>
              <a:t>=</a:t>
            </a:r>
            <a:r>
              <a:rPr lang="en-US" dirty="0">
                <a:solidFill>
                  <a:srgbClr val="0000FF"/>
                </a:solidFill>
              </a:rPr>
              <a:t> 8 </a:t>
            </a:r>
            <a:r>
              <a:rPr lang="en-US" dirty="0">
                <a:solidFill>
                  <a:schemeClr val="tx1"/>
                </a:solidFill>
              </a:rPr>
              <a:t>for </a:t>
            </a:r>
            <a:r>
              <a:rPr lang="en-US" i="1" dirty="0">
                <a:solidFill>
                  <a:srgbClr val="0000FF"/>
                </a:solidFill>
              </a:rPr>
              <a:t>y</a:t>
            </a:r>
            <a:r>
              <a:rPr lang="en-US" dirty="0">
                <a:solidFill>
                  <a:schemeClr val="tx1"/>
                </a:solidFill>
              </a:rPr>
              <a:t> gives the following.</a:t>
            </a: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796259343"/>
              </p:ext>
            </p:extLst>
          </p:nvPr>
        </p:nvGraphicFramePr>
        <p:xfrm>
          <a:off x="2427259" y="3733800"/>
          <a:ext cx="1524000" cy="342900"/>
        </p:xfrm>
        <a:graphic>
          <a:graphicData uri="http://schemas.openxmlformats.org/presentationml/2006/ole">
            <mc:AlternateContent xmlns:mc="http://schemas.openxmlformats.org/markup-compatibility/2006">
              <mc:Choice xmlns:v="urn:schemas-microsoft-com:vml" Requires="v">
                <p:oleObj name="Equation" r:id="rId2" imgW="1508400" imgH="329040" progId="Equation.DSMT4">
                  <p:embed/>
                </p:oleObj>
              </mc:Choice>
              <mc:Fallback>
                <p:oleObj name="Equation" r:id="rId2" imgW="1508400" imgH="329040" progId="Equation.DSMT4">
                  <p:embed/>
                  <p:pic>
                    <p:nvPicPr>
                      <p:cNvPr id="0" name="Picture 5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7259"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1976627757"/>
              </p:ext>
            </p:extLst>
          </p:nvPr>
        </p:nvGraphicFramePr>
        <p:xfrm>
          <a:off x="3073400" y="4191000"/>
          <a:ext cx="1892300" cy="342900"/>
        </p:xfrm>
        <a:graphic>
          <a:graphicData uri="http://schemas.openxmlformats.org/presentationml/2006/ole">
            <mc:AlternateContent xmlns:mc="http://schemas.openxmlformats.org/markup-compatibility/2006">
              <mc:Choice xmlns:v="urn:schemas-microsoft-com:vml" Requires="v">
                <p:oleObj name="Equation" r:id="rId4" imgW="1883160" imgH="329040" progId="Equation.DSMT4">
                  <p:embed/>
                </p:oleObj>
              </mc:Choice>
              <mc:Fallback>
                <p:oleObj name="Equation" r:id="rId4" imgW="1883160" imgH="329040" progId="Equation.DSMT4">
                  <p:embed/>
                  <p:pic>
                    <p:nvPicPr>
                      <p:cNvPr id="0" name="Picture 50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3400" y="4191000"/>
                        <a:ext cx="1892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1197249872"/>
              </p:ext>
            </p:extLst>
          </p:nvPr>
        </p:nvGraphicFramePr>
        <p:xfrm>
          <a:off x="3001963" y="4521200"/>
          <a:ext cx="2057400" cy="901700"/>
        </p:xfrm>
        <a:graphic>
          <a:graphicData uri="http://schemas.openxmlformats.org/presentationml/2006/ole">
            <mc:AlternateContent xmlns:mc="http://schemas.openxmlformats.org/markup-compatibility/2006">
              <mc:Choice xmlns:v="urn:schemas-microsoft-com:vml" Requires="v">
                <p:oleObj name="Equation" r:id="rId6" imgW="2047680" imgH="886680" progId="Equation.DSMT4">
                  <p:embed/>
                </p:oleObj>
              </mc:Choice>
              <mc:Fallback>
                <p:oleObj name="Equation" r:id="rId6" imgW="2047680" imgH="886680" progId="Equation.DSMT4">
                  <p:embed/>
                  <p:pic>
                    <p:nvPicPr>
                      <p:cNvPr id="0" name="Picture 5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01963" y="4521200"/>
                        <a:ext cx="205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237601489"/>
              </p:ext>
            </p:extLst>
          </p:nvPr>
        </p:nvGraphicFramePr>
        <p:xfrm>
          <a:off x="3206750" y="5524500"/>
          <a:ext cx="1549400" cy="342900"/>
        </p:xfrm>
        <a:graphic>
          <a:graphicData uri="http://schemas.openxmlformats.org/presentationml/2006/ole">
            <mc:AlternateContent xmlns:mc="http://schemas.openxmlformats.org/markup-compatibility/2006">
              <mc:Choice xmlns:v="urn:schemas-microsoft-com:vml" Requires="v">
                <p:oleObj name="Equation" r:id="rId8" imgW="1535760" imgH="329040" progId="Equation.DSMT4">
                  <p:embed/>
                </p:oleObj>
              </mc:Choice>
              <mc:Fallback>
                <p:oleObj name="Equation" r:id="rId8" imgW="1535760" imgH="329040" progId="Equation.DSMT4">
                  <p:embed/>
                  <p:pic>
                    <p:nvPicPr>
                      <p:cNvPr id="0" name="Picture 5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6750" y="5524500"/>
                        <a:ext cx="1549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1471172"/>
          </a:xfrm>
          <a:prstGeom prst="rect">
            <a:avLst/>
          </a:prstGeom>
          <a:noFill/>
        </p:spPr>
        <p:txBody>
          <a:bodyPr>
            <a:spAutoFit/>
          </a:bodyPr>
          <a:lstStyle/>
          <a:p>
            <a:r>
              <a:rPr lang="en-US" dirty="0">
                <a:solidFill>
                  <a:schemeClr val="tx1"/>
                </a:solidFill>
              </a:rPr>
              <a:t>This is the same as the first equation: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a:t>
            </a:r>
            <a:r>
              <a:rPr lang="en-US" dirty="0">
                <a:solidFill>
                  <a:srgbClr val="2A7B9E"/>
                </a:solidFill>
              </a:rPr>
              <a:t>.</a:t>
            </a:r>
          </a:p>
          <a:p>
            <a:r>
              <a:rPr lang="en-US" dirty="0">
                <a:solidFill>
                  <a:schemeClr val="tx1"/>
                </a:solidFill>
              </a:rPr>
              <a:t>Since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 </a:t>
            </a:r>
            <a:r>
              <a:rPr lang="en-US" dirty="0">
                <a:solidFill>
                  <a:schemeClr val="tx1"/>
                </a:solidFill>
              </a:rPr>
              <a:t>for all points on the line, we can write the set </a:t>
            </a:r>
            <a:r>
              <a:rPr lang="en-US" b="1" dirty="0">
                <a:solidFill>
                  <a:schemeClr val="tx1"/>
                </a:solidFill>
              </a:rPr>
              <a:t>of all solutions in the form </a:t>
            </a:r>
            <a:r>
              <a:rPr lang="en-US" dirty="0">
                <a:solidFill>
                  <a:schemeClr val="tx1"/>
                </a:solidFill>
              </a:rPr>
              <a:t>(</a:t>
            </a:r>
            <a:r>
              <a:rPr lang="en-US" i="1" dirty="0">
                <a:solidFill>
                  <a:schemeClr val="tx1"/>
                </a:solidFill>
              </a:rPr>
              <a:t>x</a:t>
            </a:r>
            <a:r>
              <a:rPr lang="en-US" dirty="0">
                <a:solidFill>
                  <a:schemeClr val="tx1"/>
                </a:solidFill>
              </a:rPr>
              <a:t>,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4).</a:t>
            </a:r>
            <a:endParaRPr lang="en-US" i="0" dirty="0">
              <a:solidFill>
                <a:schemeClr val="tx1"/>
              </a:solidFill>
            </a:endParaRPr>
          </a:p>
        </p:txBody>
      </p:sp>
    </p:spTree>
    <p:extLst>
      <p:ext uri="{BB962C8B-B14F-4D97-AF65-F5344CB8AC3E}">
        <p14:creationId xmlns:p14="http://schemas.microsoft.com/office/powerpoint/2010/main" val="244265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txBox="1">
            <a:spLocks/>
          </p:cNvSpPr>
          <p:nvPr/>
        </p:nvSpPr>
        <p:spPr>
          <a:xfrm>
            <a:off x="457200" y="1280160"/>
            <a:ext cx="8229600" cy="2419124"/>
          </a:xfrm>
          <a:prstGeom prst="rect">
            <a:avLst/>
          </a:prstGeom>
          <a:noFill/>
          <a:ln w="28575">
            <a:solidFill>
              <a:srgbClr val="FF0000"/>
            </a:solidFill>
          </a:ln>
        </p:spPr>
        <p:txBody>
          <a:bodyPr>
            <a:spAutoFit/>
          </a:bodyPr>
          <a:lstStyle/>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When using the graphing method, be sure to</a:t>
            </a:r>
          </a:p>
          <a:p>
            <a:pPr marL="514350" indent="-514350" eaLnBrk="0" hangingPunct="0">
              <a:spcBef>
                <a:spcPct val="20000"/>
              </a:spcBef>
              <a:buFont typeface="+mj-lt"/>
              <a:buAutoNum type="arabicPeriod"/>
              <a:tabLst>
                <a:tab pos="457200" algn="l"/>
              </a:tabLst>
            </a:pPr>
            <a:r>
              <a:rPr lang="en-US" sz="2800" dirty="0">
                <a:solidFill>
                  <a:srgbClr val="000000"/>
                </a:solidFill>
                <a:latin typeface="Calibri" pitchFamily="34" charset="0"/>
              </a:rPr>
              <a:t>graph the lines as accurately as you can, and</a:t>
            </a:r>
          </a:p>
          <a:p>
            <a:pPr marL="514350" indent="-514350" eaLnBrk="0" hangingPunct="0">
              <a:spcBef>
                <a:spcPct val="20000"/>
              </a:spcBef>
              <a:buFont typeface="+mj-lt"/>
              <a:buAutoNum type="arabicPeriod" startAt="2"/>
              <a:tabLst>
                <a:tab pos="457200" algn="l"/>
              </a:tabLst>
            </a:pPr>
            <a:r>
              <a:rPr lang="en-US" sz="2800" dirty="0">
                <a:solidFill>
                  <a:srgbClr val="000000"/>
                </a:solidFill>
                <a:latin typeface="Calibri" pitchFamily="34" charset="0"/>
              </a:rPr>
              <a:t>check your solution by substituting it back into both of the original equations. (Of course, fractional estimates may not check exactly.)</a:t>
            </a:r>
            <a:endParaRPr lang="en-US" sz="2800" i="1" dirty="0">
              <a:solidFill>
                <a:srgbClr val="000000"/>
              </a:solidFill>
              <a:latin typeface="Calibri" pitchFamily="34" charset="0"/>
            </a:endParaRPr>
          </a:p>
        </p:txBody>
      </p:sp>
      <p:sp>
        <p:nvSpPr>
          <p:cNvPr id="7"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Attention!</a:t>
            </a:r>
          </a:p>
        </p:txBody>
      </p:sp>
    </p:spTree>
    <p:extLst>
      <p:ext uri="{BB962C8B-B14F-4D97-AF65-F5344CB8AC3E}">
        <p14:creationId xmlns:p14="http://schemas.microsoft.com/office/powerpoint/2010/main" val="329760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a System that Requires Estimation</a:t>
            </a:r>
            <a:endParaRPr lang="en-US" dirty="0"/>
          </a:p>
        </p:txBody>
      </p:sp>
      <p:sp>
        <p:nvSpPr>
          <p:cNvPr id="3" name="Content Placeholder 2"/>
          <p:cNvSpPr>
            <a:spLocks noGrp="1"/>
          </p:cNvSpPr>
          <p:nvPr>
            <p:ph idx="1"/>
          </p:nvPr>
        </p:nvSpPr>
        <p:spPr>
          <a:xfrm>
            <a:off x="457200" y="1280160"/>
            <a:ext cx="8229600" cy="3520440"/>
          </a:xfrm>
        </p:spPr>
        <p:txBody>
          <a:bodyPr>
            <a:normAutofit/>
          </a:bodyPr>
          <a:lstStyle/>
          <a:p>
            <a:r>
              <a:rPr lang="en-US" dirty="0">
                <a:solidFill>
                  <a:schemeClr val="tx1"/>
                </a:solidFill>
              </a:rPr>
              <a:t>Solve the system of equations by graphing.</a:t>
            </a:r>
          </a:p>
          <a:p>
            <a:endParaRPr lang="en-US" b="1" dirty="0">
              <a:solidFill>
                <a:schemeClr val="tx1"/>
              </a:solidFill>
            </a:endParaRPr>
          </a:p>
          <a:p>
            <a:pPr>
              <a:spcBef>
                <a:spcPts val="4272"/>
              </a:spcBef>
            </a:pPr>
            <a:r>
              <a:rPr lang="en-US" b="1" dirty="0">
                <a:solidFill>
                  <a:schemeClr val="tx1"/>
                </a:solidFill>
              </a:rPr>
              <a:t>Solution</a:t>
            </a:r>
          </a:p>
          <a:p>
            <a:r>
              <a:rPr lang="en-US" dirty="0">
                <a:solidFill>
                  <a:schemeClr val="tx1"/>
                </a:solidFill>
              </a:rPr>
              <a:t>The two lines intersect at one point. However, we can </a:t>
            </a:r>
          </a:p>
          <a:p>
            <a:pPr>
              <a:spcBef>
                <a:spcPct val="45000"/>
              </a:spcBef>
            </a:pPr>
            <a:r>
              <a:rPr lang="en-US" dirty="0">
                <a:solidFill>
                  <a:schemeClr val="tx1"/>
                </a:solidFill>
              </a:rPr>
              <a:t>only estimate the point of intersection as </a:t>
            </a:r>
          </a:p>
          <a:p>
            <a:endParaRPr lang="en-US" dirty="0"/>
          </a:p>
        </p:txBody>
      </p:sp>
      <p:graphicFrame>
        <p:nvGraphicFramePr>
          <p:cNvPr id="37890" name="Object 5"/>
          <p:cNvGraphicFramePr>
            <a:graphicFrameLocks noChangeAspect="1"/>
          </p:cNvGraphicFramePr>
          <p:nvPr>
            <p:extLst>
              <p:ext uri="{D42A27DB-BD31-4B8C-83A1-F6EECF244321}">
                <p14:modId xmlns:p14="http://schemas.microsoft.com/office/powerpoint/2010/main" val="1825198440"/>
              </p:ext>
            </p:extLst>
          </p:nvPr>
        </p:nvGraphicFramePr>
        <p:xfrm>
          <a:off x="3708400" y="1854200"/>
          <a:ext cx="1612900" cy="1066800"/>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2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8400" y="1854200"/>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7891" name="Object 7"/>
          <p:cNvGraphicFramePr>
            <a:graphicFrameLocks noChangeAspect="1"/>
          </p:cNvGraphicFramePr>
          <p:nvPr>
            <p:extLst>
              <p:ext uri="{D42A27DB-BD31-4B8C-83A1-F6EECF244321}">
                <p14:modId xmlns:p14="http://schemas.microsoft.com/office/powerpoint/2010/main" val="548172296"/>
              </p:ext>
            </p:extLst>
          </p:nvPr>
        </p:nvGraphicFramePr>
        <p:xfrm>
          <a:off x="6589713" y="3657600"/>
          <a:ext cx="1168400" cy="1041400"/>
        </p:xfrm>
        <a:graphic>
          <a:graphicData uri="http://schemas.openxmlformats.org/presentationml/2006/ole">
            <mc:AlternateContent xmlns:mc="http://schemas.openxmlformats.org/markup-compatibility/2006">
              <mc:Choice xmlns:v="urn:schemas-microsoft-com:vml" Requires="v">
                <p:oleObj name="Equation" r:id="rId4" imgW="1152000" imgH="1032840" progId="Equation.DSMT4">
                  <p:embed/>
                </p:oleObj>
              </mc:Choice>
              <mc:Fallback>
                <p:oleObj name="Equation" r:id="rId4" imgW="1152000" imgH="1032840" progId="Equation.DSMT4">
                  <p:embed/>
                  <p:pic>
                    <p:nvPicPr>
                      <p:cNvPr id="0" name="Picture 2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9713" y="3657600"/>
                        <a:ext cx="11684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Systems (Solution)</a:t>
            </a:r>
            <a:endParaRPr lang="en-US" dirty="0"/>
          </a:p>
        </p:txBody>
      </p:sp>
      <p:sp>
        <p:nvSpPr>
          <p:cNvPr id="3" name="Content Placeholder 2"/>
          <p:cNvSpPr>
            <a:spLocks noGrp="1"/>
          </p:cNvSpPr>
          <p:nvPr>
            <p:ph idx="1"/>
          </p:nvPr>
        </p:nvSpPr>
        <p:spPr>
          <a:xfrm>
            <a:off x="457200" y="1346200"/>
            <a:ext cx="8229600" cy="2382191"/>
          </a:xfrm>
        </p:spPr>
        <p:txBody>
          <a:bodyPr>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a:p>
            <a:pPr>
              <a:spcBef>
                <a:spcPts val="3072"/>
              </a:spcBef>
            </a:pPr>
            <a:r>
              <a:rPr lang="en-US" b="1" dirty="0">
                <a:solidFill>
                  <a:schemeClr val="tx1"/>
                </a:solidFill>
              </a:rPr>
              <a:t>Solution</a:t>
            </a:r>
          </a:p>
          <a:p>
            <a:r>
              <a:rPr lang="en-US" dirty="0">
                <a:solidFill>
                  <a:schemeClr val="tx1"/>
                </a:solidFill>
              </a:rPr>
              <a:t>Substitute </a:t>
            </a:r>
            <a:r>
              <a:rPr lang="en-US" i="1" dirty="0">
                <a:solidFill>
                  <a:schemeClr val="tx1"/>
                </a:solidFill>
              </a:rPr>
              <a:t>x</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9900FF"/>
                </a:solidFill>
              </a:rPr>
              <a:t>2</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FF00FF"/>
                </a:solidFill>
              </a:rPr>
              <a:t>1</a:t>
            </a:r>
            <a:r>
              <a:rPr lang="en-US" dirty="0">
                <a:solidFill>
                  <a:schemeClr val="tx1"/>
                </a:solidFill>
              </a:rPr>
              <a:t> into </a:t>
            </a:r>
            <a:r>
              <a:rPr lang="en-US" b="1" dirty="0">
                <a:solidFill>
                  <a:schemeClr val="tx1"/>
                </a:solidFill>
              </a:rPr>
              <a:t>both</a:t>
            </a:r>
            <a:r>
              <a:rPr lang="en-US" dirty="0">
                <a:solidFill>
                  <a:schemeClr val="tx1"/>
                </a:solidFill>
              </a:rPr>
              <a:t> equations. </a:t>
            </a:r>
          </a:p>
          <a:p>
            <a:r>
              <a:rPr lang="en-US" dirty="0">
                <a:solidFill>
                  <a:schemeClr val="tx1"/>
                </a:solidFill>
              </a:rPr>
              <a:t>In the first equation:</a:t>
            </a:r>
            <a:endParaRPr lang="en-US" dirty="0"/>
          </a:p>
        </p:txBody>
      </p:sp>
      <p:graphicFrame>
        <p:nvGraphicFramePr>
          <p:cNvPr id="34818" name="Object 4"/>
          <p:cNvGraphicFramePr>
            <a:graphicFrameLocks noChangeAspect="1"/>
          </p:cNvGraphicFramePr>
          <p:nvPr>
            <p:extLst>
              <p:ext uri="{D42A27DB-BD31-4B8C-83A1-F6EECF244321}">
                <p14:modId xmlns:p14="http://schemas.microsoft.com/office/powerpoint/2010/main" val="4220496549"/>
              </p:ext>
            </p:extLst>
          </p:nvPr>
        </p:nvGraphicFramePr>
        <p:xfrm>
          <a:off x="6735763" y="1084263"/>
          <a:ext cx="1612900" cy="1066800"/>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8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5763" y="1084263"/>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4819" name="Object 6"/>
          <p:cNvGraphicFramePr>
            <a:graphicFrameLocks noChangeAspect="1"/>
          </p:cNvGraphicFramePr>
          <p:nvPr>
            <p:extLst>
              <p:ext uri="{D42A27DB-BD31-4B8C-83A1-F6EECF244321}">
                <p14:modId xmlns:p14="http://schemas.microsoft.com/office/powerpoint/2010/main" val="3995899763"/>
              </p:ext>
            </p:extLst>
          </p:nvPr>
        </p:nvGraphicFramePr>
        <p:xfrm>
          <a:off x="3011488" y="3505200"/>
          <a:ext cx="1855787" cy="998538"/>
        </p:xfrm>
        <a:graphic>
          <a:graphicData uri="http://schemas.openxmlformats.org/presentationml/2006/ole">
            <mc:AlternateContent xmlns:mc="http://schemas.openxmlformats.org/markup-compatibility/2006">
              <mc:Choice xmlns:v="urn:schemas-microsoft-com:vml" Requires="v">
                <p:oleObj name="Equation" r:id="rId4" imgW="1855800" imgH="987120" progId="Equation.DSMT4">
                  <p:embed/>
                </p:oleObj>
              </mc:Choice>
              <mc:Fallback>
                <p:oleObj name="Equation" r:id="rId4" imgW="1855800" imgH="987120" progId="Equation.DSMT4">
                  <p:embed/>
                  <p:pic>
                    <p:nvPicPr>
                      <p:cNvPr id="0" name="Picture 8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1488" y="3505200"/>
                        <a:ext cx="1855787" cy="998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5291417" y="4668684"/>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4820" name="Object 4"/>
          <p:cNvGraphicFramePr>
            <a:graphicFrameLocks noChangeAspect="1"/>
          </p:cNvGraphicFramePr>
          <p:nvPr>
            <p:extLst>
              <p:ext uri="{D42A27DB-BD31-4B8C-83A1-F6EECF244321}">
                <p14:modId xmlns:p14="http://schemas.microsoft.com/office/powerpoint/2010/main" val="346460037"/>
              </p:ext>
            </p:extLst>
          </p:nvPr>
        </p:nvGraphicFramePr>
        <p:xfrm>
          <a:off x="3644900" y="4730750"/>
          <a:ext cx="1231900" cy="368300"/>
        </p:xfrm>
        <a:graphic>
          <a:graphicData uri="http://schemas.openxmlformats.org/presentationml/2006/ole">
            <mc:AlternateContent xmlns:mc="http://schemas.openxmlformats.org/markup-compatibility/2006">
              <mc:Choice xmlns:v="urn:schemas-microsoft-com:vml" Requires="v">
                <p:oleObj name="Equation" r:id="rId6" imgW="1215720" imgH="356400" progId="Equation.DSMT4">
                  <p:embed/>
                </p:oleObj>
              </mc:Choice>
              <mc:Fallback>
                <p:oleObj name="Equation" r:id="rId6" imgW="1215720" imgH="356400" progId="Equation.DSMT4">
                  <p:embed/>
                  <p:pic>
                    <p:nvPicPr>
                      <p:cNvPr id="0" name="Picture 89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44900" y="4730750"/>
                        <a:ext cx="1231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sz="3200" dirty="0">
                <a:solidFill>
                  <a:schemeClr val="accent1"/>
                </a:solidFill>
              </a:rPr>
              <a:t> (cont.)</a:t>
            </a:r>
          </a:p>
        </p:txBody>
      </p:sp>
      <p:pic>
        <p:nvPicPr>
          <p:cNvPr id="103425" name="Picture 1"/>
          <p:cNvPicPr>
            <a:picLocks noChangeAspect="1" noChangeArrowheads="1"/>
          </p:cNvPicPr>
          <p:nvPr/>
        </p:nvPicPr>
        <p:blipFill>
          <a:blip r:embed="rId2" cstate="print"/>
          <a:srcRect/>
          <a:stretch>
            <a:fillRect/>
          </a:stretch>
        </p:blipFill>
        <p:spPr bwMode="auto">
          <a:xfrm>
            <a:off x="2743200" y="1676400"/>
            <a:ext cx="3238500" cy="32766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1598267610"/>
              </p:ext>
            </p:extLst>
          </p:nvPr>
        </p:nvGraphicFramePr>
        <p:xfrm>
          <a:off x="3481954" y="1489745"/>
          <a:ext cx="1024089" cy="866279"/>
        </p:xfrm>
        <a:graphic>
          <a:graphicData uri="http://schemas.openxmlformats.org/presentationml/2006/ole">
            <mc:AlternateContent xmlns:mc="http://schemas.openxmlformats.org/markup-compatibility/2006">
              <mc:Choice xmlns:v="urn:schemas-microsoft-com:vml" Requires="v">
                <p:oleObj name="Equation" r:id="rId2" imgW="1051200" imgH="886680" progId="Equation.DSMT4">
                  <p:embed/>
                </p:oleObj>
              </mc:Choice>
              <mc:Fallback>
                <p:oleObj name="Equation" r:id="rId2" imgW="1051200" imgH="886680" progId="Equation.DSMT4">
                  <p:embed/>
                  <p:pic>
                    <p:nvPicPr>
                      <p:cNvPr id="0" name="Picture 12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1954" y="1489745"/>
                        <a:ext cx="1024089" cy="8662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3"/>
          <p:cNvSpPr txBox="1">
            <a:spLocks/>
          </p:cNvSpPr>
          <p:nvPr/>
        </p:nvSpPr>
        <p:spPr>
          <a:xfrm>
            <a:off x="457200" y="1430972"/>
            <a:ext cx="8229600" cy="828432"/>
          </a:xfrm>
          <a:prstGeom prst="rect">
            <a:avLst/>
          </a:prstGeom>
          <a:noFill/>
        </p:spPr>
        <p:txBody>
          <a:bodyPr>
            <a:spAutoFit/>
          </a:bodyPr>
          <a:lstStyle/>
          <a:p>
            <a:pPr>
              <a:lnSpc>
                <a:spcPct val="185000"/>
              </a:lnSpc>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FF0000"/>
                </a:solidFill>
              </a:rPr>
              <a:t>2</a:t>
            </a:r>
            <a:r>
              <a:rPr lang="en-US" sz="2800" dirty="0"/>
              <a:t> and</a:t>
            </a:r>
          </a:p>
        </p:txBody>
      </p:sp>
      <p:sp>
        <p:nvSpPr>
          <p:cNvPr id="8" name="Rectangle 7"/>
          <p:cNvSpPr/>
          <p:nvPr/>
        </p:nvSpPr>
        <p:spPr>
          <a:xfrm>
            <a:off x="4276341" y="3497590"/>
            <a:ext cx="734496" cy="523220"/>
          </a:xfrm>
          <a:prstGeom prst="rect">
            <a:avLst/>
          </a:prstGeom>
        </p:spPr>
        <p:txBody>
          <a:bodyPr wrap="none">
            <a:spAutoFit/>
          </a:bodyPr>
          <a:lstStyle/>
          <a:p>
            <a:pPr algn="ctr"/>
            <a:r>
              <a:rPr lang="en-US" sz="2800" dirty="0"/>
              <a:t>and</a:t>
            </a:r>
          </a:p>
        </p:txBody>
      </p:sp>
      <p:graphicFrame>
        <p:nvGraphicFramePr>
          <p:cNvPr id="11269" name="Object 5"/>
          <p:cNvGraphicFramePr>
            <a:graphicFrameLocks noChangeAspect="1"/>
          </p:cNvGraphicFramePr>
          <p:nvPr>
            <p:extLst>
              <p:ext uri="{D42A27DB-BD31-4B8C-83A1-F6EECF244321}">
                <p14:modId xmlns:p14="http://schemas.microsoft.com/office/powerpoint/2010/main" val="1483208031"/>
              </p:ext>
            </p:extLst>
          </p:nvPr>
        </p:nvGraphicFramePr>
        <p:xfrm>
          <a:off x="1489075" y="2622550"/>
          <a:ext cx="2216150" cy="1052513"/>
        </p:xfrm>
        <a:graphic>
          <a:graphicData uri="http://schemas.openxmlformats.org/presentationml/2006/ole">
            <mc:AlternateContent xmlns:mc="http://schemas.openxmlformats.org/markup-compatibility/2006">
              <mc:Choice xmlns:v="urn:schemas-microsoft-com:vml" Requires="v">
                <p:oleObj name="Equation" r:id="rId4" imgW="2197080" imgH="1041120" progId="Equation.DSMT4">
                  <p:embed/>
                </p:oleObj>
              </mc:Choice>
              <mc:Fallback>
                <p:oleObj name="Equation" r:id="rId4" imgW="2197080" imgH="1041120" progId="Equation.DSMT4">
                  <p:embed/>
                  <p:pic>
                    <p:nvPicPr>
                      <p:cNvPr id="0" name="Picture 125"/>
                      <p:cNvPicPr>
                        <a:picLocks noChangeAspect="1" noChangeArrowheads="1"/>
                      </p:cNvPicPr>
                      <p:nvPr/>
                    </p:nvPicPr>
                    <p:blipFill>
                      <a:blip r:embed="rId5"/>
                      <a:srcRect/>
                      <a:stretch>
                        <a:fillRect/>
                      </a:stretch>
                    </p:blipFill>
                    <p:spPr bwMode="auto">
                      <a:xfrm>
                        <a:off x="1489075" y="2622550"/>
                        <a:ext cx="2216150"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3976139888"/>
              </p:ext>
            </p:extLst>
          </p:nvPr>
        </p:nvGraphicFramePr>
        <p:xfrm>
          <a:off x="2825750" y="3898900"/>
          <a:ext cx="825500" cy="901700"/>
        </p:xfrm>
        <a:graphic>
          <a:graphicData uri="http://schemas.openxmlformats.org/presentationml/2006/ole">
            <mc:AlternateContent xmlns:mc="http://schemas.openxmlformats.org/markup-compatibility/2006">
              <mc:Choice xmlns:v="urn:schemas-microsoft-com:vml" Requires="v">
                <p:oleObj name="Equation" r:id="rId6" imgW="813600" imgH="886680" progId="Equation.DSMT4">
                  <p:embed/>
                </p:oleObj>
              </mc:Choice>
              <mc:Fallback>
                <p:oleObj name="Equation" r:id="rId6" imgW="813600" imgH="886680" progId="Equation.DSMT4">
                  <p:embed/>
                  <p:pic>
                    <p:nvPicPr>
                      <p:cNvPr id="0" name="Picture 1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25750" y="3898900"/>
                        <a:ext cx="825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2065633316"/>
              </p:ext>
            </p:extLst>
          </p:nvPr>
        </p:nvGraphicFramePr>
        <p:xfrm>
          <a:off x="5410200" y="2540000"/>
          <a:ext cx="2209800" cy="1219200"/>
        </p:xfrm>
        <a:graphic>
          <a:graphicData uri="http://schemas.openxmlformats.org/presentationml/2006/ole">
            <mc:AlternateContent xmlns:mc="http://schemas.openxmlformats.org/markup-compatibility/2006">
              <mc:Choice xmlns:v="urn:schemas-microsoft-com:vml" Requires="v">
                <p:oleObj name="Equation" r:id="rId8" imgW="2194200" imgH="1206720" progId="Equation.DSMT4">
                  <p:embed/>
                </p:oleObj>
              </mc:Choice>
              <mc:Fallback>
                <p:oleObj name="Equation" r:id="rId8" imgW="2194200" imgH="1206720" progId="Equation.DSMT4">
                  <p:embed/>
                  <p:pic>
                    <p:nvPicPr>
                      <p:cNvPr id="0" name="Picture 1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10200" y="2540000"/>
                        <a:ext cx="2209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304270621"/>
              </p:ext>
            </p:extLst>
          </p:nvPr>
        </p:nvGraphicFramePr>
        <p:xfrm>
          <a:off x="6870700" y="3898900"/>
          <a:ext cx="800100" cy="901700"/>
        </p:xfrm>
        <a:graphic>
          <a:graphicData uri="http://schemas.openxmlformats.org/presentationml/2006/ole">
            <mc:AlternateContent xmlns:mc="http://schemas.openxmlformats.org/markup-compatibility/2006">
              <mc:Choice xmlns:v="urn:schemas-microsoft-com:vml" Requires="v">
                <p:oleObj name="Equation" r:id="rId10" imgW="786240" imgH="886680" progId="Equation.DSMT4">
                  <p:embed/>
                </p:oleObj>
              </mc:Choice>
              <mc:Fallback>
                <p:oleObj name="Equation" r:id="rId10" imgW="786240" imgH="886680" progId="Equation.DSMT4">
                  <p:embed/>
                  <p:pic>
                    <p:nvPicPr>
                      <p:cNvPr id="0" name="Picture 1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70700" y="3898900"/>
                        <a:ext cx="800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pPr marL="0" indent="0">
              <a:spcBef>
                <a:spcPts val="0"/>
              </a:spcBef>
              <a:buFont typeface="Courier New" pitchFamily="49" charset="0"/>
              <a:buNone/>
            </a:pPr>
            <a:r>
              <a:rPr lang="en-US" i="0" dirty="0">
                <a:solidFill>
                  <a:schemeClr val="tx1"/>
                </a:solidFill>
              </a:rPr>
              <a:t>Thus, checking shows that the estimated solution</a:t>
            </a:r>
          </a:p>
          <a:p>
            <a:pPr marL="0" indent="0">
              <a:spcBef>
                <a:spcPts val="2400"/>
              </a:spcBef>
              <a:buFont typeface="Courier New" pitchFamily="49" charset="0"/>
              <a:buNone/>
            </a:pPr>
            <a:r>
              <a:rPr lang="en-US"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i="0" dirty="0">
                <a:solidFill>
                  <a:schemeClr val="tx1"/>
                </a:solidFill>
              </a:rPr>
              <a:t>as </a:t>
            </a:r>
          </a:p>
        </p:txBody>
      </p:sp>
      <p:graphicFrame>
        <p:nvGraphicFramePr>
          <p:cNvPr id="23556" name="Object 7"/>
          <p:cNvGraphicFramePr>
            <a:graphicFrameLocks noChangeAspect="1"/>
          </p:cNvGraphicFramePr>
          <p:nvPr>
            <p:extLst>
              <p:ext uri="{D42A27DB-BD31-4B8C-83A1-F6EECF244321}">
                <p14:modId xmlns:p14="http://schemas.microsoft.com/office/powerpoint/2010/main" val="592359115"/>
              </p:ext>
            </p:extLst>
          </p:nvPr>
        </p:nvGraphicFramePr>
        <p:xfrm>
          <a:off x="7696200" y="1081088"/>
          <a:ext cx="1028700" cy="1041400"/>
        </p:xfrm>
        <a:graphic>
          <a:graphicData uri="http://schemas.openxmlformats.org/presentationml/2006/ole">
            <mc:AlternateContent xmlns:mc="http://schemas.openxmlformats.org/markup-compatibility/2006">
              <mc:Choice xmlns:v="urn:schemas-microsoft-com:vml" Requires="v">
                <p:oleObj name="Equation" r:id="rId2" imgW="1014840" imgH="1032840" progId="Equation.DSMT4">
                  <p:embed/>
                </p:oleObj>
              </mc:Choice>
              <mc:Fallback>
                <p:oleObj name="Equation" r:id="rId2" imgW="1014840" imgH="1032840" progId="Equation.DSMT4">
                  <p:embed/>
                  <p:pic>
                    <p:nvPicPr>
                      <p:cNvPr id="0" name="Picture 5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1081088"/>
                        <a:ext cx="10287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3557" name="Object 10"/>
          <p:cNvGraphicFramePr>
            <a:graphicFrameLocks noChangeAspect="1"/>
          </p:cNvGraphicFramePr>
          <p:nvPr>
            <p:extLst>
              <p:ext uri="{D42A27DB-BD31-4B8C-83A1-F6EECF244321}">
                <p14:modId xmlns:p14="http://schemas.microsoft.com/office/powerpoint/2010/main" val="3780156538"/>
              </p:ext>
            </p:extLst>
          </p:nvPr>
        </p:nvGraphicFramePr>
        <p:xfrm>
          <a:off x="937343" y="3870325"/>
          <a:ext cx="1358900" cy="1041400"/>
        </p:xfrm>
        <a:graphic>
          <a:graphicData uri="http://schemas.openxmlformats.org/presentationml/2006/ole">
            <mc:AlternateContent xmlns:mc="http://schemas.openxmlformats.org/markup-compatibility/2006">
              <mc:Choice xmlns:v="urn:schemas-microsoft-com:vml" Requires="v">
                <p:oleObj name="Equation" r:id="rId4" imgW="1343880" imgH="1032840" progId="Equation.DSMT4">
                  <p:embed/>
                </p:oleObj>
              </mc:Choice>
              <mc:Fallback>
                <p:oleObj name="Equation" r:id="rId4" imgW="1343880" imgH="1032840" progId="Equation.DSMT4">
                  <p:embed/>
                  <p:pic>
                    <p:nvPicPr>
                      <p:cNvPr id="0" name="Picture 5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7343" y="3870325"/>
                        <a:ext cx="1358900" cy="1041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75870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229600" cy="4065931"/>
          </a:xfrm>
          <a:prstGeom prst="rect">
            <a:avLst/>
          </a:prstGeom>
        </p:spPr>
        <p:txBody>
          <a:bodyPr>
            <a:normAutofit/>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endParaRPr lang="en-US" sz="3200" dirty="0">
              <a:solidFill>
                <a:schemeClr val="accent1"/>
              </a:solidFill>
            </a:endParaRPr>
          </a:p>
        </p:txBody>
      </p:sp>
      <p:graphicFrame>
        <p:nvGraphicFramePr>
          <p:cNvPr id="25604" name="Object 4"/>
          <p:cNvGraphicFramePr>
            <a:graphicFrameLocks noGrp="1" noChangeAspect="1"/>
          </p:cNvGraphicFramePr>
          <p:nvPr>
            <p:ph idx="1"/>
            <p:extLst>
              <p:ext uri="{D42A27DB-BD31-4B8C-83A1-F6EECF244321}">
                <p14:modId xmlns:p14="http://schemas.microsoft.com/office/powerpoint/2010/main" val="836112881"/>
              </p:ext>
            </p:extLst>
          </p:nvPr>
        </p:nvGraphicFramePr>
        <p:xfrm>
          <a:off x="3735388" y="2274887"/>
          <a:ext cx="1398587" cy="925513"/>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25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5388" y="2274887"/>
                        <a:ext cx="1398587" cy="92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5605" name="Object 6"/>
          <p:cNvGraphicFramePr>
            <a:graphicFrameLocks noGrp="1" noChangeAspect="1"/>
          </p:cNvGraphicFramePr>
          <p:nvPr>
            <p:ph sz="quarter" idx="4294967295"/>
            <p:extLst>
              <p:ext uri="{D42A27DB-BD31-4B8C-83A1-F6EECF244321}">
                <p14:modId xmlns:p14="http://schemas.microsoft.com/office/powerpoint/2010/main" val="3251212683"/>
              </p:ext>
            </p:extLst>
          </p:nvPr>
        </p:nvGraphicFramePr>
        <p:xfrm>
          <a:off x="3770313" y="4370388"/>
          <a:ext cx="1601787" cy="909637"/>
        </p:xfrm>
        <a:graphic>
          <a:graphicData uri="http://schemas.openxmlformats.org/presentationml/2006/ole">
            <mc:AlternateContent xmlns:mc="http://schemas.openxmlformats.org/markup-compatibility/2006">
              <mc:Choice xmlns:v="urn:schemas-microsoft-com:vml" Requires="v">
                <p:oleObj name="Equation" r:id="rId4" imgW="1864800" imgH="1051200" progId="Equation.DSMT4">
                  <p:embed/>
                </p:oleObj>
              </mc:Choice>
              <mc:Fallback>
                <p:oleObj name="Equation" r:id="rId4" imgW="1864800" imgH="1051200" progId="Equation.DSMT4">
                  <p:embed/>
                  <p:pic>
                    <p:nvPicPr>
                      <p:cNvPr id="0" name="Picture 26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0313" y="4370388"/>
                        <a:ext cx="1601787"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19200"/>
            <a:ext cx="8229600" cy="4572000"/>
          </a:xfrm>
          <a:prstGeom prst="rect">
            <a:avLst/>
          </a:prstGeom>
        </p:spPr>
        <p:txBody>
          <a:bodyPr>
            <a:normAutofit/>
          </a:bodyPr>
          <a:lstStyle/>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      and enter the two expressions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          </a:t>
            </a:r>
            <a:r>
              <a:rPr lang="en-US" sz="2800" dirty="0"/>
              <a:t>. The display screen will appear as follows.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 (cont.)</a:t>
            </a:r>
            <a:endParaRPr lang="en-US" sz="3200" dirty="0">
              <a:solidFill>
                <a:schemeClr val="accent1"/>
              </a:solidFill>
            </a:endParaRPr>
          </a:p>
        </p:txBody>
      </p:sp>
      <p:sp>
        <p:nvSpPr>
          <p:cNvPr id="3" name="Rectangle 2"/>
          <p:cNvSpPr/>
          <p:nvPr/>
        </p:nvSpPr>
        <p:spPr>
          <a:xfrm>
            <a:off x="457200" y="4600946"/>
            <a:ext cx="8229600" cy="1384995"/>
          </a:xfrm>
          <a:prstGeom prst="rect">
            <a:avLst/>
          </a:prstGeom>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          . (Both lines and their intersection should appear. If not, you may need to adjust the window.)</a:t>
            </a:r>
          </a:p>
        </p:txBody>
      </p:sp>
      <p:pic>
        <p:nvPicPr>
          <p:cNvPr id="107522" name="Picture 2"/>
          <p:cNvPicPr>
            <a:picLocks noChangeAspect="1" noChangeArrowheads="1"/>
          </p:cNvPicPr>
          <p:nvPr/>
        </p:nvPicPr>
        <p:blipFill>
          <a:blip r:embed="rId2" cstate="print"/>
          <a:srcRect/>
          <a:stretch>
            <a:fillRect/>
          </a:stretch>
        </p:blipFill>
        <p:spPr bwMode="auto">
          <a:xfrm>
            <a:off x="3250343" y="2543546"/>
            <a:ext cx="2940404" cy="2057400"/>
          </a:xfrm>
          <a:prstGeom prst="rect">
            <a:avLst/>
          </a:prstGeom>
          <a:noFill/>
          <a:ln w="9525">
            <a:noFill/>
            <a:miter lim="800000"/>
            <a:headEnd/>
            <a:tailEnd/>
          </a:ln>
        </p:spPr>
      </p:pic>
      <p:pic>
        <p:nvPicPr>
          <p:cNvPr id="4" name="Picture 3">
            <a:extLst>
              <a:ext uri="{FF2B5EF4-FFF2-40B4-BE49-F238E27FC236}">
                <a16:creationId xmlns:a16="http://schemas.microsoft.com/office/drawing/2014/main" id="{D8FCD1CA-AA87-560B-EBA1-A0152E4C75C4}"/>
              </a:ext>
            </a:extLst>
          </p:cNvPr>
          <p:cNvPicPr>
            <a:picLocks noChangeAspect="1"/>
          </p:cNvPicPr>
          <p:nvPr/>
        </p:nvPicPr>
        <p:blipFill>
          <a:blip r:embed="rId3"/>
          <a:stretch>
            <a:fillRect/>
          </a:stretch>
        </p:blipFill>
        <p:spPr>
          <a:xfrm>
            <a:off x="2514243" y="1331744"/>
            <a:ext cx="381357" cy="343221"/>
          </a:xfrm>
          <a:prstGeom prst="rect">
            <a:avLst/>
          </a:prstGeom>
        </p:spPr>
      </p:pic>
      <p:pic>
        <p:nvPicPr>
          <p:cNvPr id="6" name="Picture 5">
            <a:extLst>
              <a:ext uri="{FF2B5EF4-FFF2-40B4-BE49-F238E27FC236}">
                <a16:creationId xmlns:a16="http://schemas.microsoft.com/office/drawing/2014/main" id="{79D71CDC-50C4-012C-1136-25F2ECEA8842}"/>
              </a:ext>
            </a:extLst>
          </p:cNvPr>
          <p:cNvPicPr>
            <a:picLocks noChangeAspect="1"/>
          </p:cNvPicPr>
          <p:nvPr/>
        </p:nvPicPr>
        <p:blipFill>
          <a:blip r:embed="rId4"/>
          <a:stretch>
            <a:fillRect/>
          </a:stretch>
        </p:blipFill>
        <p:spPr>
          <a:xfrm>
            <a:off x="5613095" y="1780035"/>
            <a:ext cx="755432" cy="343378"/>
          </a:xfrm>
          <a:prstGeom prst="rect">
            <a:avLst/>
          </a:prstGeom>
        </p:spPr>
      </p:pic>
      <p:pic>
        <p:nvPicPr>
          <p:cNvPr id="9" name="Picture 8">
            <a:extLst>
              <a:ext uri="{FF2B5EF4-FFF2-40B4-BE49-F238E27FC236}">
                <a16:creationId xmlns:a16="http://schemas.microsoft.com/office/drawing/2014/main" id="{1F1141BF-475A-8798-06C0-79090BEF3F7F}"/>
              </a:ext>
            </a:extLst>
          </p:cNvPr>
          <p:cNvPicPr>
            <a:picLocks noChangeAspect="1"/>
          </p:cNvPicPr>
          <p:nvPr/>
        </p:nvPicPr>
        <p:blipFill>
          <a:blip r:embed="rId5"/>
          <a:stretch>
            <a:fillRect/>
          </a:stretch>
        </p:blipFill>
        <p:spPr>
          <a:xfrm>
            <a:off x="2516651" y="4756003"/>
            <a:ext cx="757897" cy="293380"/>
          </a:xfrm>
          <a:prstGeom prst="rect">
            <a:avLst/>
          </a:prstGeom>
        </p:spPr>
      </p:pic>
    </p:spTree>
    <p:extLst>
      <p:ext uri="{BB962C8B-B14F-4D97-AF65-F5344CB8AC3E}">
        <p14:creationId xmlns:p14="http://schemas.microsoft.com/office/powerpoint/2010/main" val="143082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75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a:t>
            </a:r>
            <a:r>
              <a:rPr lang="en-US">
                <a:solidFill>
                  <a:schemeClr val="accent1"/>
                </a:solidFill>
              </a:rPr>
              <a:t>System (cont</a:t>
            </a:r>
            <a:r>
              <a:rPr lang="en-US" dirty="0">
                <a:solidFill>
                  <a:schemeClr val="accent1"/>
                </a:solidFill>
              </a:rPr>
              <a:t>.)</a:t>
            </a:r>
            <a:endParaRPr lang="en-US" sz="3200" dirty="0">
              <a:solidFill>
                <a:schemeClr val="accent1"/>
              </a:solidFill>
            </a:endParaRPr>
          </a:p>
        </p:txBody>
      </p:sp>
      <p:sp>
        <p:nvSpPr>
          <p:cNvPr id="27651" name="Rectangle 3"/>
          <p:cNvSpPr>
            <a:spLocks noGrp="1"/>
          </p:cNvSpPr>
          <p:nvPr>
            <p:ph idx="1"/>
          </p:nvPr>
        </p:nvSpPr>
        <p:spPr>
          <a:prstGeom prst="rect">
            <a:avLst/>
          </a:prstGeom>
        </p:spPr>
        <p:txBody>
          <a:bodyPr/>
          <a:lstStyle/>
          <a:p>
            <a:pPr marL="1166813" indent="-1166813">
              <a:lnSpc>
                <a:spcPct val="90000"/>
              </a:lnSpc>
              <a:buFont typeface="Courier New" pitchFamily="49" charset="0"/>
              <a:buNone/>
            </a:pPr>
            <a:r>
              <a:rPr lang="en-US" b="1" i="0" dirty="0">
                <a:solidFill>
                  <a:schemeClr val="tx1"/>
                </a:solidFill>
              </a:rPr>
              <a:t>Step 4:</a:t>
            </a:r>
            <a:r>
              <a:rPr lang="en-US" dirty="0">
                <a:solidFill>
                  <a:schemeClr val="tx1"/>
                </a:solidFill>
              </a:rPr>
              <a:t>  </a:t>
            </a:r>
            <a:r>
              <a:rPr lang="en-US" i="0" dirty="0">
                <a:solidFill>
                  <a:schemeClr val="tx1"/>
                </a:solidFill>
              </a:rPr>
              <a:t>Press       and CALC.  Select </a:t>
            </a:r>
            <a:r>
              <a:rPr lang="en-US" dirty="0">
                <a:solidFill>
                  <a:schemeClr val="tx1"/>
                </a:solidFill>
              </a:rPr>
              <a:t>intersect</a:t>
            </a:r>
            <a:r>
              <a:rPr lang="en-US" i="0" dirty="0">
                <a:solidFill>
                  <a:schemeClr val="tx1"/>
                </a:solidFill>
              </a:rPr>
              <a:t>. The cursor will appear on one of the lines. Use the right- or left-arrow keys to get near the point of intersection and press          . Then move the up- or down-arrow keys to get to the other line. Now, use the right- or left-arrow keys to move closer to the point of intersection on this line and press          . Follow the directions for </a:t>
            </a:r>
            <a:r>
              <a:rPr lang="en-US" i="0" dirty="0">
                <a:solidFill>
                  <a:srgbClr val="0000FF"/>
                </a:solidFill>
              </a:rPr>
              <a:t>Guess?</a:t>
            </a:r>
            <a:r>
              <a:rPr lang="en-US" i="0" dirty="0">
                <a:solidFill>
                  <a:schemeClr val="tx1"/>
                </a:solidFill>
              </a:rPr>
              <a:t> by moving the cursor to the point of intersection and pressing          .</a:t>
            </a:r>
          </a:p>
        </p:txBody>
      </p:sp>
      <p:pic>
        <p:nvPicPr>
          <p:cNvPr id="3" name="Picture 2">
            <a:extLst>
              <a:ext uri="{FF2B5EF4-FFF2-40B4-BE49-F238E27FC236}">
                <a16:creationId xmlns:a16="http://schemas.microsoft.com/office/drawing/2014/main" id="{5E206BAC-9A2A-E807-076B-BADDA47FEC2B}"/>
              </a:ext>
            </a:extLst>
          </p:cNvPr>
          <p:cNvPicPr>
            <a:picLocks noChangeAspect="1"/>
          </p:cNvPicPr>
          <p:nvPr/>
        </p:nvPicPr>
        <p:blipFill>
          <a:blip r:embed="rId2"/>
          <a:stretch>
            <a:fillRect/>
          </a:stretch>
        </p:blipFill>
        <p:spPr>
          <a:xfrm>
            <a:off x="2557436" y="1346034"/>
            <a:ext cx="487316" cy="299887"/>
          </a:xfrm>
          <a:prstGeom prst="rect">
            <a:avLst/>
          </a:prstGeom>
        </p:spPr>
      </p:pic>
      <p:pic>
        <p:nvPicPr>
          <p:cNvPr id="5" name="Picture 4">
            <a:extLst>
              <a:ext uri="{FF2B5EF4-FFF2-40B4-BE49-F238E27FC236}">
                <a16:creationId xmlns:a16="http://schemas.microsoft.com/office/drawing/2014/main" id="{F15ECAC1-6DAF-3846-9031-030263B59CD5}"/>
              </a:ext>
            </a:extLst>
          </p:cNvPr>
          <p:cNvPicPr>
            <a:picLocks noChangeAspect="1"/>
          </p:cNvPicPr>
          <p:nvPr/>
        </p:nvPicPr>
        <p:blipFill>
          <a:blip r:embed="rId3"/>
          <a:stretch>
            <a:fillRect/>
          </a:stretch>
        </p:blipFill>
        <p:spPr>
          <a:xfrm>
            <a:off x="4953000" y="2487331"/>
            <a:ext cx="757055" cy="346449"/>
          </a:xfrm>
          <a:prstGeom prst="rect">
            <a:avLst/>
          </a:prstGeom>
        </p:spPr>
      </p:pic>
      <p:pic>
        <p:nvPicPr>
          <p:cNvPr id="6" name="Picture 5">
            <a:extLst>
              <a:ext uri="{FF2B5EF4-FFF2-40B4-BE49-F238E27FC236}">
                <a16:creationId xmlns:a16="http://schemas.microsoft.com/office/drawing/2014/main" id="{E52D95BD-1657-A491-9D5E-0E9F2B54D049}"/>
              </a:ext>
            </a:extLst>
          </p:cNvPr>
          <p:cNvPicPr>
            <a:picLocks noChangeAspect="1"/>
          </p:cNvPicPr>
          <p:nvPr/>
        </p:nvPicPr>
        <p:blipFill>
          <a:blip r:embed="rId3"/>
          <a:stretch>
            <a:fillRect/>
          </a:stretch>
        </p:blipFill>
        <p:spPr>
          <a:xfrm>
            <a:off x="3138544" y="4020876"/>
            <a:ext cx="757055" cy="346449"/>
          </a:xfrm>
          <a:prstGeom prst="rect">
            <a:avLst/>
          </a:prstGeom>
        </p:spPr>
      </p:pic>
      <p:pic>
        <p:nvPicPr>
          <p:cNvPr id="7" name="Picture 6">
            <a:extLst>
              <a:ext uri="{FF2B5EF4-FFF2-40B4-BE49-F238E27FC236}">
                <a16:creationId xmlns:a16="http://schemas.microsoft.com/office/drawing/2014/main" id="{8D29B040-6864-5F4E-0A2C-ED6FA171DF33}"/>
              </a:ext>
            </a:extLst>
          </p:cNvPr>
          <p:cNvPicPr>
            <a:picLocks noChangeAspect="1"/>
          </p:cNvPicPr>
          <p:nvPr/>
        </p:nvPicPr>
        <p:blipFill>
          <a:blip r:embed="rId3"/>
          <a:stretch>
            <a:fillRect/>
          </a:stretch>
        </p:blipFill>
        <p:spPr>
          <a:xfrm>
            <a:off x="5412890" y="4779084"/>
            <a:ext cx="757055" cy="346449"/>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 (cont.)</a:t>
            </a:r>
            <a:endParaRPr lang="en-US" sz="3200" dirty="0">
              <a:solidFill>
                <a:schemeClr val="accent1"/>
              </a:solidFill>
            </a:endParaRPr>
          </a:p>
        </p:txBody>
      </p:sp>
      <p:sp>
        <p:nvSpPr>
          <p:cNvPr id="28675" name="Rectangle 3"/>
          <p:cNvSpPr>
            <a:spLocks noGrp="1"/>
          </p:cNvSpPr>
          <p:nvPr>
            <p:ph idx="1"/>
          </p:nvPr>
        </p:nvSpPr>
        <p:spPr>
          <a:prstGeom prst="rect">
            <a:avLst/>
          </a:prstGeom>
          <a:noFill/>
        </p:spPr>
        <p:txBody>
          <a:bodyPr>
            <a:spAutoFit/>
          </a:bodyPr>
          <a:lstStyle/>
          <a:p>
            <a:pPr marL="0" indent="0">
              <a:spcBef>
                <a:spcPct val="5000"/>
              </a:spcBef>
              <a:buFont typeface="Courier New" pitchFamily="49" charset="0"/>
              <a:buNone/>
            </a:pPr>
            <a:r>
              <a:rPr lang="en-US" b="1" i="0" dirty="0">
                <a:solidFill>
                  <a:schemeClr val="tx1"/>
                </a:solidFill>
              </a:rPr>
              <a:t>Step 5:</a:t>
            </a:r>
            <a:r>
              <a:rPr lang="en-US" i="0" dirty="0">
                <a:solidFill>
                  <a:schemeClr val="tx1"/>
                </a:solidFill>
              </a:rPr>
              <a:t> The answer </a:t>
            </a:r>
            <a:r>
              <a:rPr lang="en-US" i="1" dirty="0">
                <a:solidFill>
                  <a:srgbClr val="FF0000"/>
                </a:solidFill>
              </a:rPr>
              <a:t>x</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3 </a:t>
            </a:r>
            <a:r>
              <a:rPr lang="en-US" i="0" dirty="0">
                <a:solidFill>
                  <a:schemeClr val="tx1"/>
                </a:solidFill>
              </a:rPr>
              <a:t>and </a:t>
            </a:r>
            <a:r>
              <a:rPr lang="en-US" i="1" dirty="0">
                <a:solidFill>
                  <a:srgbClr val="FF0000"/>
                </a:solidFill>
              </a:rPr>
              <a:t>y</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2 </a:t>
            </a:r>
            <a:r>
              <a:rPr lang="en-US" i="0" dirty="0">
                <a:solidFill>
                  <a:schemeClr val="tx1"/>
                </a:solidFill>
              </a:rPr>
              <a:t>will appear at the  	    bottom of the display screen.</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Note:  Step 4 may seem somewhat complicated, but give it a try.  It is accurate and can be fun!</a:t>
            </a:r>
            <a:r>
              <a:rPr lang="en-US" i="0" dirty="0">
                <a:solidFill>
                  <a:schemeClr val="tx1"/>
                </a:solidFill>
              </a:rPr>
              <a:t>  (If the lines are parallel (an inconsistent system) the calculator will give an error message.)</a:t>
            </a:r>
          </a:p>
        </p:txBody>
      </p:sp>
      <p:pic>
        <p:nvPicPr>
          <p:cNvPr id="108546" name="Picture 2"/>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7170" name="Rectangle 2"/>
          <p:cNvSpPr>
            <a:spLocks noGrp="1"/>
          </p:cNvSpPr>
          <p:nvPr>
            <p:ph type="title"/>
          </p:nvPr>
        </p:nvSpPr>
        <p:spPr>
          <a:prstGeom prst="rect">
            <a:avLst/>
          </a:prstGeom>
        </p:spPr>
        <p:txBody>
          <a:bodyPr/>
          <a:lstStyle/>
          <a:p>
            <a:r>
              <a:rPr lang="en-US" dirty="0">
                <a:solidFill>
                  <a:schemeClr val="accent1"/>
                </a:solidFill>
              </a:rPr>
              <a:t>Example 1: Checking Solutions to Systems (Solution) </a:t>
            </a:r>
            <a:r>
              <a:rPr lang="en-US" sz="3200" dirty="0">
                <a:solidFill>
                  <a:schemeClr val="accent1"/>
                </a:solidFill>
              </a:rPr>
              <a:t>(cont.)</a:t>
            </a:r>
          </a:p>
        </p:txBody>
      </p:sp>
      <p:sp>
        <p:nvSpPr>
          <p:cNvPr id="6" name="Rectangle 5"/>
          <p:cNvSpPr/>
          <p:nvPr/>
        </p:nvSpPr>
        <p:spPr>
          <a:xfrm>
            <a:off x="5638800" y="287649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2051" name="Object 3"/>
          <p:cNvGraphicFramePr>
            <a:graphicFrameLocks noChangeAspect="1"/>
          </p:cNvGraphicFramePr>
          <p:nvPr>
            <p:extLst>
              <p:ext uri="{D42A27DB-BD31-4B8C-83A1-F6EECF244321}">
                <p14:modId xmlns:p14="http://schemas.microsoft.com/office/powerpoint/2010/main" val="4006121421"/>
              </p:ext>
            </p:extLst>
          </p:nvPr>
        </p:nvGraphicFramePr>
        <p:xfrm>
          <a:off x="3712496" y="2928938"/>
          <a:ext cx="1181100" cy="381000"/>
        </p:xfrm>
        <a:graphic>
          <a:graphicData uri="http://schemas.openxmlformats.org/presentationml/2006/ole">
            <mc:AlternateContent xmlns:mc="http://schemas.openxmlformats.org/markup-compatibility/2006">
              <mc:Choice xmlns:v="urn:schemas-microsoft-com:vml" Requires="v">
                <p:oleObj name="Equation" r:id="rId2" imgW="1180618" imgH="380862" progId="Equation.DSMT4">
                  <p:embed/>
                </p:oleObj>
              </mc:Choice>
              <mc:Fallback>
                <p:oleObj name="Equation" r:id="rId2" imgW="1180618" imgH="380862" progId="Equation.DSMT4">
                  <p:embed/>
                  <p:pic>
                    <p:nvPicPr>
                      <p:cNvPr id="0" name="Picture 2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2496" y="2928938"/>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568005"/>
            <a:ext cx="8229600" cy="954107"/>
          </a:xfrm>
          <a:prstGeom prst="rect">
            <a:avLst/>
          </a:prstGeom>
        </p:spPr>
        <p:txBody>
          <a:bodyPr>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graphicFrame>
        <p:nvGraphicFramePr>
          <p:cNvPr id="2052" name="Object 4"/>
          <p:cNvGraphicFramePr>
            <a:graphicFrameLocks noChangeAspect="1"/>
          </p:cNvGraphicFramePr>
          <p:nvPr>
            <p:extLst>
              <p:ext uri="{D42A27DB-BD31-4B8C-83A1-F6EECF244321}">
                <p14:modId xmlns:p14="http://schemas.microsoft.com/office/powerpoint/2010/main" val="4144026201"/>
              </p:ext>
            </p:extLst>
          </p:nvPr>
        </p:nvGraphicFramePr>
        <p:xfrm>
          <a:off x="3148013" y="1727200"/>
          <a:ext cx="1892300" cy="1003300"/>
        </p:xfrm>
        <a:graphic>
          <a:graphicData uri="http://schemas.openxmlformats.org/presentationml/2006/ole">
            <mc:AlternateContent xmlns:mc="http://schemas.openxmlformats.org/markup-compatibility/2006">
              <mc:Choice xmlns:v="urn:schemas-microsoft-com:vml" Requires="v">
                <p:oleObj name="Equation" r:id="rId4" imgW="1883160" imgH="987120" progId="Equation.DSMT4">
                  <p:embed/>
                </p:oleObj>
              </mc:Choice>
              <mc:Fallback>
                <p:oleObj name="Equation" r:id="rId4" imgW="1883160" imgH="987120" progId="Equation.DSMT4">
                  <p:embed/>
                  <p:pic>
                    <p:nvPicPr>
                      <p:cNvPr id="0" name="Picture 2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8013" y="1727200"/>
                        <a:ext cx="1892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333500"/>
            <a:ext cx="8229600" cy="2354491"/>
          </a:xfrm>
          <a:prstGeom prst="rect">
            <a:avLst/>
          </a:prstGeom>
        </p:spPr>
        <p:txBody>
          <a:bodyPr>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endParaRPr lang="en-US" sz="3200" dirty="0">
              <a:solidFill>
                <a:schemeClr val="accent1"/>
              </a:solidFill>
            </a:endParaRPr>
          </a:p>
        </p:txBody>
      </p:sp>
      <p:graphicFrame>
        <p:nvGraphicFramePr>
          <p:cNvPr id="8197" name="Object 6"/>
          <p:cNvGraphicFramePr>
            <a:graphicFrameLocks noGrp="1" noChangeAspect="1"/>
          </p:cNvGraphicFramePr>
          <p:nvPr>
            <p:ph sz="quarter" idx="4294967295"/>
            <p:extLst>
              <p:ext uri="{D42A27DB-BD31-4B8C-83A1-F6EECF244321}">
                <p14:modId xmlns:p14="http://schemas.microsoft.com/office/powerpoint/2010/main" val="703201356"/>
              </p:ext>
            </p:extLst>
          </p:nvPr>
        </p:nvGraphicFramePr>
        <p:xfrm>
          <a:off x="7335838" y="1182688"/>
          <a:ext cx="1392237" cy="906462"/>
        </p:xfrm>
        <a:graphic>
          <a:graphicData uri="http://schemas.openxmlformats.org/presentationml/2006/ole">
            <mc:AlternateContent xmlns:mc="http://schemas.openxmlformats.org/markup-compatibility/2006">
              <mc:Choice xmlns:v="urn:schemas-microsoft-com:vml" Requires="v">
                <p:oleObj name="Equation" r:id="rId2" imgW="1627200" imgH="1051200" progId="Equation.DSMT4">
                  <p:embed/>
                </p:oleObj>
              </mc:Choice>
              <mc:Fallback>
                <p:oleObj name="Equation" r:id="rId2" imgW="1627200" imgH="1051200" progId="Equation.DSMT4">
                  <p:embed/>
                  <p:pic>
                    <p:nvPicPr>
                      <p:cNvPr id="0" name="Picture 89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5838" y="1182688"/>
                        <a:ext cx="1392237" cy="90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5715000" y="472440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076" name="Object 4"/>
          <p:cNvGraphicFramePr>
            <a:graphicFrameLocks noChangeAspect="1"/>
          </p:cNvGraphicFramePr>
          <p:nvPr>
            <p:extLst>
              <p:ext uri="{D42A27DB-BD31-4B8C-83A1-F6EECF244321}">
                <p14:modId xmlns:p14="http://schemas.microsoft.com/office/powerpoint/2010/main" val="672225233"/>
              </p:ext>
            </p:extLst>
          </p:nvPr>
        </p:nvGraphicFramePr>
        <p:xfrm>
          <a:off x="3524069" y="4778405"/>
          <a:ext cx="1231900" cy="292100"/>
        </p:xfrm>
        <a:graphic>
          <a:graphicData uri="http://schemas.openxmlformats.org/presentationml/2006/ole">
            <mc:AlternateContent xmlns:mc="http://schemas.openxmlformats.org/markup-compatibility/2006">
              <mc:Choice xmlns:v="urn:schemas-microsoft-com:vml" Requires="v">
                <p:oleObj name="Equation" r:id="rId4" imgW="1231135" imgH="291947" progId="Equation.DSMT4">
                  <p:embed/>
                </p:oleObj>
              </mc:Choice>
              <mc:Fallback>
                <p:oleObj name="Equation" r:id="rId4" imgW="1231135" imgH="291947" progId="Equation.DSMT4">
                  <p:embed/>
                  <p:pic>
                    <p:nvPicPr>
                      <p:cNvPr id="0" name="Picture 89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24069" y="4778405"/>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552069644"/>
              </p:ext>
            </p:extLst>
          </p:nvPr>
        </p:nvGraphicFramePr>
        <p:xfrm>
          <a:off x="3333750" y="3486150"/>
          <a:ext cx="1930400" cy="990600"/>
        </p:xfrm>
        <a:graphic>
          <a:graphicData uri="http://schemas.openxmlformats.org/presentationml/2006/ole">
            <mc:AlternateContent xmlns:mc="http://schemas.openxmlformats.org/markup-compatibility/2006">
              <mc:Choice xmlns:v="urn:schemas-microsoft-com:vml" Requires="v">
                <p:oleObj name="Equation" r:id="rId6" imgW="1919880" imgH="978120" progId="Equation.DSMT4">
                  <p:embed/>
                </p:oleObj>
              </mc:Choice>
              <mc:Fallback>
                <p:oleObj name="Equation" r:id="rId6" imgW="1919880" imgH="978120" progId="Equation.DSMT4">
                  <p:embed/>
                  <p:pic>
                    <p:nvPicPr>
                      <p:cNvPr id="0" name="Picture 90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33750" y="3486150"/>
                        <a:ext cx="193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9218" name="Rectangle 2"/>
          <p:cNvSpPr>
            <a:spLocks noGrp="1"/>
          </p:cNvSpPr>
          <p:nvPr>
            <p:ph type="title"/>
          </p:nvPr>
        </p:nvSpPr>
        <p:spPr>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 (cont.)</a:t>
            </a:r>
            <a:endParaRPr lang="en-US" sz="3200" dirty="0">
              <a:solidFill>
                <a:schemeClr val="accent1"/>
              </a:solidFill>
            </a:endParaRPr>
          </a:p>
        </p:txBody>
      </p:sp>
      <p:sp>
        <p:nvSpPr>
          <p:cNvPr id="6" name="Rectangle 5"/>
          <p:cNvSpPr/>
          <p:nvPr/>
        </p:nvSpPr>
        <p:spPr>
          <a:xfrm>
            <a:off x="5469297" y="2916084"/>
            <a:ext cx="1845903" cy="400110"/>
          </a:xfrm>
          <a:prstGeom prst="rect">
            <a:avLst/>
          </a:prstGeom>
        </p:spPr>
        <p:txBody>
          <a:bodyPr wrap="none">
            <a:spAutoFit/>
          </a:bodyPr>
          <a:lstStyle/>
          <a:p>
            <a:r>
              <a:rPr lang="en-US" sz="2000" dirty="0">
                <a:solidFill>
                  <a:srgbClr val="008080"/>
                </a:solidFill>
              </a:rPr>
              <a:t>False statement</a:t>
            </a:r>
          </a:p>
        </p:txBody>
      </p:sp>
      <p:graphicFrame>
        <p:nvGraphicFramePr>
          <p:cNvPr id="4099" name="Object 3"/>
          <p:cNvGraphicFramePr>
            <a:graphicFrameLocks noChangeAspect="1"/>
          </p:cNvGraphicFramePr>
          <p:nvPr>
            <p:extLst>
              <p:ext uri="{D42A27DB-BD31-4B8C-83A1-F6EECF244321}">
                <p14:modId xmlns:p14="http://schemas.microsoft.com/office/powerpoint/2010/main" val="26783883"/>
              </p:ext>
            </p:extLst>
          </p:nvPr>
        </p:nvGraphicFramePr>
        <p:xfrm>
          <a:off x="3454400" y="2955925"/>
          <a:ext cx="1155700" cy="279400"/>
        </p:xfrm>
        <a:graphic>
          <a:graphicData uri="http://schemas.openxmlformats.org/presentationml/2006/ole">
            <mc:AlternateContent xmlns:mc="http://schemas.openxmlformats.org/markup-compatibility/2006">
              <mc:Choice xmlns:v="urn:schemas-microsoft-com:vml" Requires="v">
                <p:oleObj name="Equation" r:id="rId2" imgW="1142640" imgH="264960" progId="Equation.DSMT4">
                  <p:embed/>
                </p:oleObj>
              </mc:Choice>
              <mc:Fallback>
                <p:oleObj name="Equation" r:id="rId2" imgW="1142640" imgH="264960" progId="Equation.DSMT4">
                  <p:embed/>
                  <p:pic>
                    <p:nvPicPr>
                      <p:cNvPr id="0" name="Picture 2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4400" y="2955925"/>
                        <a:ext cx="115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491805"/>
            <a:ext cx="8229600" cy="954107"/>
          </a:xfrm>
          <a:prstGeom prst="rect">
            <a:avLst/>
          </a:prstGeom>
        </p:spPr>
        <p:txBody>
          <a:bodyPr>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a:t>
            </a:r>
            <a:r>
              <a:rPr lang="en-US" sz="2800" b="1" i="1" dirty="0">
                <a:solidFill>
                  <a:srgbClr val="366092"/>
                </a:solidFill>
              </a:rPr>
              <a:t>not </a:t>
            </a:r>
            <a:r>
              <a:rPr lang="en-US" sz="2800" b="1" dirty="0">
                <a:solidFill>
                  <a:srgbClr val="366092"/>
                </a:solidFill>
              </a:rPr>
              <a:t>a solution to the system.</a:t>
            </a:r>
          </a:p>
        </p:txBody>
      </p:sp>
      <p:graphicFrame>
        <p:nvGraphicFramePr>
          <p:cNvPr id="4100" name="Object 4"/>
          <p:cNvGraphicFramePr>
            <a:graphicFrameLocks noChangeAspect="1"/>
          </p:cNvGraphicFramePr>
          <p:nvPr>
            <p:extLst>
              <p:ext uri="{D42A27DB-BD31-4B8C-83A1-F6EECF244321}">
                <p14:modId xmlns:p14="http://schemas.microsoft.com/office/powerpoint/2010/main" val="3238477084"/>
              </p:ext>
            </p:extLst>
          </p:nvPr>
        </p:nvGraphicFramePr>
        <p:xfrm>
          <a:off x="3327400" y="1733550"/>
          <a:ext cx="1841500" cy="990600"/>
        </p:xfrm>
        <a:graphic>
          <a:graphicData uri="http://schemas.openxmlformats.org/presentationml/2006/ole">
            <mc:AlternateContent xmlns:mc="http://schemas.openxmlformats.org/markup-compatibility/2006">
              <mc:Choice xmlns:v="urn:schemas-microsoft-com:vml" Requires="v">
                <p:oleObj name="Equation" r:id="rId4" imgW="1828440" imgH="978120" progId="Equation.DSMT4">
                  <p:embed/>
                </p:oleObj>
              </mc:Choice>
              <mc:Fallback>
                <p:oleObj name="Equation" r:id="rId4" imgW="1828440" imgH="978120" progId="Equation.DSMT4">
                  <p:embed/>
                  <p:pic>
                    <p:nvPicPr>
                      <p:cNvPr id="0" name="Picture 2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1733550"/>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marL="15875" indent="-15875">
              <a:tabLst>
                <a:tab pos="342900" algn="l"/>
                <a:tab pos="749300" algn="l"/>
                <a:tab pos="7150100" algn="l"/>
              </a:tabLst>
            </a:pPr>
            <a:r>
              <a:rPr lang="en-US" dirty="0"/>
              <a:t>Procedure: Solving a System of Linear Equations by Graphing</a:t>
            </a:r>
          </a:p>
        </p:txBody>
      </p:sp>
      <p:sp>
        <p:nvSpPr>
          <p:cNvPr id="10243" name="TextBox 3"/>
          <p:cNvSpPr>
            <a:spLocks noGrp="1" noChangeArrowheads="1"/>
          </p:cNvSpPr>
          <p:nvPr>
            <p:ph idx="1"/>
          </p:nvPr>
        </p:nvSpPr>
        <p:spPr>
          <a:xfrm>
            <a:off x="457200" y="1143000"/>
            <a:ext cx="8229600" cy="4228850"/>
          </a:xfrm>
          <a:prstGeom prst="rect">
            <a:avLst/>
          </a:prstGeom>
          <a:solidFill>
            <a:srgbClr val="FFFFCC"/>
          </a:solidFill>
          <a:ln w="28575">
            <a:solidFill>
              <a:srgbClr val="000000"/>
            </a:solidFill>
          </a:ln>
        </p:spPr>
        <p:txBody>
          <a:bodyPr>
            <a:spAutoFit/>
          </a:bodyPr>
          <a:lstStyle/>
          <a:p>
            <a:pPr marL="514350" indent="-514350">
              <a:buFont typeface="+mj-lt"/>
              <a:buAutoNum type="arabicPeriod"/>
              <a:tabLst>
                <a:tab pos="7150100" algn="l"/>
              </a:tabLst>
            </a:pPr>
            <a:r>
              <a:rPr lang="en-US" i="0" dirty="0">
                <a:solidFill>
                  <a:srgbClr val="000000"/>
                </a:solidFill>
              </a:rPr>
              <a:t>Graph both linear equations on the same set of axes.</a:t>
            </a:r>
          </a:p>
          <a:p>
            <a:pPr marL="514350" indent="-514350">
              <a:buFont typeface="+mj-lt"/>
              <a:buAutoNum type="arabicPeriod" startAt="2"/>
              <a:tabLst>
                <a:tab pos="7150100" algn="l"/>
              </a:tabLst>
            </a:pPr>
            <a:r>
              <a:rPr lang="en-US" i="0" dirty="0">
                <a:solidFill>
                  <a:srgbClr val="000000"/>
                </a:solidFill>
              </a:rPr>
              <a:t>Observe the point of intersection (if there is one).</a:t>
            </a:r>
          </a:p>
          <a:p>
            <a:pPr marL="912813" indent="-450850">
              <a:buFont typeface="+mj-lt"/>
              <a:buAutoNum type="alphaLcPeriod"/>
              <a:tabLst>
                <a:tab pos="7150100" algn="l"/>
              </a:tabLst>
            </a:pPr>
            <a:r>
              <a:rPr lang="en-US" i="0" dirty="0">
                <a:solidFill>
                  <a:srgbClr val="000000"/>
                </a:solidFill>
              </a:rPr>
              <a:t>If the slopes of the two lines are different, then the lines intersect at one and only one point. The system has a single point as its solution. 	</a:t>
            </a:r>
          </a:p>
          <a:p>
            <a:pPr marL="912813" indent="-450850">
              <a:buFont typeface="+mj-lt"/>
              <a:buAutoNum type="alphaLcPeriod" startAt="2"/>
              <a:tabLst>
                <a:tab pos="7150100" algn="l"/>
              </a:tabLst>
            </a:pPr>
            <a:r>
              <a:rPr lang="en-US" i="0" dirty="0">
                <a:solidFill>
                  <a:srgbClr val="000000"/>
                </a:solidFill>
              </a:rPr>
              <a:t>If the lines have the same slope and different </a:t>
            </a:r>
            <a:br>
              <a:rPr lang="en-US" i="0" dirty="0">
                <a:solidFill>
                  <a:srgbClr val="000000"/>
                </a:solidFill>
              </a:rPr>
            </a:br>
            <a:r>
              <a:rPr lang="en-US" i="1" dirty="0">
                <a:solidFill>
                  <a:srgbClr val="000000"/>
                </a:solidFill>
              </a:rPr>
              <a:t>y-</a:t>
            </a:r>
            <a:r>
              <a:rPr lang="en-US" i="0" dirty="0">
                <a:solidFill>
                  <a:srgbClr val="000000"/>
                </a:solidFill>
              </a:rPr>
              <a:t>intercepts, then the lines are parallel.  The system has no solution.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Procedure: Solving a System of Linear Equations by Graphing (cont.)</a:t>
            </a:r>
            <a:endParaRPr lang="en-US" sz="3200" dirty="0">
              <a:solidFill>
                <a:schemeClr val="accent1"/>
              </a:solidFill>
            </a:endParaRPr>
          </a:p>
        </p:txBody>
      </p:sp>
      <p:sp>
        <p:nvSpPr>
          <p:cNvPr id="11267" name="TextBox 3"/>
          <p:cNvSpPr>
            <a:spLocks noGrp="1" noChangeArrowheads="1"/>
          </p:cNvSpPr>
          <p:nvPr>
            <p:ph idx="1"/>
          </p:nvPr>
        </p:nvSpPr>
        <p:spPr>
          <a:xfrm>
            <a:off x="457200" y="1280160"/>
            <a:ext cx="8229600" cy="2246769"/>
          </a:xfrm>
          <a:prstGeom prst="rect">
            <a:avLst/>
          </a:prstGeom>
          <a:solidFill>
            <a:srgbClr val="FFFFCC"/>
          </a:solidFill>
          <a:ln w="28575">
            <a:solidFill>
              <a:srgbClr val="000000"/>
            </a:solidFill>
          </a:ln>
        </p:spPr>
        <p:txBody>
          <a:bodyPr>
            <a:spAutoFit/>
          </a:bodyPr>
          <a:lstStyle/>
          <a:p>
            <a:pPr marL="912813" indent="-450850" eaLnBrk="1" hangingPunct="1">
              <a:spcBef>
                <a:spcPct val="0"/>
              </a:spcBef>
              <a:buFont typeface="+mj-lt"/>
              <a:buAutoNum type="alphaLcPeriod" startAt="3"/>
              <a:tabLst>
                <a:tab pos="7150100" algn="l"/>
              </a:tabLst>
            </a:pPr>
            <a:r>
              <a:rPr lang="en-US" i="0" dirty="0">
                <a:solidFill>
                  <a:srgbClr val="000000"/>
                </a:solidFill>
              </a:rPr>
              <a:t>If the lines are the same line, then all the points on the line form the solution. There are an infinite number of solutions.</a:t>
            </a:r>
          </a:p>
          <a:p>
            <a:pPr marL="514350" indent="-514350" eaLnBrk="1" hangingPunct="1">
              <a:spcBef>
                <a:spcPct val="0"/>
              </a:spcBef>
              <a:buFont typeface="+mj-lt"/>
              <a:buAutoNum type="arabicPeriod" startAt="3"/>
              <a:tabLst>
                <a:tab pos="7150100" algn="l"/>
              </a:tabLst>
            </a:pPr>
            <a:r>
              <a:rPr lang="en-US" i="0" dirty="0">
                <a:solidFill>
                  <a:srgbClr val="000000"/>
                </a:solidFill>
              </a:rPr>
              <a:t>Check the solution (if there is one) in both of the original equations.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fontScale="90000"/>
          </a:bodyPr>
          <a:lstStyle/>
          <a:p>
            <a:pPr marL="15875" indent="-15875">
              <a:tabLst>
                <a:tab pos="342900" algn="l"/>
                <a:tab pos="800100" algn="l"/>
                <a:tab pos="7150100" algn="l"/>
              </a:tabLst>
            </a:pPr>
            <a:r>
              <a:rPr lang="en-US" dirty="0"/>
              <a:t>Definition: Consistent and Inconsistent Systems of</a:t>
            </a:r>
            <a:br>
              <a:rPr lang="en-US" dirty="0"/>
            </a:br>
            <a:r>
              <a:rPr lang="en-US" dirty="0"/>
              <a:t>Linear Equations</a:t>
            </a:r>
          </a:p>
        </p:txBody>
      </p:sp>
      <p:sp>
        <p:nvSpPr>
          <p:cNvPr id="11267" name="TextBox 3"/>
          <p:cNvSpPr>
            <a:spLocks noGrp="1" noChangeArrowheads="1"/>
          </p:cNvSpPr>
          <p:nvPr>
            <p:ph idx="1"/>
          </p:nvPr>
        </p:nvSpPr>
        <p:spPr>
          <a:xfrm>
            <a:off x="457200" y="1280160"/>
            <a:ext cx="8305800" cy="1815882"/>
          </a:xfrm>
          <a:prstGeom prst="rect">
            <a:avLst/>
          </a:prstGeom>
          <a:solidFill>
            <a:srgbClr val="FFFFCC"/>
          </a:solidFill>
          <a:ln w="28575">
            <a:solidFill>
              <a:srgbClr val="000000"/>
            </a:solidFill>
          </a:ln>
        </p:spPr>
        <p:txBody>
          <a:bodyPr wrap="square">
            <a:spAutoFit/>
          </a:bodyPr>
          <a:lstStyle/>
          <a:p>
            <a:pPr marL="15875" indent="-15875" algn="ctr">
              <a:spcBef>
                <a:spcPct val="0"/>
              </a:spcBef>
              <a:tabLst>
                <a:tab pos="342900" algn="l"/>
                <a:tab pos="800100" algn="l"/>
                <a:tab pos="7150100" algn="l"/>
              </a:tabLst>
            </a:pPr>
            <a:r>
              <a:rPr lang="en-US" b="1" dirty="0">
                <a:solidFill>
                  <a:srgbClr val="000000"/>
                </a:solidFill>
              </a:rPr>
              <a:t>Definition</a:t>
            </a:r>
            <a:endParaRPr lang="en-US" b="1" i="0" dirty="0">
              <a:solidFill>
                <a:srgbClr val="000000"/>
              </a:solidFill>
            </a:endParaRPr>
          </a:p>
          <a:p>
            <a:pPr marL="514350" indent="-514350">
              <a:spcBef>
                <a:spcPct val="0"/>
              </a:spcBef>
              <a:buFont typeface="+mj-lt"/>
              <a:buAutoNum type="arabicPeriod"/>
              <a:tabLst>
                <a:tab pos="7150100" algn="l"/>
              </a:tabLst>
            </a:pPr>
            <a:r>
              <a:rPr lang="en-US" dirty="0">
                <a:solidFill>
                  <a:srgbClr val="000000"/>
                </a:solidFill>
              </a:rPr>
              <a:t>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marL="514350" indent="-514350">
              <a:spcBef>
                <a:spcPct val="0"/>
              </a:spcBef>
              <a:buFont typeface="+mj-lt"/>
              <a:buAutoNum type="arabicPeriod" startAt="2"/>
              <a:tabLst>
                <a:tab pos="7150100" algn="l"/>
              </a:tabLst>
            </a:pPr>
            <a:r>
              <a:rPr lang="en-US" dirty="0">
                <a:solidFill>
                  <a:srgbClr val="000000"/>
                </a:solidFill>
              </a:rPr>
              <a:t>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endParaRPr lang="en-US" dirty="0"/>
          </a:p>
        </p:txBody>
      </p:sp>
      <p:sp>
        <p:nvSpPr>
          <p:cNvPr id="3" name="Content Placeholder 2"/>
          <p:cNvSpPr>
            <a:spLocks noGrp="1"/>
          </p:cNvSpPr>
          <p:nvPr>
            <p:ph idx="1"/>
          </p:nvPr>
        </p:nvSpPr>
        <p:spPr>
          <a:xfrm>
            <a:off x="457200" y="1066800"/>
            <a:ext cx="8229600" cy="2074414"/>
          </a:xfrm>
        </p:spPr>
        <p:txBody>
          <a:bodyPr>
            <a:spAutoFit/>
          </a:bodyPr>
          <a:lstStyle/>
          <a:p>
            <a:r>
              <a:rPr lang="en-US" dirty="0">
                <a:solidFill>
                  <a:schemeClr val="tx1"/>
                </a:solidFill>
              </a:rPr>
              <a:t>Solve the system of equations by graphing.</a:t>
            </a:r>
          </a:p>
          <a:p>
            <a:endParaRPr lang="en-US" dirty="0">
              <a:solidFill>
                <a:schemeClr val="tx1"/>
              </a:solidFill>
            </a:endParaRPr>
          </a:p>
          <a:p>
            <a:endParaRPr lang="en-US" dirty="0">
              <a:solidFill>
                <a:schemeClr val="tx1"/>
              </a:solidFill>
            </a:endParaRPr>
          </a:p>
          <a:p>
            <a:pPr>
              <a:spcBef>
                <a:spcPts val="72"/>
              </a:spcBef>
            </a:pPr>
            <a:r>
              <a:rPr lang="en-US" b="1" dirty="0">
                <a:solidFill>
                  <a:schemeClr val="tx1"/>
                </a:solidFill>
              </a:rPr>
              <a:t>Solution</a:t>
            </a:r>
            <a:endParaRPr lang="en-US" dirty="0"/>
          </a:p>
        </p:txBody>
      </p:sp>
      <p:graphicFrame>
        <p:nvGraphicFramePr>
          <p:cNvPr id="35842" name="Object 4"/>
          <p:cNvGraphicFramePr>
            <a:graphicFrameLocks noChangeAspect="1"/>
          </p:cNvGraphicFramePr>
          <p:nvPr>
            <p:extLst>
              <p:ext uri="{D42A27DB-BD31-4B8C-83A1-F6EECF244321}">
                <p14:modId xmlns:p14="http://schemas.microsoft.com/office/powerpoint/2010/main" val="1528454929"/>
              </p:ext>
            </p:extLst>
          </p:nvPr>
        </p:nvGraphicFramePr>
        <p:xfrm>
          <a:off x="2463800" y="1600200"/>
          <a:ext cx="1701800" cy="1066800"/>
        </p:xfrm>
        <a:graphic>
          <a:graphicData uri="http://schemas.openxmlformats.org/presentationml/2006/ole">
            <mc:AlternateContent xmlns:mc="http://schemas.openxmlformats.org/markup-compatibility/2006">
              <mc:Choice xmlns:v="urn:schemas-microsoft-com:vml" Requires="v">
                <p:oleObj name="Equation" r:id="rId2" imgW="1691280" imgH="1051200" progId="Equation.DSMT4">
                  <p:embed/>
                </p:oleObj>
              </mc:Choice>
              <mc:Fallback>
                <p:oleObj name="Equation" r:id="rId2" imgW="1691280" imgH="1051200" progId="Equation.DSMT4">
                  <p:embed/>
                  <p:pic>
                    <p:nvPicPr>
                      <p:cNvPr id="0" name="Picture 6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3800" y="1600200"/>
                        <a:ext cx="1701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457200" y="2982042"/>
            <a:ext cx="4572000" cy="3108544"/>
          </a:xfrm>
          <a:prstGeom prst="rect">
            <a:avLst/>
          </a:prstGeom>
        </p:spPr>
        <p:txBody>
          <a:bodyPr>
            <a:spAutoFit/>
          </a:bodyPr>
          <a:lstStyle/>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p:cNvPicPr>
            <a:picLocks noChangeAspect="1" noChangeArrowheads="1"/>
          </p:cNvPicPr>
          <p:nvPr/>
        </p:nvPicPr>
        <p:blipFill>
          <a:blip r:embed="rId4"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0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850</TotalTime>
  <Words>1413</Words>
  <Application>Microsoft Office PowerPoint</Application>
  <PresentationFormat>On-screen Show (4:3)</PresentationFormat>
  <Paragraphs>111</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2" baseType="lpstr">
      <vt:lpstr>Arial</vt:lpstr>
      <vt:lpstr>Calibri</vt:lpstr>
      <vt:lpstr>Courier New</vt:lpstr>
      <vt:lpstr>Symbol</vt:lpstr>
      <vt:lpstr>Office Theme</vt:lpstr>
      <vt:lpstr>Equation</vt:lpstr>
      <vt:lpstr>Section 4.1</vt:lpstr>
      <vt:lpstr>Example 1: Checking Solutions to Systems (Solution)</vt:lpstr>
      <vt:lpstr>Example 1: Checking Solutions to Systems (Solution) (cont.)</vt:lpstr>
      <vt:lpstr>Example 2: Checking Solutions to Systems  (Not a Solution)</vt:lpstr>
      <vt:lpstr>Example 2: Checking Solutions to Systems  (Not a Solution) (cont.)</vt:lpstr>
      <vt:lpstr>Procedure: Solving a System of Linear Equations by Graphing</vt:lpstr>
      <vt:lpstr>Procedure: Solving a System of Linear Equations by Graphing (cont.)</vt:lpstr>
      <vt:lpstr>Definition: Consistent and Inconsistent Systems of Linear Equations</vt:lpstr>
      <vt:lpstr>Example 3: Solving Systems (One Solution/ A Consistent System)</vt:lpstr>
      <vt:lpstr>Example 3: Solving Systems (One Solution/ A Consistent System) (cont.)</vt:lpstr>
      <vt:lpstr>PowerPoint Presentation</vt:lpstr>
      <vt:lpstr>Example 4: Solving Systems (No Solution/ An Inconsistent System)</vt:lpstr>
      <vt:lpstr>Example 4: Solving Systems (No Solution/ An Inconsistent System) (cont.)</vt:lpstr>
      <vt:lpstr>PowerPoint Presentation</vt:lpstr>
      <vt:lpstr>Example 5: Solving Systems (Infinite Solutions/ A Dependent System)</vt:lpstr>
      <vt:lpstr>Example 5: Solving Systems (Infinite Solutions/ A Dependent System) (cont.)</vt:lpstr>
      <vt:lpstr>Example 5: Solving Systems (Infinite Solutions/ A Dependent System) (cont.)</vt:lpstr>
      <vt:lpstr>PowerPoint Presentation</vt:lpstr>
      <vt:lpstr>Example 6: Solving a System that Requires Estimation</vt:lpstr>
      <vt:lpstr>Example 6: Solving a System that Requires Estimation (cont.)</vt:lpstr>
      <vt:lpstr>Example 6: Solving a System that Requires Estimation (cont.)</vt:lpstr>
      <vt:lpstr>Example 6: Solving a System that Requires Estimation (cont.)</vt:lpstr>
      <vt:lpstr>Example 7: Using a Graphing Calculator To Solve a System</vt:lpstr>
      <vt:lpstr>Example 7: Using a Graphing Calculator To Solve a System (cont.)</vt:lpstr>
      <vt:lpstr>Example 7: Using a Graphing Calculator To Solve a System (cont.)</vt:lpstr>
      <vt:lpstr>Example 7: Using a Graphing Calculator To Solve a System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308</cp:revision>
  <dcterms:created xsi:type="dcterms:W3CDTF">2013-04-26T14:43:13Z</dcterms:created>
  <dcterms:modified xsi:type="dcterms:W3CDTF">2023-07-25T16:06:21Z</dcterms:modified>
</cp:coreProperties>
</file>