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83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9" r:id="rId22"/>
    <p:sldId id="280" r:id="rId23"/>
    <p:sldId id="281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lloit, Nicholas G" initials="BNG" lastIdx="1" clrIdx="0"/>
  <p:cmAuthor id="2" name="Belloit, Nicholas G" initials="BNG [2]" lastIdx="1" clrIdx="1"/>
  <p:cmAuthor id="3" name="Belloit, Nicholas G" initials="BNG [3]" lastIdx="1" clrIdx="2"/>
  <p:cmAuthor id="4" name="Belloit, Nicholas G" initials="BNG [4]" lastIdx="1" clrIdx="3"/>
  <p:cmAuthor id="5" name="Belloit, Nicholas G" initials="BNG [5]" lastIdx="1" clrIdx="4"/>
  <p:cmAuthor id="6" name="Belloit, Nicholas G" initials="BNG [6]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00FF"/>
    <a:srgbClr val="2D7D9F"/>
    <a:srgbClr val="FF00FF"/>
    <a:srgbClr val="000000"/>
    <a:srgbClr val="FFFFCC"/>
    <a:srgbClr val="008080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86" autoAdjust="0"/>
    <p:restoredTop sz="94660"/>
  </p:normalViewPr>
  <p:slideViewPr>
    <p:cSldViewPr>
      <p:cViewPr varScale="1">
        <p:scale>
          <a:sx n="114" d="100"/>
          <a:sy n="114" d="100"/>
        </p:scale>
        <p:origin x="1602" y="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7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7/25/2023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0758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EDAFE5-51A1-4CFC-BC58-3177697E29B4}" type="datetimeFigureOut">
              <a:rPr lang="en-US" smtClean="0"/>
              <a:pPr/>
              <a:t>7/25/2023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6A4BA0-5794-4BA3-87BF-38645FDD1D9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531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sp>
        <p:nvSpPr>
          <p:cNvPr id="12" name="Title 1"/>
          <p:cNvSpPr>
            <a:spLocks noGrp="1"/>
          </p:cNvSpPr>
          <p:nvPr userDrawn="1"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endParaRPr lang="en-US" b="1" i="1" dirty="0">
              <a:solidFill>
                <a:srgbClr val="1F497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34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5539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endParaRPr lang="en-US" dirty="0"/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34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image" Target="../media/image18.emf"/><Relationship Id="rId7" Type="http://schemas.openxmlformats.org/officeDocument/2006/relationships/image" Target="../media/image20.e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22.emf"/><Relationship Id="rId5" Type="http://schemas.openxmlformats.org/officeDocument/2006/relationships/image" Target="../media/image19.emf"/><Relationship Id="rId10" Type="http://schemas.openxmlformats.org/officeDocument/2006/relationships/oleObject" Target="../embeddings/oleObject19.bin"/><Relationship Id="rId4" Type="http://schemas.openxmlformats.org/officeDocument/2006/relationships/oleObject" Target="../embeddings/oleObject16.bin"/><Relationship Id="rId9" Type="http://schemas.openxmlformats.org/officeDocument/2006/relationships/image" Target="../media/image21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oleObject" Target="../embeddings/oleObject20.bin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13" Type="http://schemas.openxmlformats.org/officeDocument/2006/relationships/image" Target="../media/image30.emf"/><Relationship Id="rId3" Type="http://schemas.openxmlformats.org/officeDocument/2006/relationships/image" Target="../media/image25.wmf"/><Relationship Id="rId7" Type="http://schemas.openxmlformats.org/officeDocument/2006/relationships/image" Target="../media/image27.wmf"/><Relationship Id="rId12" Type="http://schemas.openxmlformats.org/officeDocument/2006/relationships/oleObject" Target="../embeddings/oleObject26.bin"/><Relationship Id="rId2" Type="http://schemas.openxmlformats.org/officeDocument/2006/relationships/oleObject" Target="../embeddings/oleObject2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3.bin"/><Relationship Id="rId11" Type="http://schemas.openxmlformats.org/officeDocument/2006/relationships/image" Target="../media/image29.wmf"/><Relationship Id="rId5" Type="http://schemas.openxmlformats.org/officeDocument/2006/relationships/image" Target="../media/image26.wmf"/><Relationship Id="rId10" Type="http://schemas.openxmlformats.org/officeDocument/2006/relationships/oleObject" Target="../embeddings/oleObject25.bin"/><Relationship Id="rId4" Type="http://schemas.openxmlformats.org/officeDocument/2006/relationships/oleObject" Target="../embeddings/oleObject22.bin"/><Relationship Id="rId9" Type="http://schemas.openxmlformats.org/officeDocument/2006/relationships/image" Target="../media/image28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image" Target="../media/image31.emf"/><Relationship Id="rId7" Type="http://schemas.openxmlformats.org/officeDocument/2006/relationships/image" Target="../media/image33.emf"/><Relationship Id="rId2" Type="http://schemas.openxmlformats.org/officeDocument/2006/relationships/oleObject" Target="../embeddings/oleObject2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9.bin"/><Relationship Id="rId5" Type="http://schemas.openxmlformats.org/officeDocument/2006/relationships/image" Target="../media/image32.emf"/><Relationship Id="rId4" Type="http://schemas.openxmlformats.org/officeDocument/2006/relationships/oleObject" Target="../embeddings/oleObject28.bin"/><Relationship Id="rId9" Type="http://schemas.openxmlformats.org/officeDocument/2006/relationships/image" Target="../media/image34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13" Type="http://schemas.openxmlformats.org/officeDocument/2006/relationships/image" Target="../media/image40.emf"/><Relationship Id="rId3" Type="http://schemas.openxmlformats.org/officeDocument/2006/relationships/image" Target="../media/image35.emf"/><Relationship Id="rId7" Type="http://schemas.openxmlformats.org/officeDocument/2006/relationships/image" Target="../media/image37.emf"/><Relationship Id="rId12" Type="http://schemas.openxmlformats.org/officeDocument/2006/relationships/oleObject" Target="../embeddings/oleObject36.bin"/><Relationship Id="rId2" Type="http://schemas.openxmlformats.org/officeDocument/2006/relationships/oleObject" Target="../embeddings/oleObject3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3.bin"/><Relationship Id="rId11" Type="http://schemas.openxmlformats.org/officeDocument/2006/relationships/image" Target="../media/image39.emf"/><Relationship Id="rId5" Type="http://schemas.openxmlformats.org/officeDocument/2006/relationships/image" Target="../media/image36.emf"/><Relationship Id="rId15" Type="http://schemas.openxmlformats.org/officeDocument/2006/relationships/image" Target="../media/image41.emf"/><Relationship Id="rId10" Type="http://schemas.openxmlformats.org/officeDocument/2006/relationships/oleObject" Target="../embeddings/oleObject35.bin"/><Relationship Id="rId4" Type="http://schemas.openxmlformats.org/officeDocument/2006/relationships/oleObject" Target="../embeddings/oleObject32.bin"/><Relationship Id="rId9" Type="http://schemas.openxmlformats.org/officeDocument/2006/relationships/image" Target="../media/image38.emf"/><Relationship Id="rId14" Type="http://schemas.openxmlformats.org/officeDocument/2006/relationships/oleObject" Target="../embeddings/oleObject37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13" Type="http://schemas.openxmlformats.org/officeDocument/2006/relationships/image" Target="../media/image47.emf"/><Relationship Id="rId3" Type="http://schemas.openxmlformats.org/officeDocument/2006/relationships/image" Target="../media/image42.emf"/><Relationship Id="rId7" Type="http://schemas.openxmlformats.org/officeDocument/2006/relationships/image" Target="../media/image44.emf"/><Relationship Id="rId12" Type="http://schemas.openxmlformats.org/officeDocument/2006/relationships/oleObject" Target="../embeddings/oleObject43.bin"/><Relationship Id="rId2" Type="http://schemas.openxmlformats.org/officeDocument/2006/relationships/oleObject" Target="../embeddings/oleObject3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0.bin"/><Relationship Id="rId11" Type="http://schemas.openxmlformats.org/officeDocument/2006/relationships/image" Target="../media/image46.emf"/><Relationship Id="rId5" Type="http://schemas.openxmlformats.org/officeDocument/2006/relationships/image" Target="../media/image43.emf"/><Relationship Id="rId10" Type="http://schemas.openxmlformats.org/officeDocument/2006/relationships/oleObject" Target="../embeddings/oleObject42.bin"/><Relationship Id="rId4" Type="http://schemas.openxmlformats.org/officeDocument/2006/relationships/oleObject" Target="../embeddings/oleObject39.bin"/><Relationship Id="rId9" Type="http://schemas.openxmlformats.org/officeDocument/2006/relationships/image" Target="../media/image45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7.bin"/><Relationship Id="rId3" Type="http://schemas.openxmlformats.org/officeDocument/2006/relationships/image" Target="../media/image48.wmf"/><Relationship Id="rId7" Type="http://schemas.openxmlformats.org/officeDocument/2006/relationships/image" Target="../media/image50.wmf"/><Relationship Id="rId2" Type="http://schemas.openxmlformats.org/officeDocument/2006/relationships/oleObject" Target="../embeddings/oleObject4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6.bin"/><Relationship Id="rId5" Type="http://schemas.openxmlformats.org/officeDocument/2006/relationships/image" Target="../media/image49.wmf"/><Relationship Id="rId4" Type="http://schemas.openxmlformats.org/officeDocument/2006/relationships/oleObject" Target="../embeddings/oleObject45.bin"/><Relationship Id="rId9" Type="http://schemas.openxmlformats.org/officeDocument/2006/relationships/image" Target="../media/image51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3.emf"/><Relationship Id="rId7" Type="http://schemas.openxmlformats.org/officeDocument/2006/relationships/image" Target="../media/image5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7.wmf"/><Relationship Id="rId5" Type="http://schemas.openxmlformats.org/officeDocument/2006/relationships/image" Target="../media/image4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7" Type="http://schemas.openxmlformats.org/officeDocument/2006/relationships/image" Target="../media/image10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7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image" Target="../media/image12.emf"/><Relationship Id="rId7" Type="http://schemas.openxmlformats.org/officeDocument/2006/relationships/image" Target="../media/image14.w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16.emf"/><Relationship Id="rId5" Type="http://schemas.openxmlformats.org/officeDocument/2006/relationships/image" Target="../media/image13.wmf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10.bin"/><Relationship Id="rId9" Type="http://schemas.openxmlformats.org/officeDocument/2006/relationships/image" Target="../media/image15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r>
              <a:rPr lang="en-US" b="1" dirty="0">
                <a:solidFill>
                  <a:srgbClr val="1F497D"/>
                </a:solidFill>
                <a:latin typeface="Arial" charset="0"/>
                <a:cs typeface="Arial" charset="0"/>
              </a:rPr>
              <a:t>Section 4.4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 algn="ctr">
              <a:buNone/>
              <a:defRPr/>
            </a:pPr>
            <a:r>
              <a:rPr lang="en-US" b="1" i="1" dirty="0">
                <a:solidFill>
                  <a:srgbClr val="1F497D"/>
                </a:solidFill>
              </a:rPr>
              <a:t>Applications: Distance-Rate-Time, Number Problems, Amounts, and Cost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Note</a:t>
            </a:r>
          </a:p>
        </p:txBody>
      </p:sp>
      <p:sp>
        <p:nvSpPr>
          <p:cNvPr id="5" name="TextBox 3"/>
          <p:cNvSpPr>
            <a:spLocks noGrp="1" noChangeArrowheads="1"/>
          </p:cNvSpPr>
          <p:nvPr>
            <p:ph idx="1"/>
          </p:nvPr>
        </p:nvSpPr>
        <p:spPr>
          <a:xfrm>
            <a:off x="457200" y="1280160"/>
            <a:ext cx="8229600" cy="181588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marL="15875" indent="-15875">
              <a:spcBef>
                <a:spcPct val="0"/>
              </a:spcBef>
              <a:buFont typeface="Courier New" pitchFamily="49" charset="0"/>
              <a:buNone/>
              <a:tabLst>
                <a:tab pos="520700" algn="l"/>
                <a:tab pos="977900" algn="l"/>
              </a:tabLst>
            </a:pPr>
            <a:r>
              <a:rPr lang="en-US" i="0" dirty="0">
                <a:solidFill>
                  <a:srgbClr val="000000"/>
                </a:solidFill>
              </a:rPr>
              <a:t>You should consider making tables similar to those illustrated in Examples 1, 2, and 4 when working with applications.  These tables can help you organize the information in a more understandable form.</a:t>
            </a:r>
            <a:r>
              <a:rPr lang="en-US" i="0" dirty="0"/>
              <a:t> </a:t>
            </a:r>
            <a:endParaRPr lang="en-US" i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9898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3: </a:t>
            </a:r>
            <a:r>
              <a:rPr lang="en-US" dirty="0">
                <a:solidFill>
                  <a:schemeClr val="accent1"/>
                </a:solidFill>
              </a:rPr>
              <a:t>Solving a Number Problem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4339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The sum of two numbers is </a:t>
            </a:r>
            <a:r>
              <a:rPr lang="en-US" i="0" dirty="0">
                <a:solidFill>
                  <a:srgbClr val="0000FF"/>
                </a:solidFill>
              </a:rPr>
              <a:t>80</a:t>
            </a:r>
            <a:r>
              <a:rPr lang="en-US" i="0" dirty="0">
                <a:solidFill>
                  <a:schemeClr val="tx1"/>
                </a:solidFill>
              </a:rPr>
              <a:t> and their difference is </a:t>
            </a:r>
            <a:r>
              <a:rPr lang="en-US" i="0" dirty="0">
                <a:solidFill>
                  <a:srgbClr val="0000FF"/>
                </a:solidFill>
              </a:rPr>
              <a:t>10</a:t>
            </a:r>
            <a:r>
              <a:rPr lang="en-US" i="0" dirty="0">
                <a:solidFill>
                  <a:schemeClr val="tx1"/>
                </a:solidFill>
              </a:rPr>
              <a:t>.  What are the two numbers?</a:t>
            </a:r>
          </a:p>
          <a:p>
            <a:pPr marL="0" indent="0"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Let	</a:t>
            </a:r>
            <a:r>
              <a:rPr lang="en-US" i="1" dirty="0">
                <a:solidFill>
                  <a:schemeClr val="tx1"/>
                </a:solidFill>
              </a:rPr>
              <a:t>x</a:t>
            </a:r>
            <a:r>
              <a:rPr lang="en-US" i="0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  <a:latin typeface="Symbol" pitchFamily="18" charset="2"/>
              </a:rPr>
              <a:t>=</a:t>
            </a:r>
            <a:r>
              <a:rPr lang="en-US" i="0" dirty="0">
                <a:solidFill>
                  <a:schemeClr val="tx1"/>
                </a:solidFill>
              </a:rPr>
              <a:t> one number </a:t>
            </a:r>
          </a:p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and	</a:t>
            </a:r>
            <a:r>
              <a:rPr lang="en-US" i="1" dirty="0">
                <a:solidFill>
                  <a:schemeClr val="tx1"/>
                </a:solidFill>
              </a:rPr>
              <a:t>y</a:t>
            </a:r>
            <a:r>
              <a:rPr lang="en-US" i="0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  <a:latin typeface="Symbol" pitchFamily="18" charset="2"/>
              </a:rPr>
              <a:t>=</a:t>
            </a:r>
            <a:r>
              <a:rPr lang="en-US" i="0" dirty="0">
                <a:solidFill>
                  <a:schemeClr val="tx1"/>
                </a:solidFill>
              </a:rPr>
              <a:t> the other number.</a:t>
            </a:r>
          </a:p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The system of linear equations is as follows.</a:t>
            </a:r>
          </a:p>
        </p:txBody>
      </p:sp>
      <p:graphicFrame>
        <p:nvGraphicFramePr>
          <p:cNvPr id="1536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5625481"/>
              </p:ext>
            </p:extLst>
          </p:nvPr>
        </p:nvGraphicFramePr>
        <p:xfrm>
          <a:off x="1974850" y="4438650"/>
          <a:ext cx="16256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18200" imgH="1051200" progId="Equation.DSMT4">
                  <p:embed/>
                </p:oleObj>
              </mc:Choice>
              <mc:Fallback>
                <p:oleObj name="Equation" r:id="rId2" imgW="1618200" imgH="1051200" progId="Equation.DSMT4">
                  <p:embed/>
                  <p:pic>
                    <p:nvPicPr>
                      <p:cNvPr id="0" name="Picture 3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4850" y="4438650"/>
                        <a:ext cx="16256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4038600" y="4495800"/>
            <a:ext cx="16706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The sum is 80.</a:t>
            </a:r>
          </a:p>
        </p:txBody>
      </p:sp>
      <p:sp>
        <p:nvSpPr>
          <p:cNvPr id="6" name="Rectangle 5"/>
          <p:cNvSpPr/>
          <p:nvPr/>
        </p:nvSpPr>
        <p:spPr>
          <a:xfrm>
            <a:off x="4038600" y="5011992"/>
            <a:ext cx="22867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The difference is 10.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Bef>
                <a:spcPct val="0"/>
              </a:spcBef>
            </a:pPr>
            <a:r>
              <a:rPr lang="en-US" dirty="0">
                <a:solidFill>
                  <a:schemeClr val="tx1"/>
                </a:solidFill>
              </a:rPr>
              <a:t>Now use the addition method to solve the system.</a:t>
            </a:r>
          </a:p>
          <a:p>
            <a:endParaRPr lang="en-US" dirty="0"/>
          </a:p>
        </p:txBody>
      </p:sp>
      <p:sp>
        <p:nvSpPr>
          <p:cNvPr id="15362" name="Rectangle 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3: Solving a Number Problem </a:t>
            </a:r>
            <a:r>
              <a:rPr lang="en-US" sz="3200" dirty="0">
                <a:solidFill>
                  <a:schemeClr val="accent1"/>
                </a:solidFill>
              </a:rPr>
              <a:t>(cont.)</a:t>
            </a:r>
          </a:p>
        </p:txBody>
      </p:sp>
      <p:graphicFrame>
        <p:nvGraphicFramePr>
          <p:cNvPr id="15365" name="Object 7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266748370"/>
              </p:ext>
            </p:extLst>
          </p:nvPr>
        </p:nvGraphicFramePr>
        <p:xfrm>
          <a:off x="2085975" y="2009775"/>
          <a:ext cx="1416050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44320" imgH="923400" progId="Equation.DSMT4">
                  <p:embed/>
                </p:oleObj>
              </mc:Choice>
              <mc:Fallback>
                <p:oleObj name="Equation" r:id="rId2" imgW="1444320" imgH="923400" progId="Equation.DSMT4">
                  <p:embed/>
                  <p:pic>
                    <p:nvPicPr>
                      <p:cNvPr id="0" name="Picture 54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5975" y="2009775"/>
                        <a:ext cx="1416050" cy="91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0793864"/>
              </p:ext>
            </p:extLst>
          </p:nvPr>
        </p:nvGraphicFramePr>
        <p:xfrm>
          <a:off x="2070100" y="3054350"/>
          <a:ext cx="14224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07960" imgH="356400" progId="Equation.DSMT4">
                  <p:embed/>
                </p:oleObj>
              </mc:Choice>
              <mc:Fallback>
                <p:oleObj name="Equation" r:id="rId4" imgW="1407960" imgH="356400" progId="Equation.DSMT4">
                  <p:embed/>
                  <p:pic>
                    <p:nvPicPr>
                      <p:cNvPr id="0" name="Picture 5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0100" y="3054350"/>
                        <a:ext cx="14224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2506242"/>
              </p:ext>
            </p:extLst>
          </p:nvPr>
        </p:nvGraphicFramePr>
        <p:xfrm>
          <a:off x="2166938" y="3481388"/>
          <a:ext cx="13462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34520" imgH="356400" progId="Equation.DSMT4">
                  <p:embed/>
                </p:oleObj>
              </mc:Choice>
              <mc:Fallback>
                <p:oleObj name="Equation" r:id="rId6" imgW="1334520" imgH="356400" progId="Equation.DSMT4">
                  <p:embed/>
                  <p:pic>
                    <p:nvPicPr>
                      <p:cNvPr id="0" name="Picture 5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6938" y="3481388"/>
                        <a:ext cx="13462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457200" y="3896380"/>
            <a:ext cx="66397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sz="2800" dirty="0"/>
              <a:t>Back substitute </a:t>
            </a:r>
            <a:r>
              <a:rPr lang="en-US" sz="2800" dirty="0">
                <a:solidFill>
                  <a:srgbClr val="FF00FF"/>
                </a:solidFill>
              </a:rPr>
              <a:t>45</a:t>
            </a:r>
            <a:r>
              <a:rPr lang="en-US" sz="2800" dirty="0"/>
              <a:t> for </a:t>
            </a:r>
            <a:r>
              <a:rPr lang="en-US" sz="2800" i="1" dirty="0"/>
              <a:t>x</a:t>
            </a:r>
            <a:r>
              <a:rPr lang="en-US" sz="2800" dirty="0"/>
              <a:t> in the first equation.</a:t>
            </a:r>
          </a:p>
        </p:txBody>
      </p:sp>
      <p:graphicFrame>
        <p:nvGraphicFramePr>
          <p:cNvPr id="410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5258421"/>
              </p:ext>
            </p:extLst>
          </p:nvPr>
        </p:nvGraphicFramePr>
        <p:xfrm>
          <a:off x="2959100" y="4514850"/>
          <a:ext cx="18288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819080" imgH="356400" progId="Equation.DSMT4">
                  <p:embed/>
                </p:oleObj>
              </mc:Choice>
              <mc:Fallback>
                <p:oleObj name="Equation" r:id="rId8" imgW="1819080" imgH="356400" progId="Equation.DSMT4">
                  <p:embed/>
                  <p:pic>
                    <p:nvPicPr>
                      <p:cNvPr id="0" name="Picture 5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9100" y="4514850"/>
                        <a:ext cx="18288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5020039"/>
              </p:ext>
            </p:extLst>
          </p:nvPr>
        </p:nvGraphicFramePr>
        <p:xfrm>
          <a:off x="3740150" y="5035550"/>
          <a:ext cx="23241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313000" imgH="329040" progId="Equation.DSMT4">
                  <p:embed/>
                </p:oleObj>
              </mc:Choice>
              <mc:Fallback>
                <p:oleObj name="Equation" r:id="rId10" imgW="2313000" imgH="329040" progId="Equation.DSMT4">
                  <p:embed/>
                  <p:pic>
                    <p:nvPicPr>
                      <p:cNvPr id="0" name="Picture 5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0150" y="5035550"/>
                        <a:ext cx="23241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457200" y="5358928"/>
            <a:ext cx="49137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sz="2800" dirty="0"/>
              <a:t>The two numbers are </a:t>
            </a:r>
            <a:r>
              <a:rPr lang="en-US" sz="2800" dirty="0">
                <a:solidFill>
                  <a:srgbClr val="FF0008"/>
                </a:solidFill>
              </a:rPr>
              <a:t>45 </a:t>
            </a:r>
            <a:r>
              <a:rPr lang="en-US" sz="2800" dirty="0"/>
              <a:t>and</a:t>
            </a:r>
            <a:r>
              <a:rPr lang="en-US" sz="2800" dirty="0">
                <a:solidFill>
                  <a:srgbClr val="FF0008"/>
                </a:solidFill>
              </a:rPr>
              <a:t> 35</a:t>
            </a:r>
            <a:r>
              <a:rPr lang="en-US" sz="2800" dirty="0"/>
              <a:t>.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eaLnBrk="0" hangingPunct="0"/>
            <a:r>
              <a:rPr lang="en-US" b="1" dirty="0">
                <a:solidFill>
                  <a:schemeClr val="tx1"/>
                </a:solidFill>
                <a:latin typeface="Calibri" pitchFamily="34" charset="0"/>
              </a:rPr>
              <a:t>Check</a:t>
            </a:r>
            <a:endParaRPr lang="en-US" dirty="0">
              <a:solidFill>
                <a:schemeClr val="tx1"/>
              </a:solidFill>
              <a:latin typeface="Calibri" pitchFamily="34" charset="0"/>
            </a:endParaRPr>
          </a:p>
          <a:p>
            <a:pPr marL="342900" indent="-342900" algn="ctr" eaLnBrk="0" hangingPunct="0"/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45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Symbol" pitchFamily="18" charset="2"/>
              </a:rPr>
              <a:t>+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35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Symbol" pitchFamily="18" charset="2"/>
              </a:rPr>
              <a:t>=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alibri" pitchFamily="34" charset="0"/>
              </a:rPr>
              <a:t>80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 and </a:t>
            </a: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45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Symbol" pitchFamily="18" charset="2"/>
              </a:rPr>
              <a:t>-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35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Symbol" pitchFamily="18" charset="2"/>
              </a:rPr>
              <a:t>=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alibri" pitchFamily="34" charset="0"/>
              </a:rPr>
              <a:t>10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3: Solving a Number Problem (cont.)</a:t>
            </a:r>
            <a:endParaRPr lang="en-US" sz="32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4: </a:t>
            </a:r>
            <a:r>
              <a:rPr lang="en-US" dirty="0">
                <a:solidFill>
                  <a:schemeClr val="accent1"/>
                </a:solidFill>
              </a:rPr>
              <a:t>Application: Counting Coins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7411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indent="0">
              <a:spcBef>
                <a:spcPct val="0"/>
              </a:spcBef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Mike has </a:t>
            </a:r>
            <a:r>
              <a:rPr lang="en-US" i="0" dirty="0">
                <a:solidFill>
                  <a:srgbClr val="0000FF"/>
                </a:solidFill>
              </a:rPr>
              <a:t>$1.05 </a:t>
            </a:r>
            <a:r>
              <a:rPr lang="en-US" i="0" dirty="0">
                <a:solidFill>
                  <a:schemeClr val="tx1"/>
                </a:solidFill>
              </a:rPr>
              <a:t>worth of change in nickels and quarters. If he has twice as many nickels as quarters, how many of each type of coin does he have?</a:t>
            </a:r>
          </a:p>
        </p:txBody>
      </p:sp>
      <p:pic>
        <p:nvPicPr>
          <p:cNvPr id="17412" name="Picture 4" descr="Ch_10_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2841625"/>
            <a:ext cx="3200400" cy="2111375"/>
          </a:xfrm>
          <a:prstGeom prst="round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4: Application: Counting Coins </a:t>
            </a:r>
            <a:r>
              <a:rPr lang="en-US" sz="3200" dirty="0">
                <a:solidFill>
                  <a:schemeClr val="accent1"/>
                </a:solidFill>
              </a:rPr>
              <a:t>(cont.)</a:t>
            </a:r>
          </a:p>
        </p:txBody>
      </p:sp>
      <p:graphicFrame>
        <p:nvGraphicFramePr>
          <p:cNvPr id="1099873" name="Group 97"/>
          <p:cNvGraphicFramePr>
            <a:graphicFrameLocks noGrp="1"/>
          </p:cNvGraphicFramePr>
          <p:nvPr>
            <p:ph idx="1"/>
          </p:nvPr>
        </p:nvGraphicFramePr>
        <p:xfrm>
          <a:off x="1143000" y="4526280"/>
          <a:ext cx="68580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82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96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56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Coins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295" marR="92295" anchor="ctr" anchorCtr="1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# of Coins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295" marR="92295" anchor="ctr" anchorCtr="1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Value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295" marR="92295" anchor="ctr" anchorCtr="1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Total value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295" marR="92295" anchor="ctr" anchorCtr="1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Nickels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295" marR="92295" anchor="ctr" anchorCtr="1" horzOverflow="overflow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n</a:t>
                      </a:r>
                      <a:endParaRPr kumimoji="0" lang="en-US" sz="20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295" marR="92295" anchor="ctr" anchorCtr="1" horzOverflow="overflow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0.05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295" marR="92295" anchor="ctr" anchorCtr="1" horzOverflow="overflow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0.05</a:t>
                      </a:r>
                      <a:r>
                        <a:rPr kumimoji="0" lang="en-US" sz="200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n</a:t>
                      </a:r>
                      <a:endParaRPr kumimoji="0" lang="en-US" sz="20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295" marR="92295" anchor="ctr" anchorCtr="1" horzOverflow="overflow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Quarters</a:t>
                      </a:r>
                      <a:endParaRPr kumimoji="0" lang="en-US" sz="20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295" marR="92295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q</a:t>
                      </a:r>
                      <a:endParaRPr kumimoji="0" lang="en-US" sz="20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295" marR="92295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0.25</a:t>
                      </a:r>
                      <a:endParaRPr kumimoji="0" lang="en-US" sz="20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295" marR="92295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0.25</a:t>
                      </a:r>
                      <a:r>
                        <a:rPr kumimoji="0" lang="en-US" sz="200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q</a:t>
                      </a:r>
                      <a:endParaRPr kumimoji="0" lang="en-US" sz="20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295" marR="92295" anchor="ctr" anchorCtr="1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Rectangle 3"/>
          <p:cNvSpPr txBox="1">
            <a:spLocks/>
          </p:cNvSpPr>
          <p:nvPr/>
        </p:nvSpPr>
        <p:spPr>
          <a:xfrm>
            <a:off x="457200" y="1280160"/>
            <a:ext cx="8229600" cy="31085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2800" b="1" dirty="0"/>
              <a:t>Solution</a:t>
            </a:r>
            <a:endParaRPr lang="en-US" sz="2800" dirty="0"/>
          </a:p>
          <a:p>
            <a:r>
              <a:rPr lang="en-US" sz="2800" dirty="0"/>
              <a:t>We use two equations–one relating the number of coins and the other relating the value of the coins.  (The value of each nickel is </a:t>
            </a:r>
            <a:r>
              <a:rPr lang="en-US" sz="2800" dirty="0">
                <a:solidFill>
                  <a:srgbClr val="000099"/>
                </a:solidFill>
              </a:rPr>
              <a:t>5 cents </a:t>
            </a:r>
            <a:r>
              <a:rPr lang="en-US" sz="2800" dirty="0"/>
              <a:t>and the value of each quarter is </a:t>
            </a:r>
            <a:r>
              <a:rPr lang="en-US" sz="2800" dirty="0">
                <a:solidFill>
                  <a:srgbClr val="000099"/>
                </a:solidFill>
              </a:rPr>
              <a:t>25 cents</a:t>
            </a:r>
            <a:r>
              <a:rPr lang="en-US" sz="2800" dirty="0"/>
              <a:t>.)</a:t>
            </a:r>
          </a:p>
          <a:p>
            <a:r>
              <a:rPr lang="en-US" sz="2800" dirty="0"/>
              <a:t>Let	</a:t>
            </a:r>
            <a:r>
              <a:rPr lang="en-US" sz="2800" i="1" dirty="0"/>
              <a:t>n</a:t>
            </a:r>
            <a:r>
              <a:rPr lang="en-US" sz="2800" dirty="0"/>
              <a:t> </a:t>
            </a:r>
            <a:r>
              <a:rPr lang="en-US" sz="2800" dirty="0">
                <a:latin typeface="Symbol" pitchFamily="18" charset="2"/>
              </a:rPr>
              <a:t>=</a:t>
            </a:r>
            <a:r>
              <a:rPr lang="en-US" sz="2800" dirty="0"/>
              <a:t> number of nickels </a:t>
            </a:r>
          </a:p>
          <a:p>
            <a:r>
              <a:rPr lang="en-US" sz="2800" dirty="0"/>
              <a:t>and	</a:t>
            </a:r>
            <a:r>
              <a:rPr lang="en-US" sz="2800" i="1" dirty="0"/>
              <a:t>q</a:t>
            </a:r>
            <a:r>
              <a:rPr lang="en-US" sz="2800" dirty="0"/>
              <a:t> </a:t>
            </a:r>
            <a:r>
              <a:rPr lang="en-US" sz="2800" dirty="0">
                <a:latin typeface="Symbol" pitchFamily="18" charset="2"/>
              </a:rPr>
              <a:t>=</a:t>
            </a:r>
            <a:r>
              <a:rPr lang="en-US" sz="2800" dirty="0"/>
              <a:t> number of quarters.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/>
          </p:cNvSpPr>
          <p:nvPr/>
        </p:nvSpPr>
        <p:spPr>
          <a:xfrm>
            <a:off x="457200" y="1280160"/>
            <a:ext cx="8229600" cy="33455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800" dirty="0"/>
              <a:t>The system of linear equations is as follows.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sz="2800" dirty="0"/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sz="2800" dirty="0"/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sz="2800" dirty="0"/>
          </a:p>
          <a:p>
            <a:pPr>
              <a:lnSpc>
                <a:spcPct val="90000"/>
              </a:lnSpc>
              <a:spcBef>
                <a:spcPts val="4200"/>
              </a:spcBef>
            </a:pPr>
            <a:r>
              <a:rPr lang="en-US" sz="2800" dirty="0"/>
              <a:t>Note carefully that in the first equation </a:t>
            </a:r>
            <a:r>
              <a:rPr lang="en-US" sz="2800" i="1" dirty="0"/>
              <a:t>q</a:t>
            </a:r>
            <a:r>
              <a:rPr lang="en-US" sz="2800" dirty="0"/>
              <a:t> is multiplied by 2 because the number of nickels is twice the number of quarters. Therefore, </a:t>
            </a:r>
            <a:r>
              <a:rPr lang="en-US" sz="2800" i="1" dirty="0"/>
              <a:t>n</a:t>
            </a:r>
            <a:r>
              <a:rPr lang="en-US" sz="2800" dirty="0"/>
              <a:t> is bigger.</a:t>
            </a:r>
          </a:p>
        </p:txBody>
      </p:sp>
      <p:sp>
        <p:nvSpPr>
          <p:cNvPr id="19458" name="Rectangle 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4: Application: Counting Coins (cont.)</a:t>
            </a:r>
            <a:endParaRPr lang="en-US" sz="3200" dirty="0">
              <a:solidFill>
                <a:schemeClr val="accent1"/>
              </a:solidFill>
            </a:endParaRPr>
          </a:p>
        </p:txBody>
      </p:sp>
      <p:graphicFrame>
        <p:nvGraphicFramePr>
          <p:cNvPr id="19460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1330497"/>
              </p:ext>
            </p:extLst>
          </p:nvPr>
        </p:nvGraphicFramePr>
        <p:xfrm>
          <a:off x="873125" y="2073275"/>
          <a:ext cx="27559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071880" imgH="1051200" progId="Equation.DSMT4">
                  <p:embed/>
                </p:oleObj>
              </mc:Choice>
              <mc:Fallback>
                <p:oleObj name="Equation" r:id="rId2" imgW="3071880" imgH="1051200" progId="Equation.DSMT4">
                  <p:embed/>
                  <p:pic>
                    <p:nvPicPr>
                      <p:cNvPr id="0" name="Picture 31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3125" y="2073275"/>
                        <a:ext cx="2755900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3810000" y="2057400"/>
            <a:ext cx="52368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There are two times as many nickels as quarters.</a:t>
            </a:r>
          </a:p>
        </p:txBody>
      </p:sp>
      <p:sp>
        <p:nvSpPr>
          <p:cNvPr id="7" name="Rectangle 6"/>
          <p:cNvSpPr/>
          <p:nvPr/>
        </p:nvSpPr>
        <p:spPr>
          <a:xfrm>
            <a:off x="3810000" y="2620296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The total amount of money is $1.05.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DCBCD1-C0E6-A608-8538-18CF403EA2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N" dirty="0"/>
          </a:p>
        </p:txBody>
      </p:sp>
      <p:sp>
        <p:nvSpPr>
          <p:cNvPr id="20482" name="Rectangle 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4: Application: Counting Coins (cont.)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5" name="Rectangle 3"/>
          <p:cNvSpPr txBox="1">
            <a:spLocks/>
          </p:cNvSpPr>
          <p:nvPr/>
        </p:nvSpPr>
        <p:spPr>
          <a:xfrm>
            <a:off x="457200" y="1280160"/>
            <a:ext cx="8229600" cy="12557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800" dirty="0"/>
              <a:t>The first equation is already solved for </a:t>
            </a:r>
            <a:r>
              <a:rPr lang="en-US" sz="2800" i="1" dirty="0"/>
              <a:t>n</a:t>
            </a:r>
            <a:r>
              <a:rPr lang="en-US" sz="2800" dirty="0"/>
              <a:t>, so substituting </a:t>
            </a:r>
            <a:r>
              <a:rPr lang="en-US" sz="2800" dirty="0">
                <a:solidFill>
                  <a:srgbClr val="FF00FF"/>
                </a:solidFill>
              </a:rPr>
              <a:t>2</a:t>
            </a:r>
            <a:r>
              <a:rPr lang="en-US" sz="2800" i="1" dirty="0">
                <a:solidFill>
                  <a:srgbClr val="FF00FF"/>
                </a:solidFill>
              </a:rPr>
              <a:t>q</a:t>
            </a:r>
            <a:r>
              <a:rPr lang="en-US" sz="2800" dirty="0"/>
              <a:t> for </a:t>
            </a:r>
            <a:r>
              <a:rPr lang="en-US" sz="2800" i="1" dirty="0"/>
              <a:t>n</a:t>
            </a:r>
            <a:r>
              <a:rPr lang="en-US" sz="2800" dirty="0"/>
              <a:t> in the second equation gives the following. </a:t>
            </a:r>
          </a:p>
        </p:txBody>
      </p:sp>
      <p:sp>
        <p:nvSpPr>
          <p:cNvPr id="8" name="Rectangle 7"/>
          <p:cNvSpPr/>
          <p:nvPr/>
        </p:nvSpPr>
        <p:spPr>
          <a:xfrm>
            <a:off x="5562600" y="3276600"/>
            <a:ext cx="32699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Multiply the equation by </a:t>
            </a:r>
            <a:r>
              <a:rPr lang="en-US" sz="2000" dirty="0">
                <a:solidFill>
                  <a:srgbClr val="FF00FF"/>
                </a:solidFill>
              </a:rPr>
              <a:t>100</a:t>
            </a:r>
            <a:endParaRPr lang="en-US" sz="2000" dirty="0">
              <a:solidFill>
                <a:srgbClr val="008080"/>
              </a:solidFill>
            </a:endParaRPr>
          </a:p>
        </p:txBody>
      </p:sp>
      <p:sp>
        <p:nvSpPr>
          <p:cNvPr id="6" name="Rectangle 3"/>
          <p:cNvSpPr txBox="1">
            <a:spLocks/>
          </p:cNvSpPr>
          <p:nvPr/>
        </p:nvSpPr>
        <p:spPr>
          <a:xfrm>
            <a:off x="457200" y="5539669"/>
            <a:ext cx="8229600" cy="487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lnSpc>
                <a:spcPct val="90000"/>
              </a:lnSpc>
              <a:spcBef>
                <a:spcPct val="0"/>
              </a:spcBef>
              <a:buFont typeface="Courier New" pitchFamily="49" charset="0"/>
              <a:buNone/>
            </a:pPr>
            <a:r>
              <a:rPr lang="en-US" sz="2800" dirty="0"/>
              <a:t>Mike has </a:t>
            </a:r>
            <a:r>
              <a:rPr lang="en-US" sz="2800" dirty="0">
                <a:solidFill>
                  <a:srgbClr val="FF0008"/>
                </a:solidFill>
              </a:rPr>
              <a:t>3 quarters </a:t>
            </a:r>
            <a:r>
              <a:rPr lang="en-US" sz="2800" dirty="0"/>
              <a:t>and </a:t>
            </a:r>
            <a:r>
              <a:rPr lang="en-US" sz="2800" dirty="0">
                <a:solidFill>
                  <a:srgbClr val="FF0008"/>
                </a:solidFill>
              </a:rPr>
              <a:t>6 nickels</a:t>
            </a:r>
            <a:r>
              <a:rPr lang="en-US" sz="2800" dirty="0"/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5569202" y="4514790"/>
            <a:ext cx="22561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Number of quarters</a:t>
            </a:r>
          </a:p>
        </p:txBody>
      </p:sp>
      <p:sp>
        <p:nvSpPr>
          <p:cNvPr id="10" name="Rectangle 9"/>
          <p:cNvSpPr/>
          <p:nvPr/>
        </p:nvSpPr>
        <p:spPr>
          <a:xfrm>
            <a:off x="5569202" y="5010090"/>
            <a:ext cx="2590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Number of nickels</a:t>
            </a:r>
          </a:p>
        </p:txBody>
      </p:sp>
      <p:graphicFrame>
        <p:nvGraphicFramePr>
          <p:cNvPr id="7173" name="Object 5"/>
          <p:cNvGraphicFramePr>
            <a:graphicFrameLocks noChangeAspect="1"/>
          </p:cNvGraphicFramePr>
          <p:nvPr/>
        </p:nvGraphicFramePr>
        <p:xfrm>
          <a:off x="2133600" y="2463800"/>
          <a:ext cx="33147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314218" imgH="469601" progId="Equation.DSMT4">
                  <p:embed/>
                </p:oleObj>
              </mc:Choice>
              <mc:Fallback>
                <p:oleObj name="Equation" r:id="rId2" imgW="3314218" imgH="469601" progId="Equation.DSMT4">
                  <p:embed/>
                  <p:pic>
                    <p:nvPicPr>
                      <p:cNvPr id="0" name="Picture 8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2463800"/>
                        <a:ext cx="33147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3139779"/>
              </p:ext>
            </p:extLst>
          </p:nvPr>
        </p:nvGraphicFramePr>
        <p:xfrm>
          <a:off x="2552700" y="2993512"/>
          <a:ext cx="28956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894773" imgH="355508" progId="Equation.DSMT4">
                  <p:embed/>
                </p:oleObj>
              </mc:Choice>
              <mc:Fallback>
                <p:oleObj name="Equation" r:id="rId4" imgW="2894773" imgH="355508" progId="Equation.DSMT4">
                  <p:embed/>
                  <p:pic>
                    <p:nvPicPr>
                      <p:cNvPr id="0" name="Picture 8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2700" y="2993512"/>
                        <a:ext cx="28956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7861007"/>
              </p:ext>
            </p:extLst>
          </p:nvPr>
        </p:nvGraphicFramePr>
        <p:xfrm>
          <a:off x="3124200" y="3606800"/>
          <a:ext cx="22479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247693" imgH="355508" progId="Equation.DSMT4">
                  <p:embed/>
                </p:oleObj>
              </mc:Choice>
              <mc:Fallback>
                <p:oleObj name="Equation" r:id="rId6" imgW="2247693" imgH="355508" progId="Equation.DSMT4">
                  <p:embed/>
                  <p:pic>
                    <p:nvPicPr>
                      <p:cNvPr id="0" name="Picture 8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3606800"/>
                        <a:ext cx="22479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5064925"/>
              </p:ext>
            </p:extLst>
          </p:nvPr>
        </p:nvGraphicFramePr>
        <p:xfrm>
          <a:off x="3975100" y="4114800"/>
          <a:ext cx="14097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409356" imgH="355508" progId="Equation.DSMT4">
                  <p:embed/>
                </p:oleObj>
              </mc:Choice>
              <mc:Fallback>
                <p:oleObj name="Equation" r:id="rId8" imgW="1409356" imgH="355508" progId="Equation.DSMT4">
                  <p:embed/>
                  <p:pic>
                    <p:nvPicPr>
                      <p:cNvPr id="0" name="Picture 8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5100" y="4114800"/>
                        <a:ext cx="14097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7" name="Object 9"/>
          <p:cNvGraphicFramePr>
            <a:graphicFrameLocks noChangeAspect="1"/>
          </p:cNvGraphicFramePr>
          <p:nvPr/>
        </p:nvGraphicFramePr>
        <p:xfrm>
          <a:off x="4330700" y="4559300"/>
          <a:ext cx="7112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711016" imgH="355508" progId="Equation.DSMT4">
                  <p:embed/>
                </p:oleObj>
              </mc:Choice>
              <mc:Fallback>
                <p:oleObj name="Equation" r:id="rId10" imgW="711016" imgH="355508" progId="Equation.DSMT4">
                  <p:embed/>
                  <p:pic>
                    <p:nvPicPr>
                      <p:cNvPr id="0" name="Picture 8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0700" y="4559300"/>
                        <a:ext cx="7112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2153570"/>
              </p:ext>
            </p:extLst>
          </p:nvPr>
        </p:nvGraphicFramePr>
        <p:xfrm>
          <a:off x="3219450" y="5048250"/>
          <a:ext cx="22352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221560" imgH="356400" progId="Equation.DSMT4">
                  <p:embed/>
                </p:oleObj>
              </mc:Choice>
              <mc:Fallback>
                <p:oleObj name="Equation" r:id="rId12" imgW="2221560" imgH="356400" progId="Equation.DSMT4">
                  <p:embed/>
                  <p:pic>
                    <p:nvPicPr>
                      <p:cNvPr id="0" name="Picture 8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9450" y="5048250"/>
                        <a:ext cx="22352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5562600" y="3540578"/>
            <a:ext cx="30341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so that the coefficients and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562600" y="3790890"/>
            <a:ext cx="25872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constants are integers.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5: </a:t>
            </a:r>
            <a:r>
              <a:rPr lang="en-US" dirty="0">
                <a:solidFill>
                  <a:schemeClr val="accent1"/>
                </a:solidFill>
              </a:rPr>
              <a:t>Application: Calculating Age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21507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Kathy is </a:t>
            </a:r>
            <a:r>
              <a:rPr lang="en-US" i="0" dirty="0">
                <a:solidFill>
                  <a:srgbClr val="0000FF"/>
                </a:solidFill>
              </a:rPr>
              <a:t>6 years </a:t>
            </a:r>
            <a:r>
              <a:rPr lang="en-US" i="0" dirty="0">
                <a:solidFill>
                  <a:schemeClr val="tx1"/>
                </a:solidFill>
              </a:rPr>
              <a:t>older than her sister, Sue.  In </a:t>
            </a:r>
            <a:r>
              <a:rPr lang="en-US" i="0" dirty="0">
                <a:solidFill>
                  <a:srgbClr val="0000FF"/>
                </a:solidFill>
              </a:rPr>
              <a:t>3 years</a:t>
            </a:r>
            <a:r>
              <a:rPr lang="en-US" i="0" dirty="0">
                <a:solidFill>
                  <a:schemeClr val="tx1"/>
                </a:solidFill>
              </a:rPr>
              <a:t>, she will be twice as old as Sue. How old is each girl now?</a:t>
            </a:r>
          </a:p>
          <a:p>
            <a:pPr marL="0" indent="0"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We use two equations–one relating their ages now and the other relating their ages in 3 years.</a:t>
            </a:r>
          </a:p>
          <a:p>
            <a:pPr marL="0" indent="0">
              <a:spcBef>
                <a:spcPts val="1800"/>
              </a:spcBef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Let	</a:t>
            </a:r>
            <a:r>
              <a:rPr lang="en-US" i="1" dirty="0">
                <a:solidFill>
                  <a:schemeClr val="tx1"/>
                </a:solidFill>
              </a:rPr>
              <a:t>K</a:t>
            </a:r>
            <a:r>
              <a:rPr lang="en-US" i="0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  <a:latin typeface="Symbol" pitchFamily="18" charset="2"/>
              </a:rPr>
              <a:t>=</a:t>
            </a:r>
            <a:r>
              <a:rPr lang="en-US" i="0" dirty="0">
                <a:solidFill>
                  <a:schemeClr val="tx1"/>
                </a:solidFill>
              </a:rPr>
              <a:t> Kathy’s age now</a:t>
            </a:r>
          </a:p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and	</a:t>
            </a:r>
            <a:r>
              <a:rPr lang="en-US" i="1" dirty="0">
                <a:solidFill>
                  <a:schemeClr val="tx1"/>
                </a:solidFill>
              </a:rPr>
              <a:t>S</a:t>
            </a:r>
            <a:r>
              <a:rPr lang="en-US" i="0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  <a:latin typeface="Symbol" pitchFamily="18" charset="2"/>
              </a:rPr>
              <a:t>=</a:t>
            </a:r>
            <a:r>
              <a:rPr lang="en-US" i="0" dirty="0">
                <a:solidFill>
                  <a:schemeClr val="tx1"/>
                </a:solidFill>
              </a:rPr>
              <a:t> Sue’s age now.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Bef>
                <a:spcPct val="0"/>
              </a:spcBef>
            </a:pPr>
            <a:r>
              <a:rPr lang="en-US" dirty="0"/>
              <a:t>Then the system of linear equations is as follows.</a:t>
            </a:r>
          </a:p>
          <a:p>
            <a:pPr algn="just">
              <a:spcBef>
                <a:spcPct val="0"/>
              </a:spcBef>
            </a:pPr>
            <a:endParaRPr lang="en-US" dirty="0"/>
          </a:p>
          <a:p>
            <a:pPr algn="just">
              <a:spcBef>
                <a:spcPct val="0"/>
              </a:spcBef>
            </a:pPr>
            <a:endParaRPr lang="en-US" dirty="0"/>
          </a:p>
          <a:p>
            <a:pPr algn="just">
              <a:spcBef>
                <a:spcPct val="0"/>
              </a:spcBef>
            </a:pPr>
            <a:endParaRPr lang="en-US" dirty="0"/>
          </a:p>
          <a:p>
            <a:pPr algn="just">
              <a:spcBef>
                <a:spcPct val="0"/>
              </a:spcBef>
            </a:pPr>
            <a:endParaRPr lang="en-US" dirty="0"/>
          </a:p>
          <a:p>
            <a:pPr>
              <a:spcBef>
                <a:spcPct val="0"/>
              </a:spcBef>
            </a:pPr>
            <a:r>
              <a:rPr lang="en-US" dirty="0"/>
              <a:t>Rewrite the second equation in standard form</a:t>
            </a:r>
          </a:p>
          <a:p>
            <a:pPr algn="just">
              <a:spcBef>
                <a:spcPct val="0"/>
              </a:spcBef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253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5: </a:t>
            </a:r>
            <a:r>
              <a:rPr lang="en-US" dirty="0">
                <a:solidFill>
                  <a:schemeClr val="accent1"/>
                </a:solidFill>
              </a:rPr>
              <a:t>Application: Calculating Age (c</a:t>
            </a:r>
            <a:r>
              <a:rPr lang="en-US" sz="3200" dirty="0">
                <a:solidFill>
                  <a:schemeClr val="accent1"/>
                </a:solidFill>
              </a:rPr>
              <a:t>ont.)</a:t>
            </a:r>
          </a:p>
        </p:txBody>
      </p:sp>
      <p:graphicFrame>
        <p:nvGraphicFramePr>
          <p:cNvPr id="819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4404404"/>
              </p:ext>
            </p:extLst>
          </p:nvPr>
        </p:nvGraphicFramePr>
        <p:xfrm>
          <a:off x="882650" y="1987550"/>
          <a:ext cx="2400300" cy="119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386080" imgH="1179360" progId="Equation.DSMT4">
                  <p:embed/>
                </p:oleObj>
              </mc:Choice>
              <mc:Fallback>
                <p:oleObj name="Equation" r:id="rId2" imgW="2386080" imgH="1179360" progId="Equation.DSMT4">
                  <p:embed/>
                  <p:pic>
                    <p:nvPicPr>
                      <p:cNvPr id="0" name="Picture 2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2650" y="1987550"/>
                        <a:ext cx="2400300" cy="119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3581400" y="2057400"/>
            <a:ext cx="41013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The difference in their ages is 6 years.</a:t>
            </a:r>
          </a:p>
        </p:txBody>
      </p:sp>
      <p:sp>
        <p:nvSpPr>
          <p:cNvPr id="10" name="Rectangle 9"/>
          <p:cNvSpPr/>
          <p:nvPr/>
        </p:nvSpPr>
        <p:spPr>
          <a:xfrm>
            <a:off x="3581400" y="251460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In 3 years each age is increased by 3 and Kathy is twice as old as Sue.</a:t>
            </a:r>
          </a:p>
        </p:txBody>
      </p:sp>
      <p:graphicFrame>
        <p:nvGraphicFramePr>
          <p:cNvPr id="819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7704068"/>
              </p:ext>
            </p:extLst>
          </p:nvPr>
        </p:nvGraphicFramePr>
        <p:xfrm>
          <a:off x="3397773" y="3994748"/>
          <a:ext cx="2235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221560" imgH="594000" progId="Equation.DSMT4">
                  <p:embed/>
                </p:oleObj>
              </mc:Choice>
              <mc:Fallback>
                <p:oleObj name="Equation" r:id="rId4" imgW="2221560" imgH="594000" progId="Equation.DSMT4">
                  <p:embed/>
                  <p:pic>
                    <p:nvPicPr>
                      <p:cNvPr id="0" name="Picture 2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7773" y="3994748"/>
                        <a:ext cx="22352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2945841"/>
              </p:ext>
            </p:extLst>
          </p:nvPr>
        </p:nvGraphicFramePr>
        <p:xfrm>
          <a:off x="3391423" y="4648798"/>
          <a:ext cx="19939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983960" imgH="301680" progId="Equation.DSMT4">
                  <p:embed/>
                </p:oleObj>
              </mc:Choice>
              <mc:Fallback>
                <p:oleObj name="Equation" r:id="rId6" imgW="1983960" imgH="301680" progId="Equation.DSMT4">
                  <p:embed/>
                  <p:pic>
                    <p:nvPicPr>
                      <p:cNvPr id="0" name="Picture 2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1423" y="4648798"/>
                        <a:ext cx="19939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4814247"/>
              </p:ext>
            </p:extLst>
          </p:nvPr>
        </p:nvGraphicFramePr>
        <p:xfrm>
          <a:off x="3226323" y="5213948"/>
          <a:ext cx="14605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444320" imgH="264960" progId="Equation.DSMT4">
                  <p:embed/>
                </p:oleObj>
              </mc:Choice>
              <mc:Fallback>
                <p:oleObj name="Equation" r:id="rId8" imgW="1444320" imgH="264960" progId="Equation.DSMT4">
                  <p:embed/>
                  <p:pic>
                    <p:nvPicPr>
                      <p:cNvPr id="0" name="Picture 2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6323" y="5213948"/>
                        <a:ext cx="14605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1: </a:t>
            </a:r>
            <a:r>
              <a:rPr lang="en-US" dirty="0">
                <a:solidFill>
                  <a:schemeClr val="accent1"/>
                </a:solidFill>
              </a:rPr>
              <a:t>Application: Distance-Rate-Time (Rates Unknown)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6147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lnSpc>
                <a:spcPct val="90000"/>
              </a:lnSpc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A small plane flew </a:t>
            </a:r>
            <a:r>
              <a:rPr lang="en-US" i="0" dirty="0">
                <a:solidFill>
                  <a:srgbClr val="0000FF"/>
                </a:solidFill>
              </a:rPr>
              <a:t>300 miles </a:t>
            </a:r>
            <a:r>
              <a:rPr lang="en-US" i="0" dirty="0">
                <a:solidFill>
                  <a:schemeClr val="tx1"/>
                </a:solidFill>
              </a:rPr>
              <a:t>in </a:t>
            </a:r>
            <a:r>
              <a:rPr lang="en-US" i="0" dirty="0">
                <a:solidFill>
                  <a:srgbClr val="0000FF"/>
                </a:solidFill>
              </a:rPr>
              <a:t>2 hours </a:t>
            </a:r>
            <a:r>
              <a:rPr lang="en-US" i="0" dirty="0">
                <a:solidFill>
                  <a:schemeClr val="tx1"/>
                </a:solidFill>
              </a:rPr>
              <a:t>flying with the wind. On the return trip, flying against the wind, it traveled only </a:t>
            </a:r>
            <a:r>
              <a:rPr lang="en-US" i="0" dirty="0">
                <a:solidFill>
                  <a:srgbClr val="0000FF"/>
                </a:solidFill>
              </a:rPr>
              <a:t>200 miles </a:t>
            </a:r>
            <a:r>
              <a:rPr lang="en-US" i="0" dirty="0">
                <a:solidFill>
                  <a:schemeClr val="tx1"/>
                </a:solidFill>
              </a:rPr>
              <a:t>in </a:t>
            </a:r>
            <a:r>
              <a:rPr lang="en-US" i="0" dirty="0">
                <a:solidFill>
                  <a:srgbClr val="0000FF"/>
                </a:solidFill>
              </a:rPr>
              <a:t>2 hours</a:t>
            </a:r>
            <a:r>
              <a:rPr lang="en-US" i="0" dirty="0">
                <a:solidFill>
                  <a:schemeClr val="tx1"/>
                </a:solidFill>
              </a:rPr>
              <a:t>. What were the wind speed and the speed of the plane?  (</a:t>
            </a:r>
            <a:r>
              <a:rPr lang="en-US" b="1" i="0" dirty="0">
                <a:solidFill>
                  <a:schemeClr val="tx1"/>
                </a:solidFill>
              </a:rPr>
              <a:t>Note:</a:t>
            </a:r>
            <a:r>
              <a:rPr lang="en-US" i="0" dirty="0">
                <a:solidFill>
                  <a:schemeClr val="tx1"/>
                </a:solidFill>
              </a:rPr>
              <a:t> The “speed of the plane” means how fast the plane would be flying with no wind.)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0" indent="0">
              <a:lnSpc>
                <a:spcPct val="90000"/>
              </a:lnSpc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Let </a:t>
            </a:r>
            <a:r>
              <a:rPr lang="en-US" i="1" dirty="0">
                <a:solidFill>
                  <a:schemeClr val="tx1"/>
                </a:solidFill>
              </a:rPr>
              <a:t>s</a:t>
            </a:r>
            <a:r>
              <a:rPr lang="en-US" i="0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  <a:latin typeface="Symbol" pitchFamily="18" charset="2"/>
              </a:rPr>
              <a:t>=</a:t>
            </a:r>
            <a:r>
              <a:rPr lang="en-US" i="0" dirty="0">
                <a:solidFill>
                  <a:schemeClr val="tx1"/>
                </a:solidFill>
              </a:rPr>
              <a:t> speed of plane</a:t>
            </a:r>
          </a:p>
          <a:p>
            <a:pPr marL="0" indent="0">
              <a:lnSpc>
                <a:spcPct val="90000"/>
              </a:lnSpc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and </a:t>
            </a:r>
            <a:r>
              <a:rPr lang="en-US" i="1" dirty="0">
                <a:solidFill>
                  <a:schemeClr val="tx1"/>
                </a:solidFill>
              </a:rPr>
              <a:t>w</a:t>
            </a:r>
            <a:r>
              <a:rPr lang="en-US" i="0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  <a:latin typeface="Symbol" pitchFamily="18" charset="2"/>
              </a:rPr>
              <a:t>=</a:t>
            </a:r>
            <a:r>
              <a:rPr lang="en-US" i="0" dirty="0">
                <a:solidFill>
                  <a:schemeClr val="tx1"/>
                </a:solidFill>
              </a:rPr>
              <a:t> wind speed.</a:t>
            </a:r>
          </a:p>
        </p:txBody>
      </p:sp>
      <p:pic>
        <p:nvPicPr>
          <p:cNvPr id="6148" name="Picture 4" descr="Ch_10_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3733800"/>
            <a:ext cx="3352800" cy="1620837"/>
          </a:xfrm>
          <a:prstGeom prst="roundRect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/>
          </p:cNvSpPr>
          <p:nvPr/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2355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5: Application: Calculating Age (cont.)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523220"/>
          </a:xfrm>
        </p:spPr>
        <p:txBody>
          <a:bodyPr>
            <a:spAutoFit/>
          </a:bodyPr>
          <a:lstStyle/>
          <a:p>
            <a:r>
              <a:rPr lang="en-US" dirty="0"/>
              <a:t>Now, solve by addition.</a:t>
            </a:r>
          </a:p>
        </p:txBody>
      </p:sp>
      <p:sp>
        <p:nvSpPr>
          <p:cNvPr id="6" name="Rectangle 5"/>
          <p:cNvSpPr/>
          <p:nvPr/>
        </p:nvSpPr>
        <p:spPr>
          <a:xfrm>
            <a:off x="6358676" y="2952690"/>
            <a:ext cx="19677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Sue’s current age</a:t>
            </a:r>
          </a:p>
        </p:txBody>
      </p:sp>
      <p:graphicFrame>
        <p:nvGraphicFramePr>
          <p:cNvPr id="921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0376544"/>
              </p:ext>
            </p:extLst>
          </p:nvPr>
        </p:nvGraphicFramePr>
        <p:xfrm>
          <a:off x="749300" y="1808163"/>
          <a:ext cx="2438400" cy="119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22800" imgH="1179360" progId="Equation.DSMT4">
                  <p:embed/>
                </p:oleObj>
              </mc:Choice>
              <mc:Fallback>
                <p:oleObj name="Equation" r:id="rId2" imgW="2422800" imgH="1179360" progId="Equation.DSMT4">
                  <p:embed/>
                  <p:pic>
                    <p:nvPicPr>
                      <p:cNvPr id="0" name="Picture 1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300" y="1808163"/>
                        <a:ext cx="2438400" cy="119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358022"/>
              </p:ext>
            </p:extLst>
          </p:nvPr>
        </p:nvGraphicFramePr>
        <p:xfrm>
          <a:off x="4851400" y="3033713"/>
          <a:ext cx="762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49520" imgH="264960" progId="Equation.DSMT4">
                  <p:embed/>
                </p:oleObj>
              </mc:Choice>
              <mc:Fallback>
                <p:oleObj name="Equation" r:id="rId4" imgW="749520" imgH="264960" progId="Equation.DSMT4">
                  <p:embed/>
                  <p:pic>
                    <p:nvPicPr>
                      <p:cNvPr id="0" name="Picture 1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1400" y="3033713"/>
                        <a:ext cx="762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6358676" y="5086290"/>
            <a:ext cx="21757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Kathy’s current age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57200" y="5496580"/>
            <a:ext cx="62773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sz="2800" dirty="0"/>
              <a:t>Kathy is </a:t>
            </a:r>
            <a:r>
              <a:rPr lang="en-US" sz="2800" dirty="0">
                <a:solidFill>
                  <a:srgbClr val="FF0008"/>
                </a:solidFill>
              </a:rPr>
              <a:t>9 years</a:t>
            </a:r>
            <a:r>
              <a:rPr lang="en-US" sz="2800" dirty="0"/>
              <a:t> old and Sue is </a:t>
            </a:r>
            <a:r>
              <a:rPr lang="en-US" sz="2800" dirty="0">
                <a:solidFill>
                  <a:srgbClr val="FF0008"/>
                </a:solidFill>
              </a:rPr>
              <a:t>3 years</a:t>
            </a:r>
            <a:r>
              <a:rPr lang="en-US" sz="2800" dirty="0"/>
              <a:t> old.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57200" y="3382296"/>
            <a:ext cx="822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Back substitute </a:t>
            </a:r>
            <a:r>
              <a:rPr lang="en-US" sz="2800" i="1" dirty="0"/>
              <a:t>S</a:t>
            </a:r>
            <a:r>
              <a:rPr lang="en-US" sz="2800" dirty="0"/>
              <a:t> </a:t>
            </a:r>
            <a:r>
              <a:rPr lang="en-US" sz="2800" dirty="0">
                <a:latin typeface="Symbol" pitchFamily="18" charset="2"/>
              </a:rPr>
              <a:t>=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FF00FF"/>
                </a:solidFill>
              </a:rPr>
              <a:t>3</a:t>
            </a:r>
            <a:r>
              <a:rPr lang="en-US" sz="2800" dirty="0"/>
              <a:t> into one of the original equations.</a:t>
            </a:r>
          </a:p>
        </p:txBody>
      </p:sp>
      <p:sp>
        <p:nvSpPr>
          <p:cNvPr id="14" name="Line 8"/>
          <p:cNvSpPr>
            <a:spLocks noChangeShapeType="1"/>
          </p:cNvSpPr>
          <p:nvPr/>
        </p:nvSpPr>
        <p:spPr bwMode="auto">
          <a:xfrm>
            <a:off x="3327400" y="2641600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5" name="Line 9"/>
          <p:cNvSpPr>
            <a:spLocks noChangeShapeType="1"/>
          </p:cNvSpPr>
          <p:nvPr/>
        </p:nvSpPr>
        <p:spPr bwMode="auto">
          <a:xfrm>
            <a:off x="3327400" y="2101850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graphicFrame>
        <p:nvGraphicFramePr>
          <p:cNvPr id="922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0681999"/>
              </p:ext>
            </p:extLst>
          </p:nvPr>
        </p:nvGraphicFramePr>
        <p:xfrm>
          <a:off x="4324350" y="1962150"/>
          <a:ext cx="12954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79800" imgH="264960" progId="Equation.DSMT4">
                  <p:embed/>
                </p:oleObj>
              </mc:Choice>
              <mc:Fallback>
                <p:oleObj name="Equation" r:id="rId6" imgW="1279800" imgH="264960" progId="Equation.DSMT4">
                  <p:embed/>
                  <p:pic>
                    <p:nvPicPr>
                      <p:cNvPr id="0" name="Picture 1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4350" y="1962150"/>
                        <a:ext cx="12954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917589"/>
              </p:ext>
            </p:extLst>
          </p:nvPr>
        </p:nvGraphicFramePr>
        <p:xfrm>
          <a:off x="3892550" y="2393950"/>
          <a:ext cx="19812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965600" imgH="484560" progId="Equation.DSMT4">
                  <p:embed/>
                </p:oleObj>
              </mc:Choice>
              <mc:Fallback>
                <p:oleObj name="Equation" r:id="rId8" imgW="1965600" imgH="484560" progId="Equation.DSMT4">
                  <p:embed/>
                  <p:pic>
                    <p:nvPicPr>
                      <p:cNvPr id="0" name="Picture 1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2550" y="2393950"/>
                        <a:ext cx="19812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3375562"/>
              </p:ext>
            </p:extLst>
          </p:nvPr>
        </p:nvGraphicFramePr>
        <p:xfrm>
          <a:off x="3829050" y="3968750"/>
          <a:ext cx="1270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261440" imgH="264960" progId="Equation.DSMT4">
                  <p:embed/>
                </p:oleObj>
              </mc:Choice>
              <mc:Fallback>
                <p:oleObj name="Equation" r:id="rId10" imgW="1261440" imgH="264960" progId="Equation.DSMT4">
                  <p:embed/>
                  <p:pic>
                    <p:nvPicPr>
                      <p:cNvPr id="0" name="Picture 1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9050" y="3968750"/>
                        <a:ext cx="1270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4552550"/>
              </p:ext>
            </p:extLst>
          </p:nvPr>
        </p:nvGraphicFramePr>
        <p:xfrm>
          <a:off x="4298950" y="4521200"/>
          <a:ext cx="12954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279800" imgH="301680" progId="Equation.DSMT4">
                  <p:embed/>
                </p:oleObj>
              </mc:Choice>
              <mc:Fallback>
                <p:oleObj name="Equation" r:id="rId12" imgW="1279800" imgH="301680" progId="Equation.DSMT4">
                  <p:embed/>
                  <p:pic>
                    <p:nvPicPr>
                      <p:cNvPr id="0" name="Picture 1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8950" y="4521200"/>
                        <a:ext cx="12954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145478"/>
              </p:ext>
            </p:extLst>
          </p:nvPr>
        </p:nvGraphicFramePr>
        <p:xfrm>
          <a:off x="4311650" y="5111750"/>
          <a:ext cx="7874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776880" imgH="264960" progId="Equation.DSMT4">
                  <p:embed/>
                </p:oleObj>
              </mc:Choice>
              <mc:Fallback>
                <p:oleObj name="Equation" r:id="rId14" imgW="776880" imgH="264960" progId="Equation.DSMT4">
                  <p:embed/>
                  <p:pic>
                    <p:nvPicPr>
                      <p:cNvPr id="0" name="Picture 1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1650" y="5111750"/>
                        <a:ext cx="7874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  <p:bldP spid="13" grpId="0"/>
      <p:bldP spid="14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 </a:t>
            </a:r>
            <a:r>
              <a:rPr lang="en-US" sz="3200" dirty="0">
                <a:solidFill>
                  <a:schemeClr val="accent1"/>
                </a:solidFill>
              </a:rPr>
              <a:t>Example 6</a:t>
            </a:r>
            <a:r>
              <a:rPr lang="en-US" dirty="0">
                <a:solidFill>
                  <a:schemeClr val="accent1"/>
                </a:solidFill>
              </a:rPr>
              <a:t>: Application: Finding Amounts and Costs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25603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spcBef>
                <a:spcPct val="0"/>
              </a:spcBef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Three hot dogs and two orders of french fries cost </a:t>
            </a:r>
            <a:r>
              <a:rPr lang="en-US" i="0" dirty="0">
                <a:solidFill>
                  <a:srgbClr val="0000FF"/>
                </a:solidFill>
              </a:rPr>
              <a:t>$10.30</a:t>
            </a:r>
            <a:r>
              <a:rPr lang="en-US" i="0" dirty="0">
                <a:solidFill>
                  <a:schemeClr val="tx1"/>
                </a:solidFill>
              </a:rPr>
              <a:t>.  Four hot dogs and four orders of </a:t>
            </a:r>
            <a:r>
              <a:rPr lang="en-US" dirty="0">
                <a:solidFill>
                  <a:schemeClr val="tx1"/>
                </a:solidFill>
              </a:rPr>
              <a:t>f</a:t>
            </a:r>
            <a:r>
              <a:rPr lang="en-US" i="0" dirty="0">
                <a:solidFill>
                  <a:schemeClr val="tx1"/>
                </a:solidFill>
              </a:rPr>
              <a:t>rench fries cost </a:t>
            </a:r>
            <a:r>
              <a:rPr lang="en-US" i="0" dirty="0">
                <a:solidFill>
                  <a:srgbClr val="0000FF"/>
                </a:solidFill>
              </a:rPr>
              <a:t>$15.60</a:t>
            </a:r>
            <a:r>
              <a:rPr lang="en-US" i="0" dirty="0">
                <a:solidFill>
                  <a:schemeClr val="tx1"/>
                </a:solidFill>
              </a:rPr>
              <a:t>.  What is the cost of a hot dog?  What is the cost of an order of </a:t>
            </a:r>
            <a:r>
              <a:rPr lang="en-US" dirty="0">
                <a:solidFill>
                  <a:schemeClr val="tx1"/>
                </a:solidFill>
              </a:rPr>
              <a:t>f</a:t>
            </a:r>
            <a:r>
              <a:rPr lang="en-US" i="0" dirty="0">
                <a:solidFill>
                  <a:schemeClr val="tx1"/>
                </a:solidFill>
              </a:rPr>
              <a:t>rench fries?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0" indent="0">
              <a:spcBef>
                <a:spcPct val="0"/>
              </a:spcBef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Let	</a:t>
            </a:r>
            <a:r>
              <a:rPr lang="en-US" i="1" dirty="0">
                <a:solidFill>
                  <a:schemeClr val="tx1"/>
                </a:solidFill>
              </a:rPr>
              <a:t>x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  <a:latin typeface="Symbol" pitchFamily="18" charset="2"/>
              </a:rPr>
              <a:t>=</a:t>
            </a:r>
            <a:r>
              <a:rPr lang="en-US" i="0" dirty="0">
                <a:solidFill>
                  <a:schemeClr val="tx1"/>
                </a:solidFill>
              </a:rPr>
              <a:t> cost of one hot dog</a:t>
            </a:r>
          </a:p>
          <a:p>
            <a:pPr marL="0" indent="0">
              <a:spcBef>
                <a:spcPct val="0"/>
              </a:spcBef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and	</a:t>
            </a:r>
            <a:r>
              <a:rPr lang="en-US" i="1" dirty="0">
                <a:solidFill>
                  <a:schemeClr val="tx1"/>
                </a:solidFill>
              </a:rPr>
              <a:t>y</a:t>
            </a:r>
            <a:r>
              <a:rPr lang="en-US" i="0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  <a:latin typeface="Symbol" pitchFamily="18" charset="2"/>
              </a:rPr>
              <a:t>=</a:t>
            </a:r>
            <a:r>
              <a:rPr lang="en-US" i="0" dirty="0">
                <a:solidFill>
                  <a:schemeClr val="tx1"/>
                </a:solidFill>
              </a:rPr>
              <a:t> cost of one order of </a:t>
            </a:r>
            <a:r>
              <a:rPr lang="en-US" dirty="0">
                <a:solidFill>
                  <a:schemeClr val="tx1"/>
                </a:solidFill>
              </a:rPr>
              <a:t>f</a:t>
            </a:r>
            <a:r>
              <a:rPr lang="en-US" i="0" dirty="0">
                <a:solidFill>
                  <a:schemeClr val="tx1"/>
                </a:solidFill>
              </a:rPr>
              <a:t>rench fries.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/>
          </p:cNvSpPr>
          <p:nvPr/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Courier New" pitchFamily="49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system of linear equations is as follow.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Courier New" pitchFamily="49" charset="0"/>
              <a:buNone/>
              <a:tabLst/>
              <a:defRPr/>
            </a:pPr>
            <a:endParaRPr lang="en-US" sz="28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Courier New" pitchFamily="49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>
              <a:spcBef>
                <a:spcPct val="0"/>
              </a:spcBef>
            </a:pPr>
            <a:endParaRPr lang="en-US" sz="2800" dirty="0"/>
          </a:p>
          <a:p>
            <a:pPr>
              <a:spcBef>
                <a:spcPct val="0"/>
              </a:spcBef>
            </a:pPr>
            <a:endParaRPr lang="en-US" sz="2800" dirty="0"/>
          </a:p>
          <a:p>
            <a:pPr>
              <a:spcBef>
                <a:spcPct val="0"/>
              </a:spcBef>
            </a:pPr>
            <a:endParaRPr lang="en-US" sz="2800" dirty="0"/>
          </a:p>
          <a:p>
            <a:pPr>
              <a:spcBef>
                <a:spcPct val="0"/>
              </a:spcBef>
            </a:pPr>
            <a:endParaRPr lang="en-US" sz="28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Courier New" pitchFamily="49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626" name="Rectangle 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accent1"/>
                </a:solidFill>
              </a:rPr>
              <a:t>Example 6: Application: Finding Amounts and Costs (cont.)</a:t>
            </a:r>
            <a:endParaRPr lang="en-US" sz="3200" dirty="0">
              <a:solidFill>
                <a:schemeClr val="accent1"/>
              </a:solidFill>
            </a:endParaRPr>
          </a:p>
        </p:txBody>
      </p:sp>
      <p:graphicFrame>
        <p:nvGraphicFramePr>
          <p:cNvPr id="26628" name="Object 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7389588"/>
              </p:ext>
            </p:extLst>
          </p:nvPr>
        </p:nvGraphicFramePr>
        <p:xfrm>
          <a:off x="558800" y="1924050"/>
          <a:ext cx="213995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22800" imgH="1051200" progId="Equation.DSMT4">
                  <p:embed/>
                </p:oleObj>
              </mc:Choice>
              <mc:Fallback>
                <p:oleObj name="Equation" r:id="rId2" imgW="2422800" imgH="1051200" progId="Equation.DSMT4">
                  <p:embed/>
                  <p:pic>
                    <p:nvPicPr>
                      <p:cNvPr id="0" name="Picture 85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00" y="1924050"/>
                        <a:ext cx="213995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457200" y="2895600"/>
            <a:ext cx="8229600" cy="990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Both equations are in standard form.  Use the addition method to solve the system.</a:t>
            </a:r>
          </a:p>
        </p:txBody>
      </p:sp>
      <p:sp>
        <p:nvSpPr>
          <p:cNvPr id="8" name="Rectangle 7"/>
          <p:cNvSpPr/>
          <p:nvPr/>
        </p:nvSpPr>
        <p:spPr>
          <a:xfrm>
            <a:off x="2819400" y="1934988"/>
            <a:ext cx="621792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Three hot dogs and two orders of french fries cost $10.30.</a:t>
            </a:r>
          </a:p>
        </p:txBody>
      </p:sp>
      <p:sp>
        <p:nvSpPr>
          <p:cNvPr id="9" name="Rectangle 8"/>
          <p:cNvSpPr/>
          <p:nvPr/>
        </p:nvSpPr>
        <p:spPr>
          <a:xfrm>
            <a:off x="2819400" y="2424144"/>
            <a:ext cx="621792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Four hot dogs and four orders of french fries cost $15.60.</a:t>
            </a:r>
          </a:p>
        </p:txBody>
      </p:sp>
      <p:graphicFrame>
        <p:nvGraphicFramePr>
          <p:cNvPr id="1126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4012912"/>
              </p:ext>
            </p:extLst>
          </p:nvPr>
        </p:nvGraphicFramePr>
        <p:xfrm>
          <a:off x="438150" y="3886200"/>
          <a:ext cx="3213100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199680" imgH="1152000" progId="Equation.DSMT4">
                  <p:embed/>
                </p:oleObj>
              </mc:Choice>
              <mc:Fallback>
                <p:oleObj name="Equation" r:id="rId4" imgW="3199680" imgH="1152000" progId="Equation.DSMT4">
                  <p:embed/>
                  <p:pic>
                    <p:nvPicPr>
                      <p:cNvPr id="0" name="Picture 8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150" y="3886200"/>
                        <a:ext cx="3213100" cy="116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3810000" y="4723733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>
            <a:off x="3797300" y="4209383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graphicFrame>
        <p:nvGraphicFramePr>
          <p:cNvPr id="1126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3069162"/>
              </p:ext>
            </p:extLst>
          </p:nvPr>
        </p:nvGraphicFramePr>
        <p:xfrm>
          <a:off x="4462420" y="5100638"/>
          <a:ext cx="25273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514240" imgH="356400" progId="Equation.DSMT4">
                  <p:embed/>
                </p:oleObj>
              </mc:Choice>
              <mc:Fallback>
                <p:oleObj name="Equation" r:id="rId6" imgW="2514240" imgH="356400" progId="Equation.DSMT4">
                  <p:embed/>
                  <p:pic>
                    <p:nvPicPr>
                      <p:cNvPr id="0" name="Picture 8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2420" y="5100638"/>
                        <a:ext cx="25273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0583234"/>
              </p:ext>
            </p:extLst>
          </p:nvPr>
        </p:nvGraphicFramePr>
        <p:xfrm>
          <a:off x="4362450" y="4038600"/>
          <a:ext cx="27813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770200" imgH="329040" progId="Equation.DSMT4">
                  <p:embed/>
                </p:oleObj>
              </mc:Choice>
              <mc:Fallback>
                <p:oleObj name="Equation" r:id="rId8" imgW="2770200" imgH="329040" progId="Equation.DSMT4">
                  <p:embed/>
                  <p:pic>
                    <p:nvPicPr>
                      <p:cNvPr id="0" name="Picture 8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2450" y="4038600"/>
                        <a:ext cx="27813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9052895"/>
              </p:ext>
            </p:extLst>
          </p:nvPr>
        </p:nvGraphicFramePr>
        <p:xfrm>
          <a:off x="4616450" y="4464050"/>
          <a:ext cx="24511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440800" imgH="511920" progId="Equation.DSMT4">
                  <p:embed/>
                </p:oleObj>
              </mc:Choice>
              <mc:Fallback>
                <p:oleObj name="Equation" r:id="rId10" imgW="2440800" imgH="511920" progId="Equation.DSMT4">
                  <p:embed/>
                  <p:pic>
                    <p:nvPicPr>
                      <p:cNvPr id="0" name="Picture 8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6450" y="4464050"/>
                        <a:ext cx="24511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5600018"/>
              </p:ext>
            </p:extLst>
          </p:nvPr>
        </p:nvGraphicFramePr>
        <p:xfrm>
          <a:off x="4869635" y="5561013"/>
          <a:ext cx="20320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020320" imgH="356400" progId="Equation.DSMT4">
                  <p:embed/>
                </p:oleObj>
              </mc:Choice>
              <mc:Fallback>
                <p:oleObj name="Equation" r:id="rId12" imgW="2020320" imgH="356400" progId="Equation.DSMT4">
                  <p:embed/>
                  <p:pic>
                    <p:nvPicPr>
                      <p:cNvPr id="0" name="Picture 8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9635" y="5561013"/>
                        <a:ext cx="20320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>
          <a:xfrm>
            <a:off x="7067550" y="5334000"/>
            <a:ext cx="17700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Cost of one hot dog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 animBg="1"/>
      <p:bldP spid="12" grpId="0" animBg="1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/>
          </p:cNvSpPr>
          <p:nvPr/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800" dirty="0"/>
              <a:t>Back substitute </a:t>
            </a:r>
            <a:r>
              <a:rPr lang="en-US" sz="2800" i="1" dirty="0"/>
              <a:t>x</a:t>
            </a:r>
            <a:r>
              <a:rPr lang="en-US" sz="2800" dirty="0"/>
              <a:t> </a:t>
            </a:r>
            <a:r>
              <a:rPr lang="en-US" sz="2800" dirty="0">
                <a:latin typeface="Symbol" pitchFamily="18" charset="2"/>
              </a:rPr>
              <a:t>=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FF00FF"/>
                </a:solidFill>
              </a:rPr>
              <a:t>2.50</a:t>
            </a:r>
            <a:r>
              <a:rPr lang="en-US" sz="2800" dirty="0"/>
              <a:t> into one of the original equations.</a:t>
            </a:r>
          </a:p>
          <a:p>
            <a:endParaRPr lang="en-US" sz="2800" dirty="0">
              <a:solidFill>
                <a:schemeClr val="accent1"/>
              </a:solidFill>
            </a:endParaRPr>
          </a:p>
          <a:p>
            <a:endParaRPr lang="en-US" sz="2800" dirty="0"/>
          </a:p>
          <a:p>
            <a:pPr>
              <a:spcBef>
                <a:spcPct val="0"/>
              </a:spcBef>
            </a:pPr>
            <a:endParaRPr lang="en-US" sz="2800" dirty="0"/>
          </a:p>
          <a:p>
            <a:pPr>
              <a:spcBef>
                <a:spcPct val="0"/>
              </a:spcBef>
            </a:pPr>
            <a:endParaRPr lang="en-US" sz="2800" dirty="0"/>
          </a:p>
          <a:p>
            <a:pPr>
              <a:spcBef>
                <a:spcPct val="0"/>
              </a:spcBef>
            </a:pP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Back substitute </a:t>
            </a:r>
            <a:r>
              <a:rPr lang="en-US" i="1" dirty="0"/>
              <a:t>x</a:t>
            </a:r>
            <a:r>
              <a:rPr lang="en-US" dirty="0"/>
              <a:t> </a:t>
            </a:r>
            <a:r>
              <a:rPr lang="en-US" dirty="0">
                <a:latin typeface="Symbol" pitchFamily="18" charset="2"/>
              </a:rPr>
              <a:t>=</a:t>
            </a:r>
            <a:r>
              <a:rPr lang="en-US" dirty="0"/>
              <a:t> </a:t>
            </a:r>
            <a:r>
              <a:rPr lang="en-US" dirty="0">
                <a:solidFill>
                  <a:srgbClr val="FF00FF"/>
                </a:solidFill>
              </a:rPr>
              <a:t>2.50</a:t>
            </a:r>
            <a:r>
              <a:rPr lang="en-US" dirty="0"/>
              <a:t> into one of the original equations.</a:t>
            </a:r>
          </a:p>
          <a:p>
            <a:endParaRPr lang="en-US" dirty="0">
              <a:solidFill>
                <a:schemeClr val="accent1"/>
              </a:solidFill>
            </a:endParaRPr>
          </a:p>
          <a:p>
            <a:endParaRPr lang="en-US" dirty="0"/>
          </a:p>
          <a:p>
            <a:pPr>
              <a:spcBef>
                <a:spcPct val="0"/>
              </a:spcBef>
            </a:pPr>
            <a:endParaRPr lang="en-US" dirty="0"/>
          </a:p>
          <a:p>
            <a:pPr>
              <a:spcBef>
                <a:spcPct val="0"/>
              </a:spcBef>
            </a:pPr>
            <a:endParaRPr lang="en-US" dirty="0"/>
          </a:p>
          <a:p>
            <a:pPr>
              <a:spcBef>
                <a:spcPct val="0"/>
              </a:spcBef>
            </a:pPr>
            <a:endParaRPr lang="en-US" dirty="0">
              <a:solidFill>
                <a:schemeClr val="accent1"/>
              </a:solidFill>
            </a:endParaRPr>
          </a:p>
          <a:p>
            <a:r>
              <a:rPr lang="en-US" dirty="0"/>
              <a:t>One hot dog costs </a:t>
            </a:r>
            <a:r>
              <a:rPr lang="en-US" dirty="0">
                <a:solidFill>
                  <a:srgbClr val="FF0008"/>
                </a:solidFill>
              </a:rPr>
              <a:t>$2.50</a:t>
            </a:r>
            <a:r>
              <a:rPr lang="en-US" dirty="0"/>
              <a:t> and one order of french fries costs </a:t>
            </a:r>
            <a:r>
              <a:rPr lang="en-US" dirty="0">
                <a:solidFill>
                  <a:srgbClr val="FF0008"/>
                </a:solidFill>
              </a:rPr>
              <a:t>$1.40</a:t>
            </a:r>
            <a:r>
              <a:rPr lang="en-US" dirty="0"/>
              <a:t>.</a:t>
            </a:r>
          </a:p>
        </p:txBody>
      </p:sp>
      <p:sp>
        <p:nvSpPr>
          <p:cNvPr id="2765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accent1"/>
                </a:solidFill>
              </a:rPr>
              <a:t>Example 6: Application: Finding Amounts and Costs (cont.)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80633" y="3921578"/>
            <a:ext cx="27884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Cost of one order of fries</a:t>
            </a:r>
          </a:p>
        </p:txBody>
      </p:sp>
      <p:graphicFrame>
        <p:nvGraphicFramePr>
          <p:cNvPr id="12293" name="Object 5"/>
          <p:cNvGraphicFramePr>
            <a:graphicFrameLocks noChangeAspect="1"/>
          </p:cNvGraphicFramePr>
          <p:nvPr/>
        </p:nvGraphicFramePr>
        <p:xfrm>
          <a:off x="2743200" y="2362200"/>
          <a:ext cx="27813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780680" imgH="380862" progId="Equation.DSMT4">
                  <p:embed/>
                </p:oleObj>
              </mc:Choice>
              <mc:Fallback>
                <p:oleObj name="Equation" r:id="rId2" imgW="2780680" imgH="380862" progId="Equation.DSMT4">
                  <p:embed/>
                  <p:pic>
                    <p:nvPicPr>
                      <p:cNvPr id="0" name="Picture 2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2362200"/>
                        <a:ext cx="27813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4" name="Object 6"/>
          <p:cNvGraphicFramePr>
            <a:graphicFrameLocks noChangeAspect="1"/>
          </p:cNvGraphicFramePr>
          <p:nvPr/>
        </p:nvGraphicFramePr>
        <p:xfrm>
          <a:off x="3086100" y="2912533"/>
          <a:ext cx="24384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437849" imgH="355508" progId="Equation.DSMT4">
                  <p:embed/>
                </p:oleObj>
              </mc:Choice>
              <mc:Fallback>
                <p:oleObj name="Equation" r:id="rId4" imgW="2437849" imgH="355508" progId="Equation.DSMT4">
                  <p:embed/>
                  <p:pic>
                    <p:nvPicPr>
                      <p:cNvPr id="0" name="Picture 2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6100" y="2912533"/>
                        <a:ext cx="24384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5" name="Object 7"/>
          <p:cNvGraphicFramePr>
            <a:graphicFrameLocks noChangeAspect="1"/>
          </p:cNvGraphicFramePr>
          <p:nvPr/>
        </p:nvGraphicFramePr>
        <p:xfrm>
          <a:off x="4013200" y="3437466"/>
          <a:ext cx="13335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33293" imgH="355508" progId="Equation.DSMT4">
                  <p:embed/>
                </p:oleObj>
              </mc:Choice>
              <mc:Fallback>
                <p:oleObj name="Equation" r:id="rId6" imgW="1333293" imgH="355508" progId="Equation.DSMT4">
                  <p:embed/>
                  <p:pic>
                    <p:nvPicPr>
                      <p:cNvPr id="0" name="Picture 2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3200" y="3437466"/>
                        <a:ext cx="13335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6" name="Object 8"/>
          <p:cNvGraphicFramePr>
            <a:graphicFrameLocks noChangeAspect="1"/>
          </p:cNvGraphicFramePr>
          <p:nvPr/>
        </p:nvGraphicFramePr>
        <p:xfrm>
          <a:off x="4178300" y="3962400"/>
          <a:ext cx="11557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55264" imgH="355508" progId="Equation.DSMT4">
                  <p:embed/>
                </p:oleObj>
              </mc:Choice>
              <mc:Fallback>
                <p:oleObj name="Equation" r:id="rId8" imgW="1155264" imgH="355508" progId="Equation.DSMT4">
                  <p:embed/>
                  <p:pic>
                    <p:nvPicPr>
                      <p:cNvPr id="0" name="Picture 2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8300" y="3962400"/>
                        <a:ext cx="11557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1: </a:t>
            </a:r>
            <a:r>
              <a:rPr lang="en-US" dirty="0">
                <a:solidFill>
                  <a:schemeClr val="accent1"/>
                </a:solidFill>
              </a:rPr>
              <a:t>Application: Distance-Rate-Time (Rates Unknown) (c</a:t>
            </a:r>
            <a:r>
              <a:rPr lang="en-US" sz="3200" dirty="0">
                <a:solidFill>
                  <a:schemeClr val="accent1"/>
                </a:solidFill>
              </a:rPr>
              <a:t>ont.)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</a:p>
        </p:txBody>
      </p:sp>
      <p:graphicFrame>
        <p:nvGraphicFramePr>
          <p:cNvPr id="1075266" name="Group 6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9875781"/>
              </p:ext>
            </p:extLst>
          </p:nvPr>
        </p:nvGraphicFramePr>
        <p:xfrm>
          <a:off x="1234440" y="3688128"/>
          <a:ext cx="6675120" cy="1188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3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87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87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760">
                <a:tc gridSpan="4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                                       Rate        ×         Time        =     Distance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879" marR="95879" marT="45712" marB="45712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With the wind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879" marR="95879" marT="45712" marB="4571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s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charset="2"/>
                          <a:cs typeface="Symbol" charset="2"/>
                        </a:rPr>
                        <a:t>+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kumimoji="0" lang="en-US" sz="200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w</a:t>
                      </a:r>
                      <a:endParaRPr kumimoji="0" lang="en-US" sz="20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879" marR="95879" marT="45712" marB="4571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879" marR="95879" marT="45712" marB="4571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2(</a:t>
                      </a:r>
                      <a:r>
                        <a:rPr kumimoji="0" lang="en-US" sz="200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s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charset="2"/>
                          <a:cs typeface="Symbol" charset="2"/>
                        </a:rPr>
                        <a:t>+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kumimoji="0" lang="en-US" sz="200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w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)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879" marR="95879" marT="45712" marB="45712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Against the wind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879" marR="95879" marT="45712" marB="4571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s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82" charset="2"/>
                        </a:rPr>
                        <a:t>-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kumimoji="0" lang="en-US" sz="200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w</a:t>
                      </a:r>
                      <a:endParaRPr kumimoji="0" lang="en-US" sz="20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879" marR="95879" marT="45712" marB="4571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879" marR="95879" marT="45712" marB="4571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2(</a:t>
                      </a:r>
                      <a:r>
                        <a:rPr kumimoji="0" lang="en-US" sz="200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s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82" charset="2"/>
                        </a:rPr>
                        <a:t>-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kumimoji="0" lang="en-US" sz="200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w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)</a:t>
                      </a:r>
                      <a:endParaRPr kumimoji="0" lang="en-US" sz="20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879" marR="95879" marT="45712" marB="45712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Rectangle 3"/>
          <p:cNvSpPr txBox="1">
            <a:spLocks/>
          </p:cNvSpPr>
          <p:nvPr/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800" dirty="0"/>
              <a:t>When flying with the wind, the plane’s actual rate will increase to </a:t>
            </a:r>
            <a:r>
              <a:rPr lang="en-US" sz="2800" i="1" dirty="0">
                <a:solidFill>
                  <a:srgbClr val="000099"/>
                </a:solidFill>
              </a:rPr>
              <a:t>s</a:t>
            </a:r>
            <a:r>
              <a:rPr lang="en-US" sz="2800" dirty="0">
                <a:solidFill>
                  <a:srgbClr val="000099"/>
                </a:solidFill>
              </a:rPr>
              <a:t> </a:t>
            </a:r>
            <a:r>
              <a:rPr lang="en-US" sz="2800" dirty="0">
                <a:solidFill>
                  <a:srgbClr val="000099"/>
                </a:solidFill>
                <a:latin typeface="Symbol" pitchFamily="18" charset="2"/>
              </a:rPr>
              <a:t>+</a:t>
            </a:r>
            <a:r>
              <a:rPr lang="en-US" sz="2800" dirty="0">
                <a:solidFill>
                  <a:srgbClr val="000099"/>
                </a:solidFill>
              </a:rPr>
              <a:t> </a:t>
            </a:r>
            <a:r>
              <a:rPr lang="en-US" sz="2800" i="1" dirty="0">
                <a:solidFill>
                  <a:srgbClr val="000099"/>
                </a:solidFill>
              </a:rPr>
              <a:t>w</a:t>
            </a:r>
            <a:r>
              <a:rPr lang="en-US" sz="2800" dirty="0"/>
              <a:t>.  When flying against the wind, the plane’s actual rate will decrease to </a:t>
            </a:r>
            <a:r>
              <a:rPr lang="en-US" sz="2800" i="1" dirty="0">
                <a:solidFill>
                  <a:srgbClr val="000099"/>
                </a:solidFill>
              </a:rPr>
              <a:t>s</a:t>
            </a:r>
            <a:r>
              <a:rPr lang="en-US" sz="2800" dirty="0">
                <a:solidFill>
                  <a:srgbClr val="000099"/>
                </a:solidFill>
              </a:rPr>
              <a:t> </a:t>
            </a:r>
            <a:r>
              <a:rPr lang="en-US" sz="2800" dirty="0">
                <a:solidFill>
                  <a:srgbClr val="000099"/>
                </a:solidFill>
                <a:latin typeface="Symbol" pitchFamily="18" charset="2"/>
              </a:rPr>
              <a:t>-</a:t>
            </a:r>
            <a:r>
              <a:rPr lang="en-US" sz="2800" dirty="0">
                <a:solidFill>
                  <a:srgbClr val="000099"/>
                </a:solidFill>
              </a:rPr>
              <a:t> </a:t>
            </a:r>
            <a:r>
              <a:rPr lang="en-US" sz="2800" i="1" dirty="0">
                <a:solidFill>
                  <a:srgbClr val="000099"/>
                </a:solidFill>
              </a:rPr>
              <a:t>w</a:t>
            </a:r>
            <a:r>
              <a:rPr lang="en-US" sz="2800" dirty="0"/>
              <a:t>.  (</a:t>
            </a:r>
            <a:r>
              <a:rPr lang="en-US" sz="2800" b="1" dirty="0"/>
              <a:t>Note:</a:t>
            </a:r>
            <a:r>
              <a:rPr lang="en-US" sz="2800" dirty="0"/>
              <a:t> If the wind had been strong enough, the plane could actually have been flying backward, away from its destination.)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/>
          </p:cNvSpPr>
          <p:nvPr/>
        </p:nvSpPr>
        <p:spPr>
          <a:xfrm>
            <a:off x="457200" y="1280160"/>
            <a:ext cx="8229600" cy="54864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 typeface="Courier New" pitchFamily="49" charset="0"/>
              <a:buNone/>
            </a:pPr>
            <a:r>
              <a:rPr lang="en-US" sz="2800" dirty="0"/>
              <a:t>The system of linear equations is as follows.</a:t>
            </a:r>
          </a:p>
          <a:p>
            <a:pPr>
              <a:buFont typeface="Courier New" pitchFamily="49" charset="0"/>
              <a:buNone/>
            </a:pPr>
            <a:endParaRPr lang="en-US" sz="2800" dirty="0"/>
          </a:p>
          <a:p>
            <a:pPr>
              <a:buFont typeface="Courier New" pitchFamily="49" charset="0"/>
              <a:buNone/>
            </a:pPr>
            <a:endParaRPr lang="en-US" sz="2800" dirty="0"/>
          </a:p>
          <a:p>
            <a:pPr>
              <a:buFont typeface="Courier New" pitchFamily="49" charset="0"/>
              <a:buNone/>
            </a:pPr>
            <a:endParaRPr lang="en-US" sz="2800" dirty="0"/>
          </a:p>
          <a:p>
            <a:pPr>
              <a:buFont typeface="Courier New" pitchFamily="49" charset="0"/>
              <a:buNone/>
            </a:pPr>
            <a:endParaRPr lang="en-US" sz="2800" dirty="0"/>
          </a:p>
          <a:p>
            <a:pPr>
              <a:buFont typeface="Courier New" pitchFamily="49" charset="0"/>
              <a:buNone/>
            </a:pPr>
            <a:endParaRPr lang="en-US" sz="2800" dirty="0"/>
          </a:p>
          <a:p>
            <a:pPr>
              <a:buFont typeface="Courier New" pitchFamily="49" charset="0"/>
              <a:buNone/>
            </a:pPr>
            <a:endParaRPr lang="en-US" sz="2800" dirty="0"/>
          </a:p>
        </p:txBody>
      </p:sp>
      <p:sp>
        <p:nvSpPr>
          <p:cNvPr id="8194" name="Rectangle 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1: Application: Distance-Rate-Time (Rates Unknown) (cont.)</a:t>
            </a:r>
            <a:r>
              <a:rPr lang="en-US" dirty="0">
                <a:solidFill>
                  <a:srgbClr val="FF0000"/>
                </a:solidFill>
              </a:rPr>
              <a:t> </a:t>
            </a:r>
            <a:endParaRPr lang="en-US" sz="3200" dirty="0">
              <a:solidFill>
                <a:srgbClr val="FF0000"/>
              </a:solidFill>
            </a:endParaRPr>
          </a:p>
        </p:txBody>
      </p:sp>
      <p:graphicFrame>
        <p:nvGraphicFramePr>
          <p:cNvPr id="8196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3422859"/>
              </p:ext>
            </p:extLst>
          </p:nvPr>
        </p:nvGraphicFramePr>
        <p:xfrm>
          <a:off x="2743201" y="1752600"/>
          <a:ext cx="2286000" cy="11793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84840" imgH="1051200" progId="Equation.DSMT4">
                  <p:embed/>
                </p:oleObj>
              </mc:Choice>
              <mc:Fallback>
                <p:oleObj name="Equation" r:id="rId2" imgW="2184840" imgH="1051200" progId="Equation.DSMT4">
                  <p:embed/>
                  <p:pic>
                    <p:nvPicPr>
                      <p:cNvPr id="0" name="Picture 53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1" y="1752600"/>
                        <a:ext cx="2286000" cy="117938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7" name="Text Box 8"/>
          <p:cNvSpPr txBox="1">
            <a:spLocks noChangeArrowheads="1"/>
          </p:cNvSpPr>
          <p:nvPr/>
        </p:nvSpPr>
        <p:spPr bwMode="auto">
          <a:xfrm>
            <a:off x="5775960" y="2427227"/>
            <a:ext cx="19202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  <a:latin typeface="Calibri" pitchFamily="34" charset="0"/>
              </a:rPr>
              <a:t>Against the wind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775960" y="1912937"/>
            <a:ext cx="16683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  <a:latin typeface="Calibri" pitchFamily="34" charset="0"/>
              </a:rPr>
              <a:t>With the wind</a:t>
            </a:r>
          </a:p>
        </p:txBody>
      </p:sp>
      <p:sp>
        <p:nvSpPr>
          <p:cNvPr id="16" name="Rectangle 3"/>
          <p:cNvSpPr txBox="1">
            <a:spLocks/>
          </p:cNvSpPr>
          <p:nvPr/>
        </p:nvSpPr>
        <p:spPr>
          <a:xfrm>
            <a:off x="457200" y="2819400"/>
            <a:ext cx="8458200" cy="13716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Font typeface="Courier New" pitchFamily="49" charset="0"/>
              <a:buNone/>
            </a:pPr>
            <a:r>
              <a:rPr lang="en-US" sz="2800" dirty="0"/>
              <a:t>Apply the distributive property to the left‑hand side of</a:t>
            </a:r>
          </a:p>
          <a:p>
            <a:r>
              <a:rPr lang="en-US" sz="2800" dirty="0"/>
              <a:t>each equation to find an equivalent system of equations. Then use the addition method to solve the system.</a:t>
            </a:r>
          </a:p>
        </p:txBody>
      </p:sp>
      <p:graphicFrame>
        <p:nvGraphicFramePr>
          <p:cNvPr id="1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3440734"/>
              </p:ext>
            </p:extLst>
          </p:nvPr>
        </p:nvGraphicFramePr>
        <p:xfrm>
          <a:off x="3062951" y="5024694"/>
          <a:ext cx="19558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55570" imgH="380862" progId="Equation.DSMT4">
                  <p:embed/>
                </p:oleObj>
              </mc:Choice>
              <mc:Fallback>
                <p:oleObj name="Equation" r:id="rId4" imgW="1955570" imgH="380862" progId="Equation.DSMT4">
                  <p:embed/>
                  <p:pic>
                    <p:nvPicPr>
                      <p:cNvPr id="0" name="Picture 5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2951" y="5024694"/>
                        <a:ext cx="19558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4829468"/>
              </p:ext>
            </p:extLst>
          </p:nvPr>
        </p:nvGraphicFramePr>
        <p:xfrm>
          <a:off x="3284538" y="5478463"/>
          <a:ext cx="16764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663920" imgH="356400" progId="Equation.DSMT4">
                  <p:embed/>
                </p:oleObj>
              </mc:Choice>
              <mc:Fallback>
                <p:oleObj name="Equation" r:id="rId6" imgW="1663920" imgH="356400" progId="Equation.DSMT4">
                  <p:embed/>
                  <p:pic>
                    <p:nvPicPr>
                      <p:cNvPr id="0" name="Picture 5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4538" y="5478463"/>
                        <a:ext cx="16764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/>
          <p:cNvSpPr/>
          <p:nvPr/>
        </p:nvSpPr>
        <p:spPr>
          <a:xfrm>
            <a:off x="5775960" y="5410200"/>
            <a:ext cx="1828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Speed of plane</a:t>
            </a:r>
          </a:p>
        </p:txBody>
      </p:sp>
      <p:graphicFrame>
        <p:nvGraphicFramePr>
          <p:cNvPr id="2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4363378"/>
              </p:ext>
            </p:extLst>
          </p:nvPr>
        </p:nvGraphicFramePr>
        <p:xfrm>
          <a:off x="3048000" y="4267200"/>
          <a:ext cx="1981200" cy="2886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901520" imgH="264960" progId="Equation.DSMT4">
                  <p:embed/>
                </p:oleObj>
              </mc:Choice>
              <mc:Fallback>
                <p:oleObj name="Equation" r:id="rId8" imgW="1901520" imgH="264960" progId="Equation.DSMT4">
                  <p:embed/>
                  <p:pic>
                    <p:nvPicPr>
                      <p:cNvPr id="0" name="Picture 5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4267200"/>
                        <a:ext cx="1981200" cy="2886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9344970"/>
              </p:ext>
            </p:extLst>
          </p:nvPr>
        </p:nvGraphicFramePr>
        <p:xfrm>
          <a:off x="3048000" y="4572000"/>
          <a:ext cx="19558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955570" imgH="406216" progId="Equation.DSMT4">
                  <p:embed/>
                </p:oleObj>
              </mc:Choice>
              <mc:Fallback>
                <p:oleObj name="Equation" r:id="rId10" imgW="1955570" imgH="406216" progId="Equation.DSMT4">
                  <p:embed/>
                  <p:pic>
                    <p:nvPicPr>
                      <p:cNvPr id="0" name="Picture 5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4572000"/>
                        <a:ext cx="19558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5775960" y="4496008"/>
            <a:ext cx="19202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  <a:latin typeface="Calibri" pitchFamily="34" charset="0"/>
              </a:rPr>
              <a:t>Against the wind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775960" y="4201856"/>
            <a:ext cx="16683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  <a:latin typeface="Calibri" pitchFamily="34" charset="0"/>
              </a:rPr>
              <a:t>With the wind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/>
      <p:bldP spid="14" grpId="0"/>
      <p:bldP spid="19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Back substitute </a:t>
            </a:r>
            <a:r>
              <a:rPr lang="en-US" i="1" dirty="0"/>
              <a:t>s </a:t>
            </a:r>
            <a:r>
              <a:rPr lang="en-US" dirty="0"/>
              <a:t>= </a:t>
            </a:r>
            <a:r>
              <a:rPr lang="en-US" dirty="0">
                <a:solidFill>
                  <a:srgbClr val="FF00FF"/>
                </a:solidFill>
              </a:rPr>
              <a:t>125</a:t>
            </a:r>
            <a:r>
              <a:rPr lang="en-US" dirty="0"/>
              <a:t> into one of the original equations.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speed of the plane was </a:t>
            </a:r>
            <a:r>
              <a:rPr lang="en-US" dirty="0">
                <a:solidFill>
                  <a:srgbClr val="FF0008"/>
                </a:solidFill>
              </a:rPr>
              <a:t>125 mph</a:t>
            </a:r>
            <a:r>
              <a:rPr lang="en-US" dirty="0"/>
              <a:t>, and the wind speed was </a:t>
            </a:r>
            <a:r>
              <a:rPr lang="en-US" dirty="0">
                <a:solidFill>
                  <a:srgbClr val="FF0008"/>
                </a:solidFill>
              </a:rPr>
              <a:t>25 mph</a:t>
            </a:r>
            <a:r>
              <a:rPr lang="en-US" dirty="0"/>
              <a:t>. (Checking will show that these numbers do give distances of 300 mi and 200 mi.)</a:t>
            </a:r>
          </a:p>
        </p:txBody>
      </p:sp>
      <p:sp>
        <p:nvSpPr>
          <p:cNvPr id="9218" name="Rectangle 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1: Application: Distance-Rate-Time (Rates Unknown) (cont.)</a:t>
            </a:r>
            <a:r>
              <a:rPr lang="en-US" dirty="0">
                <a:solidFill>
                  <a:srgbClr val="FF0000"/>
                </a:solidFill>
              </a:rPr>
              <a:t> </a:t>
            </a:r>
            <a:endParaRPr lang="en-US" sz="3200" dirty="0">
              <a:solidFill>
                <a:schemeClr val="accent1"/>
              </a:solidFill>
            </a:endParaRPr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7474948"/>
              </p:ext>
            </p:extLst>
          </p:nvPr>
        </p:nvGraphicFramePr>
        <p:xfrm>
          <a:off x="3290047" y="2679550"/>
          <a:ext cx="1968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68247" imgH="292123" progId="Equation.DSMT4">
                  <p:embed/>
                </p:oleObj>
              </mc:Choice>
              <mc:Fallback>
                <p:oleObj name="Equation" r:id="rId2" imgW="1968247" imgH="292123" progId="Equation.DSMT4">
                  <p:embed/>
                  <p:pic>
                    <p:nvPicPr>
                      <p:cNvPr id="0" name="Picture 9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0047" y="2679550"/>
                        <a:ext cx="1968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0338059"/>
              </p:ext>
            </p:extLst>
          </p:nvPr>
        </p:nvGraphicFramePr>
        <p:xfrm>
          <a:off x="2832847" y="2146150"/>
          <a:ext cx="24130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412495" imgH="469601" progId="Equation.DSMT4">
                  <p:embed/>
                </p:oleObj>
              </mc:Choice>
              <mc:Fallback>
                <p:oleObj name="Equation" r:id="rId4" imgW="2412495" imgH="469601" progId="Equation.DSMT4">
                  <p:embed/>
                  <p:pic>
                    <p:nvPicPr>
                      <p:cNvPr id="0" name="Picture 9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2847" y="2146150"/>
                        <a:ext cx="24130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5504765"/>
              </p:ext>
            </p:extLst>
          </p:nvPr>
        </p:nvGraphicFramePr>
        <p:xfrm>
          <a:off x="4153647" y="3029006"/>
          <a:ext cx="965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65108" imgH="292123" progId="Equation.DSMT4">
                  <p:embed/>
                </p:oleObj>
              </mc:Choice>
              <mc:Fallback>
                <p:oleObj name="Equation" r:id="rId6" imgW="965108" imgH="292123" progId="Equation.DSMT4">
                  <p:embed/>
                  <p:pic>
                    <p:nvPicPr>
                      <p:cNvPr id="0" name="Picture 9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3647" y="3029006"/>
                        <a:ext cx="965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5871941" y="2981278"/>
            <a:ext cx="14242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Wind speed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2: </a:t>
            </a:r>
            <a:r>
              <a:rPr lang="en-US" dirty="0">
                <a:solidFill>
                  <a:schemeClr val="accent1"/>
                </a:solidFill>
              </a:rPr>
              <a:t>Application: Distance-Rate-Time (Times Unknown)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0243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3820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ct val="0"/>
              </a:spcBef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Two buses leave a bus station traveling in opposite directions. One leaves at </a:t>
            </a:r>
            <a:r>
              <a:rPr lang="en-US" i="0" dirty="0">
                <a:solidFill>
                  <a:srgbClr val="0000FF"/>
                </a:solidFill>
              </a:rPr>
              <a:t>noon</a:t>
            </a:r>
            <a:r>
              <a:rPr lang="en-US" i="0" dirty="0">
                <a:solidFill>
                  <a:schemeClr val="tx1"/>
                </a:solidFill>
              </a:rPr>
              <a:t> and the second leaves at </a:t>
            </a:r>
            <a:r>
              <a:rPr lang="en-US" i="0" dirty="0">
                <a:solidFill>
                  <a:srgbClr val="0000FF"/>
                </a:solidFill>
              </a:rPr>
              <a:t>1 p.m</a:t>
            </a:r>
            <a:r>
              <a:rPr lang="en-US" i="0" dirty="0">
                <a:solidFill>
                  <a:schemeClr val="tx1"/>
                </a:solidFill>
              </a:rPr>
              <a:t>.  The first one travels at an average speed of </a:t>
            </a:r>
          </a:p>
          <a:p>
            <a:pPr marL="0" indent="0">
              <a:spcBef>
                <a:spcPct val="0"/>
              </a:spcBef>
              <a:buFont typeface="Courier New" pitchFamily="49" charset="0"/>
              <a:buNone/>
            </a:pPr>
            <a:r>
              <a:rPr lang="en-US" i="0" dirty="0">
                <a:solidFill>
                  <a:srgbClr val="0000FF"/>
                </a:solidFill>
              </a:rPr>
              <a:t>55 mph</a:t>
            </a:r>
            <a:r>
              <a:rPr lang="en-US" i="0" dirty="0">
                <a:solidFill>
                  <a:schemeClr val="tx1"/>
                </a:solidFill>
              </a:rPr>
              <a:t> and the second one at an average speed of </a:t>
            </a:r>
          </a:p>
          <a:p>
            <a:pPr marL="0" indent="0">
              <a:spcBef>
                <a:spcPct val="0"/>
              </a:spcBef>
              <a:buFont typeface="Courier New" pitchFamily="49" charset="0"/>
              <a:buNone/>
            </a:pPr>
            <a:r>
              <a:rPr lang="en-US" i="0" dirty="0">
                <a:solidFill>
                  <a:srgbClr val="0000FF"/>
                </a:solidFill>
              </a:rPr>
              <a:t>59 mph</a:t>
            </a:r>
            <a:r>
              <a:rPr lang="en-US" i="0" dirty="0">
                <a:solidFill>
                  <a:schemeClr val="tx1"/>
                </a:solidFill>
              </a:rPr>
              <a:t>.  At what time will the buses be </a:t>
            </a:r>
            <a:r>
              <a:rPr lang="en-US" i="0" dirty="0">
                <a:solidFill>
                  <a:srgbClr val="0000FF"/>
                </a:solidFill>
              </a:rPr>
              <a:t>226 miles </a:t>
            </a:r>
            <a:r>
              <a:rPr lang="en-US" i="0" dirty="0">
                <a:solidFill>
                  <a:schemeClr val="tx1"/>
                </a:solidFill>
              </a:rPr>
              <a:t>apart?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986FCD-38AD-E79E-CCF6-213F956EF2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715" y="3925044"/>
            <a:ext cx="8135876" cy="164153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2: Application: Distance-Rate-Time (Times Unknown) </a:t>
            </a:r>
            <a:r>
              <a:rPr lang="en-US" sz="3200" dirty="0">
                <a:solidFill>
                  <a:schemeClr val="accent1"/>
                </a:solidFill>
              </a:rPr>
              <a:t>(cont.)</a:t>
            </a:r>
          </a:p>
        </p:txBody>
      </p:sp>
      <p:graphicFrame>
        <p:nvGraphicFramePr>
          <p:cNvPr id="1084457" name="Group 4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3205581"/>
              </p:ext>
            </p:extLst>
          </p:nvPr>
        </p:nvGraphicFramePr>
        <p:xfrm>
          <a:off x="1325880" y="2941637"/>
          <a:ext cx="649224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3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30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30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30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760">
                <a:tc gridSpan="4">
                  <a:txBody>
                    <a:bodyPr/>
                    <a:lstStyle/>
                    <a:p>
                      <a:pPr marL="0" marR="0" lvl="0" indent="0" algn="l" defTabSz="5207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>
                          <a:tab pos="2057400" algn="l"/>
                        </a:tabLst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                                    Rate        ×         Time        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Symbol" charset="2"/>
                          <a:cs typeface="Symbol" charset="2"/>
                        </a:rPr>
                        <a:t>=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     Distance</a:t>
                      </a:r>
                      <a:endParaRPr kumimoji="0" lang="en-US" sz="20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4053" marR="94053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Bus 1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4053" marR="9405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55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4053" marR="9405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x</a:t>
                      </a:r>
                      <a:endParaRPr kumimoji="0" lang="en-US" sz="20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4053" marR="9405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55</a:t>
                      </a:r>
                      <a:r>
                        <a:rPr kumimoji="0" lang="en-US" sz="200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x</a:t>
                      </a:r>
                      <a:endParaRPr kumimoji="0" lang="en-US" sz="20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4053" marR="94053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Bus 2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4053" marR="9405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59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4053" marR="9405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y</a:t>
                      </a:r>
                      <a:endParaRPr kumimoji="0" lang="en-US" sz="20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4053" marR="9405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59</a:t>
                      </a:r>
                      <a:r>
                        <a:rPr kumimoji="0" lang="en-US" sz="200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y</a:t>
                      </a:r>
                      <a:endParaRPr kumimoji="0" lang="en-US" sz="20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4053" marR="94053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Rectangle 3"/>
          <p:cNvSpPr txBox="1">
            <a:spLocks/>
          </p:cNvSpPr>
          <p:nvPr/>
        </p:nvSpPr>
        <p:spPr>
          <a:xfrm>
            <a:off x="457200" y="1280160"/>
            <a:ext cx="8229600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sz="2800" b="1" dirty="0"/>
              <a:t>Solution</a:t>
            </a:r>
          </a:p>
          <a:p>
            <a:pPr>
              <a:buFont typeface="Courier New" pitchFamily="49" charset="0"/>
              <a:buNone/>
            </a:pPr>
            <a:r>
              <a:rPr lang="en-US" sz="2800" dirty="0"/>
              <a:t>Let	</a:t>
            </a:r>
            <a:r>
              <a:rPr lang="en-US" sz="2800" i="1" dirty="0"/>
              <a:t>x</a:t>
            </a:r>
            <a:r>
              <a:rPr lang="en-US" sz="2800" dirty="0"/>
              <a:t> </a:t>
            </a:r>
            <a:r>
              <a:rPr lang="en-US" sz="2800" dirty="0">
                <a:latin typeface="Symbol" pitchFamily="18" charset="2"/>
              </a:rPr>
              <a:t>=</a:t>
            </a:r>
            <a:r>
              <a:rPr lang="en-US" sz="2800" dirty="0"/>
              <a:t> time of travel for first bus</a:t>
            </a:r>
          </a:p>
          <a:p>
            <a:pPr>
              <a:buFont typeface="Courier New" pitchFamily="49" charset="0"/>
              <a:buNone/>
            </a:pPr>
            <a:r>
              <a:rPr lang="en-US" sz="2800" dirty="0"/>
              <a:t>and	</a:t>
            </a:r>
            <a:r>
              <a:rPr lang="en-US" sz="2800" i="1" dirty="0"/>
              <a:t>y</a:t>
            </a:r>
            <a:r>
              <a:rPr lang="en-US" sz="2800" dirty="0"/>
              <a:t> </a:t>
            </a:r>
            <a:r>
              <a:rPr lang="en-US" sz="2800" dirty="0">
                <a:latin typeface="Symbol" pitchFamily="18" charset="2"/>
              </a:rPr>
              <a:t>=</a:t>
            </a:r>
            <a:r>
              <a:rPr lang="en-US" sz="2800" dirty="0"/>
              <a:t> time of travel for second bus.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/>
          </p:cNvSpPr>
          <p:nvPr/>
        </p:nvSpPr>
        <p:spPr>
          <a:xfrm>
            <a:off x="457200" y="1280160"/>
            <a:ext cx="8229600" cy="267765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sz="2800" dirty="0"/>
              <a:t>The system of linear equations is as follows.</a:t>
            </a:r>
          </a:p>
          <a:p>
            <a:pPr algn="just">
              <a:spcBef>
                <a:spcPct val="0"/>
              </a:spcBef>
            </a:pPr>
            <a:endParaRPr lang="en-US" sz="2800" dirty="0"/>
          </a:p>
          <a:p>
            <a:pPr algn="just">
              <a:spcBef>
                <a:spcPct val="0"/>
              </a:spcBef>
            </a:pPr>
            <a:endParaRPr lang="en-US" sz="2800" dirty="0"/>
          </a:p>
          <a:p>
            <a:pPr algn="just">
              <a:spcBef>
                <a:spcPct val="0"/>
              </a:spcBef>
            </a:pPr>
            <a:endParaRPr lang="en-US" sz="2800" dirty="0"/>
          </a:p>
          <a:p>
            <a:pPr algn="just">
              <a:spcBef>
                <a:spcPct val="0"/>
              </a:spcBef>
            </a:pPr>
            <a:endParaRPr lang="en-US" sz="2800" dirty="0"/>
          </a:p>
          <a:p>
            <a:pPr algn="just">
              <a:spcBef>
                <a:spcPct val="0"/>
              </a:spcBef>
            </a:pPr>
            <a:endParaRPr lang="en-US" sz="2800" dirty="0"/>
          </a:p>
        </p:txBody>
      </p:sp>
      <p:sp>
        <p:nvSpPr>
          <p:cNvPr id="12290" name="Rectangle 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2: Application: Distance-Rate-Time (Times Unknown) (cont.)</a:t>
            </a:r>
            <a:endParaRPr lang="en-US" sz="3200" dirty="0">
              <a:solidFill>
                <a:schemeClr val="accent1"/>
              </a:solidFill>
            </a:endParaRPr>
          </a:p>
        </p:txBody>
      </p:sp>
      <p:graphicFrame>
        <p:nvGraphicFramePr>
          <p:cNvPr id="12292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4337087"/>
              </p:ext>
            </p:extLst>
          </p:nvPr>
        </p:nvGraphicFramePr>
        <p:xfrm>
          <a:off x="889000" y="1982788"/>
          <a:ext cx="2347913" cy="947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633040" imgH="1051200" progId="Equation.DSMT4">
                  <p:embed/>
                </p:oleObj>
              </mc:Choice>
              <mc:Fallback>
                <p:oleObj name="Equation" r:id="rId2" imgW="2633040" imgH="1051200" progId="Equation.DSMT4">
                  <p:embed/>
                  <p:pic>
                    <p:nvPicPr>
                      <p:cNvPr id="0" name="Picture 54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9000" y="1982788"/>
                        <a:ext cx="2347913" cy="947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3505200" y="1994046"/>
            <a:ext cx="5486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The first bus travels 1 hour longer than the second.</a:t>
            </a:r>
          </a:p>
        </p:txBody>
      </p:sp>
      <p:sp>
        <p:nvSpPr>
          <p:cNvPr id="8" name="Rectangle 7"/>
          <p:cNvSpPr/>
          <p:nvPr/>
        </p:nvSpPr>
        <p:spPr>
          <a:xfrm>
            <a:off x="3505200" y="2514600"/>
            <a:ext cx="41188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The sum of the distances is 226 miles.</a:t>
            </a:r>
          </a:p>
        </p:txBody>
      </p:sp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3992308" y="4955254"/>
          <a:ext cx="15875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86429" imgH="355294" progId="Equation.DSMT4">
                  <p:embed/>
                </p:oleObj>
              </mc:Choice>
              <mc:Fallback>
                <p:oleObj name="Equation" r:id="rId4" imgW="1586429" imgH="355294" progId="Equation.DSMT4">
                  <p:embed/>
                  <p:pic>
                    <p:nvPicPr>
                      <p:cNvPr id="0" name="Picture 5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2308" y="4955254"/>
                        <a:ext cx="15875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8" name="Object 6"/>
          <p:cNvGraphicFramePr>
            <a:graphicFrameLocks noChangeAspect="1"/>
          </p:cNvGraphicFramePr>
          <p:nvPr/>
        </p:nvGraphicFramePr>
        <p:xfrm>
          <a:off x="4521200" y="5488860"/>
          <a:ext cx="9652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65108" imgH="355508" progId="Equation.DSMT4">
                  <p:embed/>
                </p:oleObj>
              </mc:Choice>
              <mc:Fallback>
                <p:oleObj name="Equation" r:id="rId6" imgW="965108" imgH="355508" progId="Equation.DSMT4">
                  <p:embed/>
                  <p:pic>
                    <p:nvPicPr>
                      <p:cNvPr id="0" name="Picture 5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1200" y="5488860"/>
                        <a:ext cx="9652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457200" y="3170594"/>
            <a:ext cx="80749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en-US" sz="2800" dirty="0"/>
              <a:t>Now use the substitution method to solve the system.</a:t>
            </a:r>
          </a:p>
        </p:txBody>
      </p:sp>
      <p:graphicFrame>
        <p:nvGraphicFramePr>
          <p:cNvPr id="3079" name="Object 7"/>
          <p:cNvGraphicFramePr>
            <a:graphicFrameLocks noChangeAspect="1"/>
          </p:cNvGraphicFramePr>
          <p:nvPr/>
        </p:nvGraphicFramePr>
        <p:xfrm>
          <a:off x="2628900" y="4445000"/>
          <a:ext cx="29464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946033" imgH="355508" progId="Equation.DSMT4">
                  <p:embed/>
                </p:oleObj>
              </mc:Choice>
              <mc:Fallback>
                <p:oleObj name="Equation" r:id="rId8" imgW="2946033" imgH="355508" progId="Equation.DSMT4">
                  <p:embed/>
                  <p:pic>
                    <p:nvPicPr>
                      <p:cNvPr id="0" name="Picture 5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8900" y="4445000"/>
                        <a:ext cx="29464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5727025"/>
              </p:ext>
            </p:extLst>
          </p:nvPr>
        </p:nvGraphicFramePr>
        <p:xfrm>
          <a:off x="2590800" y="3733800"/>
          <a:ext cx="29464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934720" imgH="585000" progId="Equation.DSMT4">
                  <p:embed/>
                </p:oleObj>
              </mc:Choice>
              <mc:Fallback>
                <p:oleObj name="Equation" r:id="rId10" imgW="2934720" imgH="585000" progId="Equation.DSMT4">
                  <p:embed/>
                  <p:pic>
                    <p:nvPicPr>
                      <p:cNvPr id="0" name="Picture 5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3733800"/>
                        <a:ext cx="29464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2: Application: Distance-Rate-Time (Times Unknown) (cont.)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3315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dirty="0">
                <a:solidFill>
                  <a:schemeClr val="tx1"/>
                </a:solidFill>
              </a:rPr>
              <a:t>Back substituting in the first equation gives 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i="1" dirty="0">
                <a:solidFill>
                  <a:srgbClr val="000099"/>
                </a:solidFill>
              </a:rPr>
              <a:t>x</a:t>
            </a:r>
            <a:r>
              <a:rPr lang="en-US" i="0" dirty="0">
                <a:solidFill>
                  <a:srgbClr val="000099"/>
                </a:solidFill>
              </a:rPr>
              <a:t> </a:t>
            </a:r>
            <a:r>
              <a:rPr lang="en-US" i="0" dirty="0">
                <a:solidFill>
                  <a:srgbClr val="000099"/>
                </a:solidFill>
                <a:latin typeface="Symbol" pitchFamily="18" charset="2"/>
              </a:rPr>
              <a:t>=</a:t>
            </a:r>
            <a:r>
              <a:rPr lang="en-US" i="0" dirty="0">
                <a:solidFill>
                  <a:srgbClr val="000099"/>
                </a:solidFill>
              </a:rPr>
              <a:t> (</a:t>
            </a:r>
            <a:r>
              <a:rPr lang="en-US" i="0" dirty="0">
                <a:solidFill>
                  <a:srgbClr val="FF00FF"/>
                </a:solidFill>
              </a:rPr>
              <a:t>1.5</a:t>
            </a:r>
            <a:r>
              <a:rPr lang="en-US" i="0" dirty="0">
                <a:solidFill>
                  <a:srgbClr val="000099"/>
                </a:solidFill>
              </a:rPr>
              <a:t>)</a:t>
            </a:r>
            <a:r>
              <a:rPr lang="en-US" i="0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rgbClr val="000099"/>
                </a:solidFill>
                <a:latin typeface="Symbol" pitchFamily="18" charset="2"/>
              </a:rPr>
              <a:t>+</a:t>
            </a:r>
            <a:r>
              <a:rPr lang="en-US" i="0" dirty="0">
                <a:solidFill>
                  <a:srgbClr val="000099"/>
                </a:solidFill>
              </a:rPr>
              <a:t> 1</a:t>
            </a:r>
            <a:r>
              <a:rPr lang="en-US" i="0" dirty="0">
                <a:solidFill>
                  <a:srgbClr val="002060"/>
                </a:solidFill>
              </a:rPr>
              <a:t> </a:t>
            </a:r>
            <a:r>
              <a:rPr lang="en-US" i="0" dirty="0">
                <a:solidFill>
                  <a:srgbClr val="002060"/>
                </a:solidFill>
                <a:latin typeface="Symbol" pitchFamily="18" charset="2"/>
              </a:rPr>
              <a:t>=</a:t>
            </a:r>
            <a:r>
              <a:rPr lang="en-US" i="0" dirty="0">
                <a:solidFill>
                  <a:srgbClr val="002060"/>
                </a:solidFill>
              </a:rPr>
              <a:t> </a:t>
            </a:r>
            <a:r>
              <a:rPr lang="en-US" i="0" dirty="0">
                <a:solidFill>
                  <a:srgbClr val="FF0000"/>
                </a:solidFill>
              </a:rPr>
              <a:t>2.5</a:t>
            </a:r>
            <a:r>
              <a:rPr lang="en-US" i="0" dirty="0">
                <a:solidFill>
                  <a:schemeClr val="tx1"/>
                </a:solidFill>
              </a:rPr>
              <a:t>.</a:t>
            </a:r>
          </a:p>
          <a:p>
            <a:pPr algn="just">
              <a:spcBef>
                <a:spcPct val="50000"/>
              </a:spcBef>
            </a:pPr>
            <a:r>
              <a:rPr lang="en-US" i="0" dirty="0">
                <a:solidFill>
                  <a:schemeClr val="tx1"/>
                </a:solidFill>
              </a:rPr>
              <a:t>Thus, the first bus travels </a:t>
            </a:r>
            <a:r>
              <a:rPr lang="en-US" i="0" dirty="0">
                <a:solidFill>
                  <a:srgbClr val="FF0008"/>
                </a:solidFill>
              </a:rPr>
              <a:t>2.5 hours</a:t>
            </a:r>
            <a:r>
              <a:rPr lang="en-US" i="0" dirty="0">
                <a:solidFill>
                  <a:schemeClr val="tx1"/>
                </a:solidFill>
              </a:rPr>
              <a:t> and the second bus travels </a:t>
            </a:r>
            <a:r>
              <a:rPr lang="en-US" i="0" dirty="0">
                <a:solidFill>
                  <a:srgbClr val="FF0000"/>
                </a:solidFill>
              </a:rPr>
              <a:t>1.5 hours</a:t>
            </a:r>
            <a:r>
              <a:rPr lang="en-US" i="0" dirty="0">
                <a:solidFill>
                  <a:schemeClr val="tx1"/>
                </a:solidFill>
              </a:rPr>
              <a:t>. The buses will be </a:t>
            </a:r>
            <a:r>
              <a:rPr lang="en-US" i="0" dirty="0">
                <a:solidFill>
                  <a:srgbClr val="FF0008"/>
                </a:solidFill>
              </a:rPr>
              <a:t>226 miles </a:t>
            </a:r>
            <a:r>
              <a:rPr lang="en-US" dirty="0">
                <a:solidFill>
                  <a:schemeClr val="tx1"/>
                </a:solidFill>
              </a:rPr>
              <a:t>apart at </a:t>
            </a:r>
            <a:r>
              <a:rPr lang="en-US" i="0" dirty="0">
                <a:solidFill>
                  <a:srgbClr val="FF0008"/>
                </a:solidFill>
              </a:rPr>
              <a:t>2:30 p.m</a:t>
            </a:r>
            <a:r>
              <a:rPr lang="en-US" i="0" dirty="0">
                <a:solidFill>
                  <a:srgbClr val="FF0000"/>
                </a:solidFill>
              </a:rPr>
              <a:t>.</a:t>
            </a:r>
          </a:p>
          <a:p>
            <a:pPr marL="0" indent="0">
              <a:buFont typeface="Courier New" pitchFamily="49" charset="0"/>
              <a:buNone/>
            </a:pPr>
            <a:endParaRPr lang="en-US" i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765</TotalTime>
  <Words>1355</Words>
  <Application>Microsoft Office PowerPoint</Application>
  <PresentationFormat>On-screen Show (4:3)</PresentationFormat>
  <Paragraphs>173</Paragraphs>
  <Slides>23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Courier New</vt:lpstr>
      <vt:lpstr>Symbol</vt:lpstr>
      <vt:lpstr>Office Theme</vt:lpstr>
      <vt:lpstr>Equation</vt:lpstr>
      <vt:lpstr>Section 4.4</vt:lpstr>
      <vt:lpstr>Example 1: Application: Distance-Rate-Time (Rates Unknown)</vt:lpstr>
      <vt:lpstr>Example 1: Application: Distance-Rate-Time (Rates Unknown) (cont.) </vt:lpstr>
      <vt:lpstr>Example 1: Application: Distance-Rate-Time (Rates Unknown) (cont.) </vt:lpstr>
      <vt:lpstr>Example 1: Application: Distance-Rate-Time (Rates Unknown) (cont.) </vt:lpstr>
      <vt:lpstr>Example 2: Application: Distance-Rate-Time (Times Unknown)</vt:lpstr>
      <vt:lpstr>Example 2: Application: Distance-Rate-Time (Times Unknown) (cont.)</vt:lpstr>
      <vt:lpstr>Example 2: Application: Distance-Rate-Time (Times Unknown) (cont.)</vt:lpstr>
      <vt:lpstr>Example 2: Application: Distance-Rate-Time (Times Unknown) (cont.)</vt:lpstr>
      <vt:lpstr>Note</vt:lpstr>
      <vt:lpstr>Example 3: Solving a Number Problem</vt:lpstr>
      <vt:lpstr>Example 3: Solving a Number Problem (cont.)</vt:lpstr>
      <vt:lpstr>Example 3: Solving a Number Problem (cont.)</vt:lpstr>
      <vt:lpstr>Example 4: Application: Counting Coins</vt:lpstr>
      <vt:lpstr>Example 4: Application: Counting Coins (cont.)</vt:lpstr>
      <vt:lpstr>Example 4: Application: Counting Coins (cont.)</vt:lpstr>
      <vt:lpstr>Example 4: Application: Counting Coins (cont.)</vt:lpstr>
      <vt:lpstr>Example 5: Application: Calculating Age</vt:lpstr>
      <vt:lpstr>Example 5: Application: Calculating Age (cont.)</vt:lpstr>
      <vt:lpstr>Example 5: Application: Calculating Age (cont.)</vt:lpstr>
      <vt:lpstr> Example 6: Application: Finding Amounts and Costs</vt:lpstr>
      <vt:lpstr> Example 6: Application: Finding Amounts and Costs (cont.)</vt:lpstr>
      <vt:lpstr> Example 6: Application: Finding Amounts and Costs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Algebra for College Students, 7th Edition</dc:title>
  <dc:creator>Hawkes Learning</dc:creator>
  <cp:lastModifiedBy>Rebecca Johnson</cp:lastModifiedBy>
  <cp:revision>172</cp:revision>
  <dcterms:created xsi:type="dcterms:W3CDTF">2013-04-26T14:43:13Z</dcterms:created>
  <dcterms:modified xsi:type="dcterms:W3CDTF">2023-07-25T16:23:07Z</dcterms:modified>
</cp:coreProperties>
</file>