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260" r:id="rId4"/>
    <p:sldId id="261" r:id="rId5"/>
    <p:sldId id="264" r:id="rId6"/>
    <p:sldId id="265" r:id="rId7"/>
    <p:sldId id="266" r:id="rId8"/>
    <p:sldId id="267" r:id="rId9"/>
    <p:sldId id="268" r:id="rId10"/>
    <p:sldId id="269" r:id="rId11"/>
    <p:sldId id="285" r:id="rId12"/>
    <p:sldId id="286" r:id="rId13"/>
    <p:sldId id="274" r:id="rId14"/>
    <p:sldId id="288" r:id="rId15"/>
    <p:sldId id="289" r:id="rId16"/>
    <p:sldId id="290" r:id="rId17"/>
    <p:sldId id="291" r:id="rId18"/>
    <p:sldId id="292" r:id="rId19"/>
    <p:sldId id="293" r:id="rId20"/>
    <p:sldId id="280" r:id="rId21"/>
    <p:sldId id="281" r:id="rId22"/>
    <p:sldId id="282" r:id="rId23"/>
    <p:sldId id="283" r:id="rId24"/>
    <p:sldId id="284"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9" name="Belloit, Nicholas G" initials="BNG [9]" lastIdx="1" clrIdx="8"/>
  <p:cmAuthor id="3" name="Belloit, Nicholas G" initials="BNG [3]" lastIdx="1" clrIdx="2"/>
  <p:cmAuthor id="10" name="Belloit, Nicholas G" initials="BNG [10]" lastIdx="1" clrIdx="9"/>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660"/>
  </p:normalViewPr>
  <p:slideViewPr>
    <p:cSldViewPr>
      <p:cViewPr varScale="1">
        <p:scale>
          <a:sx n="114" d="100"/>
          <a:sy n="114" d="100"/>
        </p:scale>
        <p:origin x="169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dirty="0"/>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e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e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9.emf"/><Relationship Id="rId4" Type="http://schemas.openxmlformats.org/officeDocument/2006/relationships/oleObject" Target="../embeddings/oleObject48.bin"/><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4.emf"/><Relationship Id="rId4" Type="http://schemas.openxmlformats.org/officeDocument/2006/relationships/oleObject" Target="../embeddings/oleObject53.bin"/><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name="Equation" r:id="rId2" imgW="182520" imgH="484560" progId="Equation.DSMT4">
                  <p:embed/>
                </p:oleObj>
              </mc:Choice>
              <mc:Fallback>
                <p:oleObj name="Equation" r:id="rId2" imgW="182520" imgH="484560" progId="Equation.DSMT4">
                  <p:embed/>
                  <p:pic>
                    <p:nvPicPr>
                      <p:cNvPr id="0" name="Picture 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name="Equation" r:id="rId6" imgW="1782720" imgH="1069560" progId="Equation.DSMT4">
                    <p:embed/>
                  </p:oleObj>
                </mc:Choice>
                <mc:Fallback>
                  <p:oleObj name="Equation" r:id="rId6" imgW="1782720" imgH="1069560" progId="Equation.DSMT4">
                    <p:embed/>
                    <p:pic>
                      <p:nvPicPr>
                        <p:cNvPr id="0" name="Picture 6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name="Equation" r:id="rId8" imgW="466200" imgH="612360" progId="Equation.DSMT4">
                  <p:embed/>
                </p:oleObj>
              </mc:Choice>
              <mc:Fallback>
                <p:oleObj name="Equation" r:id="rId8" imgW="466200" imgH="612360" progId="Equation.DSMT4">
                  <p:embed/>
                  <p:pic>
                    <p:nvPicPr>
                      <p:cNvPr id="0" name="Picture 6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name="Equation" r:id="rId10" imgW="1855800" imgH="1069560" progId="Equation.DSMT4">
                    <p:embed/>
                  </p:oleObj>
                </mc:Choice>
                <mc:Fallback>
                  <p:oleObj name="Equation" r:id="rId10" imgW="1855800" imgH="1069560" progId="Equation.DSMT4">
                    <p:embed/>
                    <p:pic>
                      <p:nvPicPr>
                        <p:cNvPr id="0" name="Picture 6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name="Equation" r:id="rId12" imgW="2057040" imgH="1069560" progId="Equation.DSMT4">
                  <p:embed/>
                </p:oleObj>
              </mc:Choice>
              <mc:Fallback>
                <p:oleObj name="Equation" r:id="rId12" imgW="2057040" imgH="1069560" progId="Equation.DSMT4">
                  <p:embed/>
                  <p:pic>
                    <p:nvPicPr>
                      <p:cNvPr id="0" name="Picture 6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name="Equation" r:id="rId14" imgW="868320" imgH="466200" progId="Equation.DSMT4">
                  <p:embed/>
                </p:oleObj>
              </mc:Choice>
              <mc:Fallback>
                <p:oleObj name="Equation" r:id="rId14" imgW="868320" imgH="466200" progId="Equation.DSMT4">
                  <p:embed/>
                  <p:pic>
                    <p:nvPicPr>
                      <p:cNvPr id="0" name="Picture 6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row echelon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name="Equation" r:id="rId2" imgW="594000" imgH="484560" progId="Equation.DSMT4">
                  <p:embed/>
                </p:oleObj>
              </mc:Choice>
              <mc:Fallback>
                <p:oleObj name="Equation" r:id="rId2" imgW="594000" imgH="484560" progId="Equation.DSMT4">
                  <p:embed/>
                  <p:pic>
                    <p:nvPicPr>
                      <p:cNvPr id="0" name="Picture 1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name="Equation" r:id="rId4" imgW="2057040" imgH="1069560" progId="Equation.DSMT4">
                    <p:embed/>
                  </p:oleObj>
                </mc:Choice>
                <mc:Fallback>
                  <p:oleObj name="Equation" r:id="rId4" imgW="2057040" imgH="1069560" progId="Equation.DSMT4">
                    <p:embed/>
                    <p:pic>
                      <p:nvPicPr>
                        <p:cNvPr id="0" name="Picture 1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name="Equation" r:id="rId6" imgW="1627200" imgH="1069560" progId="Equation.DSMT4">
                    <p:embed/>
                  </p:oleObj>
                </mc:Choice>
                <mc:Fallback>
                  <p:oleObj name="Equation" r:id="rId6" imgW="1627200" imgH="1069560" progId="Equation.DSMT4">
                    <p:embed/>
                    <p:pic>
                      <p:nvPicPr>
                        <p:cNvPr id="0" name="Picture 1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name="Equation" r:id="rId8" imgW="786240" imgH="612360" progId="Equation.DSMT4">
                    <p:embed/>
                  </p:oleObj>
                </mc:Choice>
                <mc:Fallback>
                  <p:oleObj name="Equation" r:id="rId8" imgW="786240" imgH="612360" progId="Equation.DSMT4">
                    <p:embed/>
                    <p:pic>
                      <p:nvPicPr>
                        <p:cNvPr id="0" name="Picture 1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name="Equation" r:id="rId10" imgW="1737000" imgH="1069560" progId="Equation.DSMT4">
                  <p:embed/>
                </p:oleObj>
              </mc:Choice>
              <mc:Fallback>
                <p:oleObj name="Equation" r:id="rId10" imgW="1737000" imgH="1069560" progId="Equation.DSMT4">
                  <p:embed/>
                  <p:pic>
                    <p:nvPicPr>
                      <p:cNvPr id="0" name="Picture 1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second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454659823"/>
              </p:ext>
            </p:extLst>
          </p:nvPr>
        </p:nvGraphicFramePr>
        <p:xfrm>
          <a:off x="3202940" y="2639210"/>
          <a:ext cx="2006600" cy="596900"/>
        </p:xfrm>
        <a:graphic>
          <a:graphicData uri="http://schemas.openxmlformats.org/presentationml/2006/ole">
            <mc:AlternateContent xmlns:mc="http://schemas.openxmlformats.org/markup-compatibility/2006">
              <mc:Choice xmlns:v="urn:schemas-microsoft-com:vml" Requires="v">
                <p:oleObj name="Equation" r:id="rId2" imgW="1992960" imgH="585000" progId="Equation.DSMT4">
                  <p:embed/>
                </p:oleObj>
              </mc:Choice>
              <mc:Fallback>
                <p:oleObj name="Equation" r:id="rId2" imgW="1992960" imgH="585000" progId="Equation.DSMT4">
                  <p:embed/>
                  <p:pic>
                    <p:nvPicPr>
                      <p:cNvPr id="0" name="Picture 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940" y="263921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202741161"/>
              </p:ext>
            </p:extLst>
          </p:nvPr>
        </p:nvGraphicFramePr>
        <p:xfrm>
          <a:off x="3823213" y="3401210"/>
          <a:ext cx="1384300" cy="279400"/>
        </p:xfrm>
        <a:graphic>
          <a:graphicData uri="http://schemas.openxmlformats.org/presentationml/2006/ole">
            <mc:AlternateContent xmlns:mc="http://schemas.openxmlformats.org/markup-compatibility/2006">
              <mc:Choice xmlns:v="urn:schemas-microsoft-com:vml" Requires="v">
                <p:oleObj name="Equation" r:id="rId4" imgW="1371240" imgH="264960" progId="Equation.DSMT4">
                  <p:embed/>
                </p:oleObj>
              </mc:Choice>
              <mc:Fallback>
                <p:oleObj name="Equation" r:id="rId4" imgW="1371240" imgH="264960" progId="Equation.DSMT4">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213" y="340121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874188350"/>
              </p:ext>
            </p:extLst>
          </p:nvPr>
        </p:nvGraphicFramePr>
        <p:xfrm>
          <a:off x="4305275" y="3883810"/>
          <a:ext cx="685800" cy="279400"/>
        </p:xfrm>
        <a:graphic>
          <a:graphicData uri="http://schemas.openxmlformats.org/presentationml/2006/ole">
            <mc:AlternateContent xmlns:mc="http://schemas.openxmlformats.org/markup-compatibility/2006">
              <mc:Choice xmlns:v="urn:schemas-microsoft-com:vml" Requires="v">
                <p:oleObj name="Equation" r:id="rId6" imgW="676440" imgH="264960" progId="Equation.DSMT4">
                  <p:embed/>
                </p:oleObj>
              </mc:Choice>
              <mc:Fallback>
                <p:oleObj name="Equation" r:id="rId6" imgW="676440" imgH="264960" progId="Equation.DSMT4">
                  <p:embed/>
                  <p:pic>
                    <p:nvPicPr>
                      <p:cNvPr id="0" name="Picture 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275" y="388381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2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name="Equation" r:id="rId4" imgW="2386080" imgH="1654560" progId="Equation.DSMT4">
                  <p:embed/>
                </p:oleObj>
              </mc:Choice>
              <mc:Fallback>
                <p:oleObj name="Equation" r:id="rId4" imgW="2386080" imgH="1654560" progId="Equation.DSMT4">
                  <p:embed/>
                  <p:pic>
                    <p:nvPicPr>
                      <p:cNvPr id="0" name="Picture 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name="Equation" r:id="rId4" imgW="2834280" imgH="1654560" progId="Equation.DSMT4">
                  <p:embed/>
                </p:oleObj>
              </mc:Choice>
              <mc:Fallback>
                <p:oleObj name="Equation" r:id="rId4" imgW="2834280" imgH="1654560" progId="Equation.DSMT4">
                  <p:embed/>
                  <p:pic>
                    <p:nvPicPr>
                      <p:cNvPr id="0" name="Picture 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name="Equation" r:id="rId6" imgW="886680" imgH="466200" progId="Equation.DSMT4">
                  <p:embed/>
                </p:oleObj>
              </mc:Choice>
              <mc:Fallback>
                <p:oleObj name="Equation" r:id="rId6" imgW="886680" imgH="466200" progId="Equation.DSMT4">
                  <p:embed/>
                  <p:pic>
                    <p:nvPicPr>
                      <p:cNvPr id="0" name="Picture 5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name="Equation" r:id="rId4" imgW="2577960" imgH="1654560" progId="Equation.DSMT4">
                  <p:embed/>
                </p:oleObj>
              </mc:Choice>
              <mc:Fallback>
                <p:oleObj name="Equation" r:id="rId4" imgW="2577960" imgH="1654560" progId="Equation.DSMT4">
                  <p:embed/>
                  <p:pic>
                    <p:nvPicPr>
                      <p:cNvPr id="0" name="Picture 5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566"/>
                      <p:cNvPicPr>
                        <a:picLocks noChangeAspect="1" noChangeArrowheads="1"/>
                      </p:cNvPicPr>
                      <p:nvPr/>
                    </p:nvPicPr>
                    <p:blipFill>
                      <a:blip r:embed="rId7"/>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t>
            </a:r>
            <a:r>
              <a:rPr lang="en-US" i="1" dirty="0"/>
              <a:t>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name="Equation" r:id="rId2" imgW="2614680" imgH="1654560" progId="Equation.DSMT4">
                  <p:embed/>
                </p:oleObj>
              </mc:Choice>
              <mc:Fallback>
                <p:oleObj name="Equation" r:id="rId2" imgW="2614680" imgH="1654560" progId="Equation.DSMT4">
                  <p:embed/>
                  <p:pic>
                    <p:nvPicPr>
                      <p:cNvPr id="0" name="Picture 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name="Equation" r:id="rId4" imgW="2742840" imgH="1654560" progId="Equation.DSMT4">
                  <p:embed/>
                </p:oleObj>
              </mc:Choice>
              <mc:Fallback>
                <p:oleObj name="Equation" r:id="rId4" imgW="2742840" imgH="1654560" progId="Equation.DSMT4">
                  <p:embed/>
                  <p:pic>
                    <p:nvPicPr>
                      <p:cNvPr id="0" name="Picture 10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name="Equation" r:id="rId6" imgW="868320" imgH="466200" progId="Equation.DSMT4">
                  <p:embed/>
                </p:oleObj>
              </mc:Choice>
              <mc:Fallback>
                <p:oleObj name="Equation" r:id="rId6" imgW="868320" imgH="466200" progId="Equation.DSMT4">
                  <p:embed/>
                  <p:pic>
                    <p:nvPicPr>
                      <p:cNvPr id="0" name="Picture 10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name="Equation" r:id="rId8" imgW="2742840" imgH="1654560" progId="Equation.DSMT4">
                  <p:embed/>
                </p:oleObj>
              </mc:Choice>
              <mc:Fallback>
                <p:oleObj name="Equation" r:id="rId8" imgW="2742840" imgH="1654560" progId="Equation.DSMT4">
                  <p:embed/>
                  <p:pic>
                    <p:nvPicPr>
                      <p:cNvPr id="0" name="Picture 10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797393451"/>
              </p:ext>
            </p:extLst>
          </p:nvPr>
        </p:nvGraphicFramePr>
        <p:xfrm>
          <a:off x="5737225" y="4319588"/>
          <a:ext cx="2817813" cy="1557337"/>
        </p:xfrm>
        <a:graphic>
          <a:graphicData uri="http://schemas.openxmlformats.org/presentationml/2006/ole">
            <mc:AlternateContent xmlns:mc="http://schemas.openxmlformats.org/markup-compatibility/2006">
              <mc:Choice xmlns:v="urn:schemas-microsoft-com:vml" Requires="v">
                <p:oleObj name="Equation" r:id="rId10" imgW="2806560" imgH="1549080" progId="Equation.DSMT4">
                  <p:embed/>
                </p:oleObj>
              </mc:Choice>
              <mc:Fallback>
                <p:oleObj name="Equation" r:id="rId10" imgW="2806560" imgH="1549080" progId="Equation.DSMT4">
                  <p:embed/>
                  <p:pic>
                    <p:nvPicPr>
                      <p:cNvPr id="0" name="Picture 1096"/>
                      <p:cNvPicPr>
                        <a:picLocks noChangeAspect="1" noChangeArrowheads="1"/>
                      </p:cNvPicPr>
                      <p:nvPr/>
                    </p:nvPicPr>
                    <p:blipFill>
                      <a:blip r:embed="rId11"/>
                      <a:srcRect/>
                      <a:stretch>
                        <a:fillRect/>
                      </a:stretch>
                    </p:blipFill>
                    <p:spPr bwMode="auto">
                      <a:xfrm>
                        <a:off x="5737225" y="4319588"/>
                        <a:ext cx="281781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name="Equation" r:id="rId12" imgW="740520" imgH="466200" progId="Equation.DSMT4">
                  <p:embed/>
                </p:oleObj>
              </mc:Choice>
              <mc:Fallback>
                <p:oleObj name="Equation" r:id="rId12" imgW="740520" imgH="466200" progId="Equation.DSMT4">
                  <p:embed/>
                  <p:pic>
                    <p:nvPicPr>
                      <p:cNvPr id="0" name="Picture 10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name="Equation" r:id="rId2" imgW="2733480" imgH="1654560" progId="Equation.DSMT4">
                  <p:embed/>
                </p:oleObj>
              </mc:Choice>
              <mc:Fallback>
                <p:oleObj name="Equation" r:id="rId2" imgW="2733480" imgH="1654560" progId="Equation.DSMT4">
                  <p:embed/>
                  <p:pic>
                    <p:nvPicPr>
                      <p:cNvPr id="0" name="Picture 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name="Equation" r:id="rId4" imgW="2239920" imgH="1654560" progId="Equation.DSMT4">
                  <p:embed/>
                </p:oleObj>
              </mc:Choice>
              <mc:Fallback>
                <p:oleObj name="Equation" r:id="rId4" imgW="2239920" imgH="1654560" progId="Equation.DSMT4">
                  <p:embed/>
                  <p:pic>
                    <p:nvPicPr>
                      <p:cNvPr id="0" name="Picture 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4215871092"/>
              </p:ext>
            </p:extLst>
          </p:nvPr>
        </p:nvGraphicFramePr>
        <p:xfrm>
          <a:off x="4930775" y="2895600"/>
          <a:ext cx="665163" cy="541338"/>
        </p:xfrm>
        <a:graphic>
          <a:graphicData uri="http://schemas.openxmlformats.org/presentationml/2006/ole">
            <mc:AlternateContent xmlns:mc="http://schemas.openxmlformats.org/markup-compatibility/2006">
              <mc:Choice xmlns:v="urn:schemas-microsoft-com:vml" Requires="v">
                <p:oleObj name="Equation" r:id="rId6" imgW="647640" imgH="533160" progId="Equation.DSMT4">
                  <p:embed/>
                </p:oleObj>
              </mc:Choice>
              <mc:Fallback>
                <p:oleObj name="Equation" r:id="rId6" imgW="647640" imgH="533160" progId="Equation.DSMT4">
                  <p:embed/>
                  <p:pic>
                    <p:nvPicPr>
                      <p:cNvPr id="0" name="Picture 701"/>
                      <p:cNvPicPr>
                        <a:picLocks noChangeAspect="1" noChangeArrowheads="1"/>
                      </p:cNvPicPr>
                      <p:nvPr/>
                    </p:nvPicPr>
                    <p:blipFill>
                      <a:blip r:embed="rId7"/>
                      <a:srcRect/>
                      <a:stretch>
                        <a:fillRect/>
                      </a:stretch>
                    </p:blipFill>
                    <p:spPr bwMode="auto">
                      <a:xfrm>
                        <a:off x="4930775" y="2895600"/>
                        <a:ext cx="6651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name="Equation" r:id="rId8" imgW="493560" imgH="484560" progId="Equation.DSMT4">
                  <p:embed/>
                </p:oleObj>
              </mc:Choice>
              <mc:Fallback>
                <p:oleObj name="Equation" r:id="rId8" imgW="493560" imgH="484560" progId="Equation.DSMT4">
                  <p:embed/>
                  <p:pic>
                    <p:nvPicPr>
                      <p:cNvPr id="0" name="Picture 7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row echelon form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third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199690006"/>
              </p:ext>
            </p:extLst>
          </p:nvPr>
        </p:nvGraphicFramePr>
        <p:xfrm>
          <a:off x="1905000" y="2780030"/>
          <a:ext cx="2159000" cy="1663700"/>
        </p:xfrm>
        <a:graphic>
          <a:graphicData uri="http://schemas.openxmlformats.org/presentationml/2006/ole">
            <mc:AlternateContent xmlns:mc="http://schemas.openxmlformats.org/markup-compatibility/2006">
              <mc:Choice xmlns:v="urn:schemas-microsoft-com:vml" Requires="v">
                <p:oleObj name="Equation" r:id="rId2" imgW="2148480" imgH="1654560" progId="Equation.DSMT4">
                  <p:embed/>
                </p:oleObj>
              </mc:Choice>
              <mc:Fallback>
                <p:oleObj name="Equation" r:id="rId2" imgW="2148480" imgH="1654560" progId="Equation.DSMT4">
                  <p:embed/>
                  <p:pic>
                    <p:nvPicPr>
                      <p:cNvPr id="0"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80030"/>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name="Equation" r:id="rId2" imgW="1764360" imgH="585000" progId="Equation.DSMT4">
                  <p:embed/>
                </p:oleObj>
              </mc:Choice>
              <mc:Fallback>
                <p:oleObj name="Equation" r:id="rId2" imgW="1764360" imgH="585000" progId="Equation.DSMT4">
                  <p:embed/>
                  <p:pic>
                    <p:nvPicPr>
                      <p:cNvPr id="0" name="Picture 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name="Equation" r:id="rId4" imgW="758520" imgH="329040" progId="Equation.DSMT4">
                  <p:embed/>
                </p:oleObj>
              </mc:Choice>
              <mc:Fallback>
                <p:oleObj name="Equation" r:id="rId4" imgW="758520" imgH="329040" progId="Equation.DSMT4">
                  <p:embed/>
                  <p:pic>
                    <p:nvPicPr>
                      <p:cNvPr id="0" name="Picture 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name="Equation" r:id="rId6" imgW="2221560" imgH="585000" progId="Equation.DSMT4">
                  <p:embed/>
                </p:oleObj>
              </mc:Choice>
              <mc:Fallback>
                <p:oleObj name="Equation" r:id="rId6" imgW="2221560" imgH="585000" progId="Equation.DSMT4">
                  <p:embed/>
                  <p:pic>
                    <p:nvPicPr>
                      <p:cNvPr id="0" name="Picture 5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name="Equation" r:id="rId8" imgW="804240" imgH="264960" progId="Equation.DSMT4">
                  <p:embed/>
                </p:oleObj>
              </mc:Choice>
              <mc:Fallback>
                <p:oleObj name="Equation" r:id="rId8" imgW="804240" imgH="264960" progId="Equation.DSMT4">
                  <p:embed/>
                  <p:pic>
                    <p:nvPicPr>
                      <p:cNvPr id="0" name="Picture 5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Properties: 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MATRIX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name="Equation" r:id="rId2" imgW="2377080" imgH="1654560" progId="Equation.DSMT4">
                  <p:embed/>
                </p:oleObj>
              </mc:Choice>
              <mc:Fallback>
                <p:oleObj name="Equation" r:id="rId2" imgW="2377080" imgH="1654560" progId="Equation.DSMT4">
                  <p:embed/>
                  <p:pic>
                    <p:nvPicPr>
                      <p:cNvPr id="0"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315" name="Picture 139"/>
          <p:cNvPicPr>
            <a:picLocks noChangeAspect="1" noChangeArrowheads="1"/>
          </p:cNvPicPr>
          <p:nvPr/>
        </p:nvPicPr>
        <p:blipFill>
          <a:blip r:embed="rId4" cstate="print"/>
          <a:srcRect/>
          <a:stretch>
            <a:fillRect/>
          </a:stretch>
        </p:blipFill>
        <p:spPr bwMode="auto">
          <a:xfrm>
            <a:off x="6260054" y="4199964"/>
            <a:ext cx="2362200" cy="1666875"/>
          </a:xfrm>
          <a:prstGeom prst="rect">
            <a:avLst/>
          </a:prstGeom>
          <a:noFill/>
          <a:ln w="9525">
            <a:noFill/>
            <a:miter lim="800000"/>
            <a:headEnd/>
            <a:tailEnd/>
          </a:ln>
        </p:spPr>
      </p:pic>
      <p:pic>
        <p:nvPicPr>
          <p:cNvPr id="6" name="Picture 5">
            <a:extLst>
              <a:ext uri="{FF2B5EF4-FFF2-40B4-BE49-F238E27FC236}">
                <a16:creationId xmlns:a16="http://schemas.microsoft.com/office/drawing/2014/main" id="{1461DBFB-098A-ED0A-2D7D-3DD344D64AB6}"/>
              </a:ext>
            </a:extLst>
          </p:cNvPr>
          <p:cNvPicPr>
            <a:picLocks noChangeAspect="1"/>
          </p:cNvPicPr>
          <p:nvPr/>
        </p:nvPicPr>
        <p:blipFill>
          <a:blip r:embed="rId5"/>
          <a:stretch>
            <a:fillRect/>
          </a:stretch>
        </p:blipFill>
        <p:spPr>
          <a:xfrm>
            <a:off x="2494122" y="4279341"/>
            <a:ext cx="547121" cy="360299"/>
          </a:xfrm>
          <a:prstGeom prst="rect">
            <a:avLst/>
          </a:prstGeom>
        </p:spPr>
      </p:pic>
      <p:pic>
        <p:nvPicPr>
          <p:cNvPr id="10" name="Picture 9">
            <a:extLst>
              <a:ext uri="{FF2B5EF4-FFF2-40B4-BE49-F238E27FC236}">
                <a16:creationId xmlns:a16="http://schemas.microsoft.com/office/drawing/2014/main" id="{DCC31856-329B-3385-9A42-2F1EB6CB0522}"/>
              </a:ext>
            </a:extLst>
          </p:cNvPr>
          <p:cNvPicPr>
            <a:picLocks noChangeAspect="1"/>
          </p:cNvPicPr>
          <p:nvPr/>
        </p:nvPicPr>
        <p:blipFill>
          <a:blip r:embed="rId6"/>
          <a:stretch>
            <a:fillRect/>
          </a:stretch>
        </p:blipFill>
        <p:spPr>
          <a:xfrm>
            <a:off x="2549466" y="5182982"/>
            <a:ext cx="814008" cy="360299"/>
          </a:xfrm>
          <a:prstGeom prst="rect">
            <a:avLst/>
          </a:prstGeom>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 press           , </a:t>
            </a:r>
            <a:br>
              <a:rPr lang="en-US" dirty="0"/>
            </a:br>
            <a:r>
              <a:rPr lang="en-US" dirty="0"/>
              <a:t>	enter    , press           , and the </a:t>
            </a:r>
            <a:br>
              <a:rPr lang="en-US" dirty="0"/>
            </a:br>
            <a:r>
              <a:rPr lang="en-US" dirty="0"/>
              <a:t>	display will appear as shown.</a:t>
            </a:r>
          </a:p>
          <a:p>
            <a:pPr>
              <a:tabLst>
                <a:tab pos="1258888" algn="l"/>
              </a:tabLst>
            </a:pPr>
            <a:r>
              <a:rPr lang="en-US" dirty="0"/>
              <a:t>	</a:t>
            </a: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72706" name="Picture 2"/>
          <p:cNvPicPr>
            <a:picLocks noChangeAspect="1" noChangeArrowheads="1"/>
          </p:cNvPicPr>
          <p:nvPr/>
        </p:nvPicPr>
        <p:blipFill>
          <a:blip r:embed="rId2" cstate="print"/>
          <a:srcRect/>
          <a:stretch>
            <a:fillRect/>
          </a:stretch>
        </p:blipFill>
        <p:spPr bwMode="auto">
          <a:xfrm>
            <a:off x="6248400" y="1600200"/>
            <a:ext cx="2400300" cy="1676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B2E9075-1329-33B1-9381-DBBDE36F0B40}"/>
              </a:ext>
            </a:extLst>
          </p:cNvPr>
          <p:cNvPicPr>
            <a:picLocks noChangeAspect="1"/>
          </p:cNvPicPr>
          <p:nvPr/>
        </p:nvPicPr>
        <p:blipFill>
          <a:blip r:embed="rId3"/>
          <a:stretch>
            <a:fillRect/>
          </a:stretch>
        </p:blipFill>
        <p:spPr>
          <a:xfrm>
            <a:off x="4561146" y="2224629"/>
            <a:ext cx="814008" cy="360299"/>
          </a:xfrm>
          <a:prstGeom prst="rect">
            <a:avLst/>
          </a:prstGeom>
        </p:spPr>
      </p:pic>
      <p:pic>
        <p:nvPicPr>
          <p:cNvPr id="7" name="Picture 6">
            <a:extLst>
              <a:ext uri="{FF2B5EF4-FFF2-40B4-BE49-F238E27FC236}">
                <a16:creationId xmlns:a16="http://schemas.microsoft.com/office/drawing/2014/main" id="{1E6CF2E4-979E-5939-1BD6-4FBB7D30C176}"/>
              </a:ext>
            </a:extLst>
          </p:cNvPr>
          <p:cNvPicPr>
            <a:picLocks noChangeAspect="1"/>
          </p:cNvPicPr>
          <p:nvPr/>
        </p:nvPicPr>
        <p:blipFill>
          <a:blip r:embed="rId3"/>
          <a:stretch>
            <a:fillRect/>
          </a:stretch>
        </p:blipFill>
        <p:spPr>
          <a:xfrm>
            <a:off x="3870410" y="2677757"/>
            <a:ext cx="814008" cy="360299"/>
          </a:xfrm>
          <a:prstGeom prst="rect">
            <a:avLst/>
          </a:prstGeom>
        </p:spPr>
      </p:pic>
      <p:pic>
        <p:nvPicPr>
          <p:cNvPr id="9" name="Picture 8">
            <a:extLst>
              <a:ext uri="{FF2B5EF4-FFF2-40B4-BE49-F238E27FC236}">
                <a16:creationId xmlns:a16="http://schemas.microsoft.com/office/drawing/2014/main" id="{BF2ABB4C-05DC-53C3-022C-21FED5C197F9}"/>
              </a:ext>
            </a:extLst>
          </p:cNvPr>
          <p:cNvPicPr>
            <a:picLocks noChangeAspect="1"/>
          </p:cNvPicPr>
          <p:nvPr/>
        </p:nvPicPr>
        <p:blipFill>
          <a:blip r:embed="rId4"/>
          <a:stretch>
            <a:fillRect/>
          </a:stretch>
        </p:blipFill>
        <p:spPr>
          <a:xfrm>
            <a:off x="3219485" y="2214035"/>
            <a:ext cx="427357" cy="496286"/>
          </a:xfrm>
          <a:prstGeom prst="rect">
            <a:avLst/>
          </a:prstGeom>
        </p:spPr>
      </p:pic>
      <p:pic>
        <p:nvPicPr>
          <p:cNvPr id="11" name="Picture 10">
            <a:extLst>
              <a:ext uri="{FF2B5EF4-FFF2-40B4-BE49-F238E27FC236}">
                <a16:creationId xmlns:a16="http://schemas.microsoft.com/office/drawing/2014/main" id="{756E9315-D6FA-8225-9989-739693787E02}"/>
              </a:ext>
            </a:extLst>
          </p:cNvPr>
          <p:cNvPicPr>
            <a:picLocks noChangeAspect="1"/>
          </p:cNvPicPr>
          <p:nvPr/>
        </p:nvPicPr>
        <p:blipFill>
          <a:blip r:embed="rId5"/>
          <a:stretch>
            <a:fillRect/>
          </a:stretch>
        </p:blipFill>
        <p:spPr>
          <a:xfrm>
            <a:off x="2617028" y="2677757"/>
            <a:ext cx="311486" cy="369169"/>
          </a:xfrm>
          <a:prstGeom prst="rect">
            <a:avLst/>
          </a:prstGeom>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Notice that the double subscripts 	appear at the bottom of the display as each 	number is entered. The final display for matrix 	[A] should appear as shown.</a:t>
            </a:r>
          </a:p>
        </p:txBody>
      </p:sp>
      <p:pic>
        <p:nvPicPr>
          <p:cNvPr id="4" name="Picture 3">
            <a:extLst>
              <a:ext uri="{FF2B5EF4-FFF2-40B4-BE49-F238E27FC236}">
                <a16:creationId xmlns:a16="http://schemas.microsoft.com/office/drawing/2014/main" id="{6FEAFFE0-48C0-3606-43AE-1537F724975F}"/>
              </a:ext>
            </a:extLst>
          </p:cNvPr>
          <p:cNvPicPr>
            <a:picLocks noChangeAspect="1"/>
          </p:cNvPicPr>
          <p:nvPr/>
        </p:nvPicPr>
        <p:blipFill>
          <a:blip r:embed="rId2"/>
          <a:stretch>
            <a:fillRect/>
          </a:stretch>
        </p:blipFill>
        <p:spPr>
          <a:xfrm>
            <a:off x="3937203" y="2654935"/>
            <a:ext cx="814008" cy="360299"/>
          </a:xfrm>
          <a:prstGeom prst="rect">
            <a:avLst/>
          </a:prstGeom>
        </p:spPr>
      </p:pic>
    </p:spTree>
    <p:extLst>
      <p:ext uri="{BB962C8B-B14F-4D97-AF65-F5344CB8AC3E}">
        <p14:creationId xmlns:p14="http://schemas.microsoft.com/office/powerpoint/2010/main" val="424790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1916623" y="1600200"/>
            <a:ext cx="5310753" cy="1828800"/>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QUIT, press </a:t>
            </a:r>
            <a:br>
              <a:rPr lang="en-US" dirty="0"/>
            </a:br>
            <a:r>
              <a:rPr lang="en-US" dirty="0"/>
              <a:t>	MATRIX again, and go to </a:t>
            </a:r>
            <a:br>
              <a:rPr lang="en-US" dirty="0"/>
            </a:br>
            <a:r>
              <a:rPr lang="en-US" dirty="0"/>
              <a:t>	MATH. Move the cursor </a:t>
            </a:r>
            <a:br>
              <a:rPr lang="en-US" dirty="0"/>
            </a:br>
            <a:r>
              <a:rPr lang="en-US" dirty="0"/>
              <a:t>	down to A:ref( and press          .   </a:t>
            </a:r>
            <a:br>
              <a:rPr lang="en-US" dirty="0"/>
            </a:br>
            <a:r>
              <a:rPr lang="en-US" dirty="0"/>
              <a:t>	The display will appear as shown.</a:t>
            </a:r>
          </a:p>
          <a:p>
            <a:pPr>
              <a:tabLst>
                <a:tab pos="1258888" algn="l"/>
              </a:tabLst>
            </a:pP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6200117" y="1168209"/>
            <a:ext cx="237172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0D0258F3-64A9-E934-EBF9-3049146DB2C6}"/>
              </a:ext>
            </a:extLst>
          </p:cNvPr>
          <p:cNvPicPr>
            <a:picLocks noChangeAspect="1"/>
          </p:cNvPicPr>
          <p:nvPr/>
        </p:nvPicPr>
        <p:blipFill>
          <a:blip r:embed="rId3"/>
          <a:stretch>
            <a:fillRect/>
          </a:stretch>
        </p:blipFill>
        <p:spPr>
          <a:xfrm>
            <a:off x="2680533" y="1382002"/>
            <a:ext cx="482215" cy="380696"/>
          </a:xfrm>
          <a:prstGeom prst="rect">
            <a:avLst/>
          </a:prstGeom>
        </p:spPr>
      </p:pic>
      <p:pic>
        <p:nvPicPr>
          <p:cNvPr id="9" name="Picture 8">
            <a:extLst>
              <a:ext uri="{FF2B5EF4-FFF2-40B4-BE49-F238E27FC236}">
                <a16:creationId xmlns:a16="http://schemas.microsoft.com/office/drawing/2014/main" id="{5CE54969-5EED-1D83-2E12-C37041ED6767}"/>
              </a:ext>
            </a:extLst>
          </p:cNvPr>
          <p:cNvPicPr>
            <a:picLocks noChangeAspect="1"/>
          </p:cNvPicPr>
          <p:nvPr/>
        </p:nvPicPr>
        <p:blipFill>
          <a:blip r:embed="rId3"/>
          <a:stretch>
            <a:fillRect/>
          </a:stretch>
        </p:blipFill>
        <p:spPr>
          <a:xfrm>
            <a:off x="4927174" y="1368555"/>
            <a:ext cx="482215" cy="380696"/>
          </a:xfrm>
          <a:prstGeom prst="rect">
            <a:avLst/>
          </a:prstGeom>
        </p:spPr>
      </p:pic>
      <p:pic>
        <p:nvPicPr>
          <p:cNvPr id="10" name="Picture 9">
            <a:extLst>
              <a:ext uri="{FF2B5EF4-FFF2-40B4-BE49-F238E27FC236}">
                <a16:creationId xmlns:a16="http://schemas.microsoft.com/office/drawing/2014/main" id="{C6A82338-B798-A8F1-3870-117B2663438C}"/>
              </a:ext>
            </a:extLst>
          </p:cNvPr>
          <p:cNvPicPr>
            <a:picLocks noChangeAspect="1"/>
          </p:cNvPicPr>
          <p:nvPr/>
        </p:nvPicPr>
        <p:blipFill>
          <a:blip r:embed="rId4"/>
          <a:stretch>
            <a:fillRect/>
          </a:stretch>
        </p:blipFill>
        <p:spPr>
          <a:xfrm>
            <a:off x="5386109" y="2650999"/>
            <a:ext cx="814008" cy="360299"/>
          </a:xfrm>
          <a:prstGeom prst="rect">
            <a:avLst/>
          </a:prstGeom>
        </p:spPr>
      </p:pic>
    </p:spTree>
    <p:extLst>
      <p:ext uri="{BB962C8B-B14F-4D97-AF65-F5344CB8AC3E}">
        <p14:creationId xmlns:p14="http://schemas.microsoft.com/office/powerpoint/2010/main" val="96672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MATRIX again and </a:t>
            </a:r>
            <a:br>
              <a:rPr lang="en-US" dirty="0"/>
            </a:br>
            <a:r>
              <a:rPr lang="en-US" dirty="0"/>
              <a:t>	press            (this selects the </a:t>
            </a:r>
            <a:br>
              <a:rPr lang="en-US" dirty="0"/>
            </a:br>
            <a:r>
              <a:rPr lang="en-US" dirty="0"/>
              <a:t>	matrix [A]). Enter a right </a:t>
            </a:r>
            <a:br>
              <a:rPr lang="en-US" dirty="0"/>
            </a:br>
            <a:r>
              <a:rPr lang="en-US" dirty="0"/>
              <a:t>	parenthesis     , press the </a:t>
            </a:r>
            <a:br>
              <a:rPr lang="en-US" dirty="0"/>
            </a:br>
            <a:r>
              <a:rPr lang="en-US" dirty="0"/>
              <a:t>	          key, and choose Frac by				pressing           . The display will appear as 	shown.</a:t>
            </a:r>
          </a:p>
          <a:p>
            <a:r>
              <a:rPr lang="en-US" b="1" dirty="0"/>
              <a:t>Note:</a:t>
            </a:r>
            <a:r>
              <a:rPr lang="en-US" dirty="0"/>
              <a:t> You must select the matrix from the matrix menu. The calculator will not recognize the matrix if you manually type in [A].</a:t>
            </a:r>
          </a:p>
        </p:txBody>
      </p:sp>
      <p:pic>
        <p:nvPicPr>
          <p:cNvPr id="75778" name="Picture 2"/>
          <p:cNvPicPr>
            <a:picLocks noChangeAspect="1" noChangeArrowheads="1"/>
          </p:cNvPicPr>
          <p:nvPr/>
        </p:nvPicPr>
        <p:blipFill>
          <a:blip r:embed="rId2" cstate="print"/>
          <a:srcRect/>
          <a:stretch>
            <a:fillRect/>
          </a:stretch>
        </p:blipFill>
        <p:spPr bwMode="auto">
          <a:xfrm>
            <a:off x="6172200" y="1752600"/>
            <a:ext cx="2362200" cy="1666875"/>
          </a:xfrm>
          <a:prstGeom prst="rect">
            <a:avLst/>
          </a:prstGeom>
          <a:noFill/>
          <a:ln w="9525">
            <a:noFill/>
            <a:miter lim="800000"/>
            <a:headEnd/>
            <a:tailEnd/>
          </a:ln>
        </p:spPr>
      </p:pic>
      <p:pic>
        <p:nvPicPr>
          <p:cNvPr id="3" name="Picture 2">
            <a:extLst>
              <a:ext uri="{FF2B5EF4-FFF2-40B4-BE49-F238E27FC236}">
                <a16:creationId xmlns:a16="http://schemas.microsoft.com/office/drawing/2014/main" id="{05DFDE1E-F8FD-31FD-7BB6-4BF59B149DCC}"/>
              </a:ext>
            </a:extLst>
          </p:cNvPr>
          <p:cNvPicPr>
            <a:picLocks noChangeAspect="1"/>
          </p:cNvPicPr>
          <p:nvPr/>
        </p:nvPicPr>
        <p:blipFill>
          <a:blip r:embed="rId3"/>
          <a:stretch>
            <a:fillRect/>
          </a:stretch>
        </p:blipFill>
        <p:spPr>
          <a:xfrm>
            <a:off x="2626745" y="1382002"/>
            <a:ext cx="482215" cy="380696"/>
          </a:xfrm>
          <a:prstGeom prst="rect">
            <a:avLst/>
          </a:prstGeom>
        </p:spPr>
      </p:pic>
      <p:pic>
        <p:nvPicPr>
          <p:cNvPr id="5" name="Picture 4">
            <a:extLst>
              <a:ext uri="{FF2B5EF4-FFF2-40B4-BE49-F238E27FC236}">
                <a16:creationId xmlns:a16="http://schemas.microsoft.com/office/drawing/2014/main" id="{3E64DADB-A62F-13E7-E756-670A09D0B898}"/>
              </a:ext>
            </a:extLst>
          </p:cNvPr>
          <p:cNvPicPr>
            <a:picLocks noChangeAspect="1"/>
          </p:cNvPicPr>
          <p:nvPr/>
        </p:nvPicPr>
        <p:blipFill>
          <a:blip r:embed="rId4"/>
          <a:stretch>
            <a:fillRect/>
          </a:stretch>
        </p:blipFill>
        <p:spPr>
          <a:xfrm>
            <a:off x="2624769" y="1815839"/>
            <a:ext cx="814008" cy="360299"/>
          </a:xfrm>
          <a:prstGeom prst="rect">
            <a:avLst/>
          </a:prstGeom>
        </p:spPr>
      </p:pic>
      <p:pic>
        <p:nvPicPr>
          <p:cNvPr id="10" name="Picture 9">
            <a:extLst>
              <a:ext uri="{FF2B5EF4-FFF2-40B4-BE49-F238E27FC236}">
                <a16:creationId xmlns:a16="http://schemas.microsoft.com/office/drawing/2014/main" id="{208BC698-53F1-CD00-7FD1-D425D606635B}"/>
              </a:ext>
            </a:extLst>
          </p:cNvPr>
          <p:cNvPicPr>
            <a:picLocks noChangeAspect="1"/>
          </p:cNvPicPr>
          <p:nvPr/>
        </p:nvPicPr>
        <p:blipFill>
          <a:blip r:embed="rId4"/>
          <a:stretch>
            <a:fillRect/>
          </a:stretch>
        </p:blipFill>
        <p:spPr>
          <a:xfrm>
            <a:off x="3042621" y="3506394"/>
            <a:ext cx="814008" cy="360299"/>
          </a:xfrm>
          <a:prstGeom prst="rect">
            <a:avLst/>
          </a:prstGeom>
        </p:spPr>
      </p:pic>
      <p:pic>
        <p:nvPicPr>
          <p:cNvPr id="12" name="Picture 11">
            <a:extLst>
              <a:ext uri="{FF2B5EF4-FFF2-40B4-BE49-F238E27FC236}">
                <a16:creationId xmlns:a16="http://schemas.microsoft.com/office/drawing/2014/main" id="{26BBEFBB-59E3-AC4E-F6B3-21A86B7CEA7E}"/>
              </a:ext>
            </a:extLst>
          </p:cNvPr>
          <p:cNvPicPr>
            <a:picLocks noChangeAspect="1"/>
          </p:cNvPicPr>
          <p:nvPr/>
        </p:nvPicPr>
        <p:blipFill>
          <a:blip r:embed="rId5"/>
          <a:stretch>
            <a:fillRect/>
          </a:stretch>
        </p:blipFill>
        <p:spPr>
          <a:xfrm>
            <a:off x="3512243" y="2619130"/>
            <a:ext cx="374854" cy="432523"/>
          </a:xfrm>
          <a:prstGeom prst="rect">
            <a:avLst/>
          </a:prstGeom>
        </p:spPr>
      </p:pic>
      <p:pic>
        <p:nvPicPr>
          <p:cNvPr id="14" name="Picture 13">
            <a:extLst>
              <a:ext uri="{FF2B5EF4-FFF2-40B4-BE49-F238E27FC236}">
                <a16:creationId xmlns:a16="http://schemas.microsoft.com/office/drawing/2014/main" id="{0D96ECD3-C768-B6A6-D25F-C5F0DE2C4730}"/>
              </a:ext>
            </a:extLst>
          </p:cNvPr>
          <p:cNvPicPr>
            <a:picLocks noChangeAspect="1"/>
          </p:cNvPicPr>
          <p:nvPr/>
        </p:nvPicPr>
        <p:blipFill>
          <a:blip r:embed="rId6"/>
          <a:stretch>
            <a:fillRect/>
          </a:stretch>
        </p:blipFill>
        <p:spPr>
          <a:xfrm>
            <a:off x="1797498" y="3074483"/>
            <a:ext cx="730451" cy="365226"/>
          </a:xfrm>
          <a:prstGeom prst="rect">
            <a:avLst/>
          </a:prstGeom>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a:t>
            </a:r>
            <a:endParaRPr lang="en-US" dirty="0"/>
          </a:p>
          <a:p>
            <a:endParaRPr lang="en-US" dirty="0"/>
          </a:p>
          <a:p>
            <a:endParaRPr lang="en-US" sz="2200" dirty="0"/>
          </a:p>
          <a:p>
            <a:endParaRPr lang="en-US" dirty="0"/>
          </a:p>
          <a:p>
            <a:r>
              <a:rPr lang="en-US" b="1" dirty="0"/>
              <a:t>Step 7:</a:t>
            </a:r>
            <a:r>
              <a:rPr lang="en-US" dirty="0"/>
              <a:t>   With back substitution, we get the solution 	    (3,1, </a:t>
            </a:r>
            <a:r>
              <a:rPr lang="en-US" dirty="0">
                <a:latin typeface="Symbol" charset="2"/>
              </a:rPr>
              <a:t>-</a:t>
            </a:r>
            <a:r>
              <a:rPr lang="en-US" dirty="0"/>
              <a:t>4).</a:t>
            </a:r>
          </a:p>
        </p:txBody>
      </p:sp>
      <p:pic>
        <p:nvPicPr>
          <p:cNvPr id="76802" name="Picture 2"/>
          <p:cNvPicPr>
            <a:picLocks noChangeAspect="1" noChangeArrowheads="1"/>
          </p:cNvPicPr>
          <p:nvPr/>
        </p:nvPicPr>
        <p:blipFill>
          <a:blip r:embed="rId2" cstate="print"/>
          <a:srcRect/>
          <a:stretch>
            <a:fillRect/>
          </a:stretch>
        </p:blipFill>
        <p:spPr bwMode="auto">
          <a:xfrm>
            <a:off x="3200400" y="2478029"/>
            <a:ext cx="239077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AF1C4E6D-3519-1749-DB07-8FDBB538D675}"/>
              </a:ext>
            </a:extLst>
          </p:cNvPr>
          <p:cNvPicPr>
            <a:picLocks noChangeAspect="1"/>
          </p:cNvPicPr>
          <p:nvPr/>
        </p:nvPicPr>
        <p:blipFill>
          <a:blip r:embed="rId3"/>
          <a:stretch>
            <a:fillRect/>
          </a:stretch>
        </p:blipFill>
        <p:spPr>
          <a:xfrm>
            <a:off x="2592496" y="1374776"/>
            <a:ext cx="814008" cy="360299"/>
          </a:xfrm>
          <a:prstGeom prst="rect">
            <a:avLst/>
          </a:prstGeom>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found in part a.,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name="Equation" r:id="rId2" imgW="4827240" imgH="1654560" progId="Equation.DSMT4">
                  <p:embed/>
                </p:oleObj>
              </mc:Choice>
              <mc:Fallback>
                <p:oleObj name="Equation" r:id="rId2" imgW="4827240" imgH="1654560" progId="Equation.DSMT4">
                  <p:embed/>
                  <p:pic>
                    <p:nvPicPr>
                      <p:cNvPr id="0" name="Picture 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489943381"/>
              </p:ext>
            </p:extLst>
          </p:nvPr>
        </p:nvGraphicFramePr>
        <p:xfrm>
          <a:off x="7937690" y="4866127"/>
          <a:ext cx="279400" cy="495300"/>
        </p:xfrm>
        <a:graphic>
          <a:graphicData uri="http://schemas.openxmlformats.org/presentationml/2006/ole">
            <mc:AlternateContent xmlns:mc="http://schemas.openxmlformats.org/markup-compatibility/2006">
              <mc:Choice xmlns:v="urn:schemas-microsoft-com:vml" Requires="v">
                <p:oleObj name="Equation" r:id="rId4" imgW="264960" imgH="484560" progId="Equation.DSMT4">
                  <p:embed/>
                </p:oleObj>
              </mc:Choice>
              <mc:Fallback>
                <p:oleObj name="Equation" r:id="rId4" imgW="264960" imgH="484560" progId="Equation.DSMT4">
                  <p:embed/>
                  <p:pic>
                    <p:nvPicPr>
                      <p:cNvPr id="0" name="Picture 6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690" y="4866127"/>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 (cont.)</a:t>
            </a:r>
            <a:endParaRPr lang="en-US" sz="3200" dirty="0">
              <a:solidFill>
                <a:schemeClr val="tx1"/>
              </a:solidFill>
            </a:endParaRPr>
          </a:p>
        </p:txBody>
      </p:sp>
      <p:sp>
        <p:nvSpPr>
          <p:cNvPr id="7171" name="Rectangle 3"/>
          <p:cNvSpPr>
            <a:spLocks noGrp="1"/>
          </p:cNvSpPr>
          <p:nvPr>
            <p:ph idx="1"/>
          </p:nvPr>
        </p:nvSpPr>
        <p:spPr>
          <a:xfrm>
            <a:off x="533400" y="1049316"/>
            <a:ext cx="8229600" cy="3200876"/>
          </a:xfrm>
          <a:prstGeom prst="rect">
            <a:avLst/>
          </a:prstGeom>
        </p:spPr>
        <p:txBody>
          <a:bodyPr>
            <a:spAutoFit/>
          </a:bodyPr>
          <a:lstStyle/>
          <a:p>
            <a:pPr>
              <a:spcBef>
                <a:spcPts val="600"/>
              </a:spcBef>
            </a:pPr>
            <a:r>
              <a:rPr lang="en-US" b="1" dirty="0">
                <a:solidFill>
                  <a:schemeClr val="tx1"/>
                </a:solidFill>
              </a:rPr>
              <a:t>Solution</a:t>
            </a: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916235463"/>
              </p:ext>
            </p:extLst>
          </p:nvPr>
        </p:nvGraphicFramePr>
        <p:xfrm>
          <a:off x="4108618" y="3944470"/>
          <a:ext cx="901700" cy="482600"/>
        </p:xfrm>
        <a:graphic>
          <a:graphicData uri="http://schemas.openxmlformats.org/presentationml/2006/ole">
            <mc:AlternateContent xmlns:mc="http://schemas.openxmlformats.org/markup-compatibility/2006">
              <mc:Choice xmlns:v="urn:schemas-microsoft-com:vml" Requires="v">
                <p:oleObj name="Equation" r:id="rId2" imgW="886680" imgH="466200" progId="Equation.DSMT4">
                  <p:embed/>
                </p:oleObj>
              </mc:Choice>
              <mc:Fallback>
                <p:oleObj name="Equation" r:id="rId2" imgW="886680" imgH="466200" progId="Equation.DSMT4">
                  <p:embed/>
                  <p:pic>
                    <p:nvPicPr>
                      <p:cNvPr id="0" name="Picture 1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18" y="394447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914939225"/>
              </p:ext>
            </p:extLst>
          </p:nvPr>
        </p:nvGraphicFramePr>
        <p:xfrm>
          <a:off x="1403873" y="2129267"/>
          <a:ext cx="1981200" cy="1663700"/>
        </p:xfrm>
        <a:graphic>
          <a:graphicData uri="http://schemas.openxmlformats.org/presentationml/2006/ole">
            <mc:AlternateContent xmlns:mc="http://schemas.openxmlformats.org/markup-compatibility/2006">
              <mc:Choice xmlns:v="urn:schemas-microsoft-com:vml" Requires="v">
                <p:oleObj name="Equation" r:id="rId4" imgW="1965600" imgH="1654560" progId="Equation.DSMT4">
                  <p:embed/>
                </p:oleObj>
              </mc:Choice>
              <mc:Fallback>
                <p:oleObj name="Equation" r:id="rId4" imgW="1965600" imgH="1654560" progId="Equation.DSMT4">
                  <p:embed/>
                  <p:pic>
                    <p:nvPicPr>
                      <p:cNvPr id="0" name="Picture 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873" y="2129267"/>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96009" y="2129267"/>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797406019"/>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name="Equation" r:id="rId6" imgW="2577960" imgH="1654560" progId="Equation.DSMT4">
                    <p:embed/>
                  </p:oleObj>
                </mc:Choice>
                <mc:Fallback>
                  <p:oleObj name="Equation" r:id="rId6" imgW="2577960" imgH="1654560" progId="Equation.DSMT4">
                    <p:embed/>
                    <p:pic>
                      <p:nvPicPr>
                        <p:cNvPr id="0" name="Picture 12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88400" y="4000968"/>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3779410234"/>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name="Equation" r:id="rId8" imgW="2577960" imgH="1654560" progId="Equation.DSMT4">
                    <p:embed/>
                  </p:oleObj>
                </mc:Choice>
                <mc:Fallback>
                  <p:oleObj name="Equation" r:id="rId8" imgW="2577960" imgH="1654560" progId="Equation.DSMT4">
                    <p:embed/>
                    <p:pic>
                      <p:nvPicPr>
                        <p:cNvPr id="0" name="Picture 12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76875" y="4075113"/>
            <a:ext cx="2627313" cy="1558925"/>
            <a:chOff x="5424404" y="4195704"/>
            <a:chExt cx="2627313" cy="1558925"/>
          </a:xfrm>
        </p:grpSpPr>
        <p:graphicFrame>
          <p:nvGraphicFramePr>
            <p:cNvPr id="13" name="Object 4"/>
            <p:cNvGraphicFramePr>
              <a:graphicFrameLocks noChangeAspect="1"/>
            </p:cNvGraphicFramePr>
            <p:nvPr>
              <p:extLst>
                <p:ext uri="{D42A27DB-BD31-4B8C-83A1-F6EECF244321}">
                  <p14:modId xmlns:p14="http://schemas.microsoft.com/office/powerpoint/2010/main" val="77702454"/>
                </p:ext>
              </p:extLst>
            </p:nvPr>
          </p:nvGraphicFramePr>
          <p:xfrm>
            <a:off x="5424404" y="4195704"/>
            <a:ext cx="2627313" cy="1558925"/>
          </p:xfrm>
          <a:graphic>
            <a:graphicData uri="http://schemas.openxmlformats.org/presentationml/2006/ole">
              <mc:AlternateContent xmlns:mc="http://schemas.openxmlformats.org/markup-compatibility/2006">
                <mc:Choice xmlns:v="urn:schemas-microsoft-com:vml" Requires="v">
                  <p:oleObj name="Equation" r:id="rId10" imgW="2616120" imgH="1549080" progId="Equation.DSMT4">
                    <p:embed/>
                  </p:oleObj>
                </mc:Choice>
                <mc:Fallback>
                  <p:oleObj name="Equation" r:id="rId10" imgW="2616120" imgH="1549080" progId="Equation.DSMT4">
                    <p:embed/>
                    <p:pic>
                      <p:nvPicPr>
                        <p:cNvPr id="0" name="Picture 1226"/>
                        <p:cNvPicPr>
                          <a:picLocks noChangeAspect="1" noChangeArrowheads="1"/>
                        </p:cNvPicPr>
                        <p:nvPr/>
                      </p:nvPicPr>
                      <p:blipFill>
                        <a:blip r:embed="rId11"/>
                        <a:srcRect/>
                        <a:stretch>
                          <a:fillRect/>
                        </a:stretch>
                      </p:blipFill>
                      <p:spPr bwMode="auto">
                        <a:xfrm>
                          <a:off x="5424404" y="4195704"/>
                          <a:ext cx="2627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53030" y="444770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53030" y="538159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685609341"/>
              </p:ext>
            </p:extLst>
          </p:nvPr>
        </p:nvGraphicFramePr>
        <p:xfrm>
          <a:off x="4324518" y="4735045"/>
          <a:ext cx="469900" cy="622300"/>
        </p:xfrm>
        <a:graphic>
          <a:graphicData uri="http://schemas.openxmlformats.org/presentationml/2006/ole">
            <mc:AlternateContent xmlns:mc="http://schemas.openxmlformats.org/markup-compatibility/2006">
              <mc:Choice xmlns:v="urn:schemas-microsoft-com:vml" Requires="v">
                <p:oleObj name="Equation" r:id="rId12" imgW="456840" imgH="612360" progId="Equation.DSMT4">
                  <p:embed/>
                </p:oleObj>
              </mc:Choice>
              <mc:Fallback>
                <p:oleObj name="Equation" r:id="rId12" imgW="456840" imgH="612360" progId="Equation.DSMT4">
                  <p:embed/>
                  <p:pic>
                    <p:nvPicPr>
                      <p:cNvPr id="0" name="Picture 12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4518" y="473504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found in part a., add </a:t>
            </a:r>
            <a:r>
              <a:rPr lang="en-US" dirty="0">
                <a:solidFill>
                  <a:srgbClr val="FF0000"/>
                </a:solidFill>
              </a:rPr>
              <a:t>─3</a:t>
            </a:r>
            <a:br>
              <a:rPr lang="en-US" dirty="0"/>
            </a:b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name="Equation" r:id="rId2" imgW="4068360" imgH="1069560" progId="Equation.DSMT4">
                  <p:embed/>
                </p:oleObj>
              </mc:Choice>
              <mc:Fallback>
                <p:oleObj name="Equation" r:id="rId2" imgW="4068360" imgH="1069560" progId="Equation.DSMT4">
                  <p:embed/>
                  <p:pic>
                    <p:nvPicPr>
                      <p:cNvPr id="0" name="Picture 4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385542"/>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960098872"/>
              </p:ext>
            </p:extLst>
          </p:nvPr>
        </p:nvGraphicFramePr>
        <p:xfrm>
          <a:off x="3594460" y="4642431"/>
          <a:ext cx="876300" cy="482600"/>
        </p:xfrm>
        <a:graphic>
          <a:graphicData uri="http://schemas.openxmlformats.org/presentationml/2006/ole">
            <mc:AlternateContent xmlns:mc="http://schemas.openxmlformats.org/markup-compatibility/2006">
              <mc:Choice xmlns:v="urn:schemas-microsoft-com:vml" Requires="v">
                <p:oleObj name="Equation" r:id="rId2" imgW="868320" imgH="466200" progId="Equation.DSMT4">
                  <p:embed/>
                </p:oleObj>
              </mc:Choice>
              <mc:Fallback>
                <p:oleObj name="Equation" r:id="rId2" imgW="868320" imgH="466200" progId="Equation.DSMT4">
                  <p:embed/>
                  <p:pic>
                    <p:nvPicPr>
                      <p:cNvPr id="0" name="Picture 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60" y="4642431"/>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564177405"/>
              </p:ext>
            </p:extLst>
          </p:nvPr>
        </p:nvGraphicFramePr>
        <p:xfrm>
          <a:off x="1649659" y="2662345"/>
          <a:ext cx="1181100" cy="1079500"/>
        </p:xfrm>
        <a:graphic>
          <a:graphicData uri="http://schemas.openxmlformats.org/presentationml/2006/ole">
            <mc:AlternateContent xmlns:mc="http://schemas.openxmlformats.org/markup-compatibility/2006">
              <mc:Choice xmlns:v="urn:schemas-microsoft-com:vml" Requires="v">
                <p:oleObj name="Equation" r:id="rId4" imgW="1170000" imgH="1069560" progId="Equation.DSMT4">
                  <p:embed/>
                </p:oleObj>
              </mc:Choice>
              <mc:Fallback>
                <p:oleObj name="Equation" r:id="rId4" imgW="1170000" imgH="1069560" progId="Equation.DSMT4">
                  <p:embed/>
                  <p:pic>
                    <p:nvPicPr>
                      <p:cNvPr id="0" name="Picture 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659" y="2662345"/>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41732" y="2662345"/>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name="Equation" r:id="rId6" imgW="1737000" imgH="1069560" progId="Equation.DSMT4">
                    <p:embed/>
                  </p:oleObj>
                </mc:Choice>
                <mc:Fallback>
                  <p:oleObj name="Equation" r:id="rId6" imgW="1737000" imgH="1069560" progId="Equation.DSMT4">
                    <p:embed/>
                    <p:pic>
                      <p:nvPicPr>
                        <p:cNvPr id="0" name="Picture 5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26441" y="514566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263210" y="4481755"/>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2738344955"/>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name="Equation" r:id="rId8" imgW="1737000" imgH="1069560" progId="Equation.DSMT4">
                    <p:embed/>
                  </p:oleObj>
                </mc:Choice>
                <mc:Fallback>
                  <p:oleObj name="Equation" r:id="rId8" imgW="1737000" imgH="1069560" progId="Equation.DSMT4">
                    <p:embed/>
                    <p:pic>
                      <p:nvPicPr>
                        <p:cNvPr id="0" name="Picture 5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54432" y="4504861"/>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654699939"/>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name="Equation" r:id="rId10" imgW="1728000" imgH="1069560" progId="Equation.DSMT4">
                    <p:embed/>
                  </p:oleObj>
                </mc:Choice>
                <mc:Fallback>
                  <p:oleObj name="Equation" r:id="rId10" imgW="1728000" imgH="1069560" progId="Equation.DSMT4">
                    <p:embed/>
                    <p:pic>
                      <p:nvPicPr>
                        <p:cNvPr id="0" name="Picture 5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2" name="Object 6">
            <a:extLst>
              <a:ext uri="{FF2B5EF4-FFF2-40B4-BE49-F238E27FC236}">
                <a16:creationId xmlns:a16="http://schemas.microsoft.com/office/drawing/2014/main" id="{6EE4C0BF-F0BB-5869-7795-FCBE2BC816F8}"/>
              </a:ext>
            </a:extLst>
          </p:cNvPr>
          <p:cNvGraphicFramePr>
            <a:graphicFrameLocks noChangeAspect="1"/>
          </p:cNvGraphicFramePr>
          <p:nvPr>
            <p:extLst>
              <p:ext uri="{D42A27DB-BD31-4B8C-83A1-F6EECF244321}">
                <p14:modId xmlns:p14="http://schemas.microsoft.com/office/powerpoint/2010/main" val="4030547533"/>
              </p:ext>
            </p:extLst>
          </p:nvPr>
        </p:nvGraphicFramePr>
        <p:xfrm>
          <a:off x="5764213" y="5540375"/>
          <a:ext cx="2806700" cy="423863"/>
        </p:xfrm>
        <a:graphic>
          <a:graphicData uri="http://schemas.openxmlformats.org/presentationml/2006/ole">
            <mc:AlternateContent xmlns:mc="http://schemas.openxmlformats.org/markup-compatibility/2006">
              <mc:Choice xmlns:v="urn:schemas-microsoft-com:vml" Requires="v">
                <p:oleObj name="Equation" r:id="rId12" imgW="2476440" imgH="355320" progId="Equation.DSMT4">
                  <p:embed/>
                </p:oleObj>
              </mc:Choice>
              <mc:Fallback>
                <p:oleObj name="Equation" r:id="rId12" imgW="2476440" imgH="355320" progId="Equation.DSMT4">
                  <p:embed/>
                  <p:pic>
                    <p:nvPicPr>
                      <p:cNvPr id="28" name="Object 6"/>
                      <p:cNvPicPr>
                        <a:picLocks noChangeAspect="1" noChangeArrowheads="1"/>
                      </p:cNvPicPr>
                      <p:nvPr/>
                    </p:nvPicPr>
                    <p:blipFill>
                      <a:blip r:embed="rId13"/>
                      <a:srcRect/>
                      <a:stretch>
                        <a:fillRect/>
                      </a:stretch>
                    </p:blipFill>
                    <p:spPr bwMode="auto">
                      <a:xfrm>
                        <a:off x="5764213" y="5540375"/>
                        <a:ext cx="2806700" cy="42386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3"/>
          <p:cNvSpPr>
            <a:spLocks noGrp="1"/>
          </p:cNvSpPr>
          <p:nvPr>
            <p:ph idx="1"/>
          </p:nvPr>
        </p:nvSpPr>
        <p:spPr>
          <a:xfrm>
            <a:off x="457200" y="1280160"/>
            <a:ext cx="8229600" cy="3194721"/>
          </a:xfrm>
          <a:ln w="28575">
            <a:solidFill>
              <a:srgbClr val="FF0000"/>
            </a:solidFill>
          </a:ln>
        </p:spPr>
        <p:txBody>
          <a:bodyPr>
            <a:spAutoFit/>
          </a:bodyPr>
          <a:lstStyle/>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Procedure: 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name="Equation" r:id="rId2" imgW="1928880" imgH="1069560" progId="Equation.DSMT4">
                  <p:embed/>
                </p:oleObj>
              </mc:Choice>
              <mc:Fallback>
                <p:oleObj name="Equation" r:id="rId2" imgW="1928880" imgH="1069560"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1295</Words>
  <Application>Microsoft Office PowerPoint</Application>
  <PresentationFormat>On-screen Show (4:3)</PresentationFormat>
  <Paragraphs>124</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Courier New</vt:lpstr>
      <vt:lpstr>Symbol</vt:lpstr>
      <vt:lpstr>Office Theme</vt:lpstr>
      <vt:lpstr>Equation</vt:lpstr>
      <vt:lpstr>Section 4.7</vt:lpstr>
      <vt:lpstr>Properties: 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Note</vt:lpstr>
      <vt:lpstr>Procedure: 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Rebecca Johnson</cp:lastModifiedBy>
  <cp:revision>420</cp:revision>
  <dcterms:created xsi:type="dcterms:W3CDTF">2013-04-26T14:43:13Z</dcterms:created>
  <dcterms:modified xsi:type="dcterms:W3CDTF">2023-07-25T16:34:08Z</dcterms:modified>
</cp:coreProperties>
</file>