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78" r:id="rId6"/>
    <p:sldId id="279" r:id="rId7"/>
    <p:sldId id="280" r:id="rId8"/>
    <p:sldId id="282" r:id="rId9"/>
    <p:sldId id="283" r:id="rId10"/>
    <p:sldId id="262" r:id="rId11"/>
    <p:sldId id="284" r:id="rId12"/>
    <p:sldId id="268" r:id="rId13"/>
    <p:sldId id="286" r:id="rId14"/>
    <p:sldId id="287" r:id="rId15"/>
    <p:sldId id="288" r:id="rId16"/>
    <p:sldId id="270" r:id="rId17"/>
    <p:sldId id="289" r:id="rId18"/>
    <p:sldId id="277" r:id="rId19"/>
    <p:sldId id="290" r:id="rId20"/>
    <p:sldId id="291" r:id="rId21"/>
    <p:sldId id="292" r:id="rId22"/>
    <p:sldId id="293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Ti86pc" panose="020B0609020003040203" charset="0"/>
      <p:regular r:id="rId30"/>
      <p:bold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764EC6"/>
    <a:srgbClr val="2D7D9F"/>
    <a:srgbClr val="CC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83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3B03B-F0F6-4A9C-98CF-3B1C79A2206C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134BD-326C-4FAF-BC87-181C2E9046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5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64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50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Determinants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Determinant of a 3 × 3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27546"/>
              </p:ext>
            </p:extLst>
          </p:nvPr>
        </p:nvGraphicFramePr>
        <p:xfrm>
          <a:off x="825500" y="1566863"/>
          <a:ext cx="5473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73440" imgH="1422360" progId="Equation.DSMT4">
                  <p:embed/>
                </p:oleObj>
              </mc:Choice>
              <mc:Fallback>
                <p:oleObj name="Equation" r:id="rId2" imgW="5473440" imgH="1422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566863"/>
                        <a:ext cx="54737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934194"/>
              </p:ext>
            </p:extLst>
          </p:nvPr>
        </p:nvGraphicFramePr>
        <p:xfrm>
          <a:off x="538163" y="3113088"/>
          <a:ext cx="7989887" cy="239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16640" imgH="2463480" progId="Equation.DSMT4">
                  <p:embed/>
                </p:oleObj>
              </mc:Choice>
              <mc:Fallback>
                <p:oleObj name="Equation" r:id="rId4" imgW="8216640" imgH="246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113088"/>
                        <a:ext cx="7989887" cy="239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The negative sign in the middle term of the expansion (representing 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─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times </a:t>
            </a:r>
            <a:r>
              <a:rPr lang="en-US" b="0" i="1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b="0" i="0" baseline="-25000" dirty="0">
                <a:solidFill>
                  <a:srgbClr val="000000"/>
                </a:solidFill>
                <a:latin typeface="+mj-lt"/>
              </a:rPr>
              <a:t>12</a:t>
            </a:r>
            <a:r>
              <a:rPr lang="en-US" dirty="0">
                <a:solidFill>
                  <a:srgbClr val="000000"/>
                </a:solidFill>
              </a:rPr>
              <a:t>) is a critical part of the method and is a source of error for many students. Be careful.</a:t>
            </a:r>
          </a:p>
        </p:txBody>
      </p:sp>
    </p:spTree>
    <p:extLst>
      <p:ext uri="{BB962C8B-B14F-4D97-AF65-F5344CB8AC3E}">
        <p14:creationId xmlns:p14="http://schemas.microsoft.com/office/powerpoint/2010/main" val="659046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925" y="1184575"/>
            <a:ext cx="8229600" cy="4573560"/>
          </a:xfrm>
        </p:spPr>
        <p:txBody>
          <a:bodyPr>
            <a:spAutoFit/>
          </a:bodyPr>
          <a:lstStyle/>
          <a:p>
            <a:r>
              <a:rPr lang="en-US" dirty="0"/>
              <a:t>Evaluate the determinant for each square matrix.</a:t>
            </a:r>
          </a:p>
          <a:p>
            <a:endParaRPr lang="en-US" dirty="0"/>
          </a:p>
          <a:p>
            <a:r>
              <a:rPr lang="en-US" dirty="0"/>
              <a:t>a.                                                   b. 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Row 1, determine the minors and then simplify.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60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932921"/>
              </p:ext>
            </p:extLst>
          </p:nvPr>
        </p:nvGraphicFramePr>
        <p:xfrm>
          <a:off x="1244600" y="1727200"/>
          <a:ext cx="21844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1549080" progId="Equation.DSMT4">
                  <p:embed/>
                </p:oleObj>
              </mc:Choice>
              <mc:Fallback>
                <p:oleObj name="Equation" r:id="rId2" imgW="218412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727200"/>
                        <a:ext cx="21844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09803ED-0376-58D1-1828-BEB3B4C55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425613"/>
              </p:ext>
            </p:extLst>
          </p:nvPr>
        </p:nvGraphicFramePr>
        <p:xfrm>
          <a:off x="5408613" y="1727200"/>
          <a:ext cx="25273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1549080" progId="Equation.DSMT4">
                  <p:embed/>
                </p:oleObj>
              </mc:Choice>
              <mc:Fallback>
                <p:oleObj name="Equation" r:id="rId4" imgW="2527200" imgH="1549080" progId="Equation.DSMT4">
                  <p:embed/>
                  <p:pic>
                    <p:nvPicPr>
                      <p:cNvPr id="860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727200"/>
                        <a:ext cx="25273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923"/>
            <a:ext cx="8229600" cy="4659737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E1FE65F-2FD0-20B9-EDE3-BC719AF4C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38664"/>
              </p:ext>
            </p:extLst>
          </p:nvPr>
        </p:nvGraphicFramePr>
        <p:xfrm>
          <a:off x="762000" y="1143000"/>
          <a:ext cx="3009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1600200" progId="Equation.DSMT4">
                  <p:embed/>
                </p:oleObj>
              </mc:Choice>
              <mc:Fallback>
                <p:oleObj name="Equation" r:id="rId2" imgW="300960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143000"/>
                        <a:ext cx="30099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405F48E-F6FB-A951-D100-6D4E9658E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930005"/>
              </p:ext>
            </p:extLst>
          </p:nvPr>
        </p:nvGraphicFramePr>
        <p:xfrm>
          <a:off x="1597211" y="2814843"/>
          <a:ext cx="7035801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35480" imgH="1549080" progId="Equation.DSMT4">
                  <p:embed/>
                </p:oleObj>
              </mc:Choice>
              <mc:Fallback>
                <p:oleObj name="Equation" r:id="rId4" imgW="7035480" imgH="1549080" progId="Equation.DSMT4">
                  <p:embed/>
                  <p:pic>
                    <p:nvPicPr>
                      <p:cNvPr id="860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211" y="2814843"/>
                        <a:ext cx="7035801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C0931D6-99C0-7EC4-0547-F66B9ED3A4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107256"/>
              </p:ext>
            </p:extLst>
          </p:nvPr>
        </p:nvGraphicFramePr>
        <p:xfrm>
          <a:off x="1597211" y="4622800"/>
          <a:ext cx="4648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47960" imgH="1091880" progId="Equation.DSMT4">
                  <p:embed/>
                </p:oleObj>
              </mc:Choice>
              <mc:Fallback>
                <p:oleObj name="Equation" r:id="rId6" imgW="464796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6FAD88-5353-36C6-B8B2-13E460BFF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97211" y="4622800"/>
                        <a:ext cx="46482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L-Shape 3">
            <a:extLst>
              <a:ext uri="{FF2B5EF4-FFF2-40B4-BE49-F238E27FC236}">
                <a16:creationId xmlns:a16="http://schemas.microsoft.com/office/drawing/2014/main" id="{2E4A2F4F-A8A5-1296-AC9D-BA9166892A29}"/>
              </a:ext>
            </a:extLst>
          </p:cNvPr>
          <p:cNvSpPr/>
          <p:nvPr/>
        </p:nvSpPr>
        <p:spPr>
          <a:xfrm rot="5400000">
            <a:off x="2286000" y="2814843"/>
            <a:ext cx="1485900" cy="1485900"/>
          </a:xfrm>
          <a:prstGeom prst="corner">
            <a:avLst>
              <a:gd name="adj1" fmla="val 24379"/>
              <a:gd name="adj2" fmla="val 24975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-Shape 6">
            <a:extLst>
              <a:ext uri="{FF2B5EF4-FFF2-40B4-BE49-F238E27FC236}">
                <a16:creationId xmlns:a16="http://schemas.microsoft.com/office/drawing/2014/main" id="{20976E0F-C663-3EA8-1BDF-1498515C2E2A}"/>
              </a:ext>
            </a:extLst>
          </p:cNvPr>
          <p:cNvSpPr/>
          <p:nvPr/>
        </p:nvSpPr>
        <p:spPr>
          <a:xfrm rot="10800000">
            <a:off x="7049106" y="2846593"/>
            <a:ext cx="1549400" cy="1485900"/>
          </a:xfrm>
          <a:prstGeom prst="corner">
            <a:avLst>
              <a:gd name="adj1" fmla="val 24379"/>
              <a:gd name="adj2" fmla="val 24975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25406-E294-52B9-D0BD-F192900168D0}"/>
              </a:ext>
            </a:extLst>
          </p:cNvPr>
          <p:cNvSpPr/>
          <p:nvPr/>
        </p:nvSpPr>
        <p:spPr>
          <a:xfrm>
            <a:off x="4572000" y="2846593"/>
            <a:ext cx="1485900" cy="353807"/>
          </a:xfrm>
          <a:prstGeom prst="rect">
            <a:avLst/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D46F0B-EEDD-697D-979B-AE0F44BA3888}"/>
              </a:ext>
            </a:extLst>
          </p:cNvPr>
          <p:cNvSpPr/>
          <p:nvPr/>
        </p:nvSpPr>
        <p:spPr>
          <a:xfrm rot="16200000">
            <a:off x="4619442" y="3611580"/>
            <a:ext cx="1162423" cy="342903"/>
          </a:xfrm>
          <a:prstGeom prst="rect">
            <a:avLst/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748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9C9AE-4747-F805-65FC-60A9A5C08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E07DB-A103-5169-1FE7-8E7F9632D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endParaRPr lang="en-IN" dirty="0"/>
          </a:p>
          <a:p>
            <a:pPr marL="514350" indent="-514350">
              <a:buFont typeface="+mj-lt"/>
              <a:buAutoNum type="alphaLcPeriod" startAt="2"/>
            </a:pPr>
            <a:endParaRPr lang="en-IN" dirty="0"/>
          </a:p>
          <a:p>
            <a:pPr marL="514350" indent="-514350">
              <a:buFont typeface="+mj-lt"/>
              <a:buAutoNum type="alphaLcPeriod" startAt="2"/>
            </a:pPr>
            <a:endParaRPr lang="en-IN" dirty="0"/>
          </a:p>
          <a:p>
            <a:endParaRPr lang="en-IN" dirty="0"/>
          </a:p>
          <a:p>
            <a:pPr marL="514350" indent="-514350">
              <a:buFont typeface="+mj-lt"/>
              <a:buAutoNum type="alphaLcPeriod" startAt="2"/>
            </a:pPr>
            <a:r>
              <a:rPr lang="en-IN" dirty="0"/>
              <a:t>Using Row 1, determine the minors and then simplify.</a:t>
            </a:r>
          </a:p>
          <a:p>
            <a:endParaRPr lang="en-IN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1A917-4D52-8940-5965-4C59BBBE95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342209"/>
              </p:ext>
            </p:extLst>
          </p:nvPr>
        </p:nvGraphicFramePr>
        <p:xfrm>
          <a:off x="1143000" y="4343400"/>
          <a:ext cx="35306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0520" imgH="1600200" progId="Equation.DSMT4">
                  <p:embed/>
                </p:oleObj>
              </mc:Choice>
              <mc:Fallback>
                <p:oleObj name="Equation" r:id="rId2" imgW="3530520" imgH="1600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E1FE65F-2FD0-20B9-EDE3-BC719AF4C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35306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8A1F1F-3943-4672-EABD-4E8A7C061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23875"/>
              </p:ext>
            </p:extLst>
          </p:nvPr>
        </p:nvGraphicFramePr>
        <p:xfrm>
          <a:off x="990600" y="1101592"/>
          <a:ext cx="4572000" cy="1974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1168200" progId="Equation.DSMT4">
                  <p:embed/>
                </p:oleObj>
              </mc:Choice>
              <mc:Fallback>
                <p:oleObj name="Equation" r:id="rId4" imgW="270504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1101592"/>
                        <a:ext cx="4572000" cy="19747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0360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6943-FBBE-CA07-9FC2-8B963435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ACAD0-F77B-D5A0-DBF6-11A516719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548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9133A67-98B5-4D2C-E883-02AE7E2D49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756701"/>
              </p:ext>
            </p:extLst>
          </p:nvPr>
        </p:nvGraphicFramePr>
        <p:xfrm>
          <a:off x="838200" y="1219200"/>
          <a:ext cx="62230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2960" imgH="3200400" progId="Equation.DSMT4">
                  <p:embed/>
                </p:oleObj>
              </mc:Choice>
              <mc:Fallback>
                <p:oleObj name="Equation" r:id="rId2" imgW="6222960" imgH="3200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C0931D6-99C0-7EC4-0547-F66B9ED3A4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219200"/>
                        <a:ext cx="6223000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9891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Example 4: Solving Equations with Determinants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Solve: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expand the minors and simplify.</a:t>
            </a:r>
          </a:p>
          <a:p>
            <a:endParaRPr lang="en-US" dirty="0"/>
          </a:p>
          <a:p>
            <a:r>
              <a:rPr lang="en-US" dirty="0"/>
              <a:t>          </a:t>
            </a:r>
          </a:p>
          <a:p>
            <a:endParaRPr lang="en-US" dirty="0"/>
          </a:p>
          <a:p>
            <a:r>
              <a:rPr lang="en-US" dirty="0"/>
              <a:t>                </a:t>
            </a:r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209111"/>
              </p:ext>
            </p:extLst>
          </p:nvPr>
        </p:nvGraphicFramePr>
        <p:xfrm>
          <a:off x="1524000" y="1290638"/>
          <a:ext cx="2260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60440" imgH="1549080" progId="Equation.DSMT4">
                  <p:embed/>
                </p:oleObj>
              </mc:Choice>
              <mc:Fallback>
                <p:oleObj name="Equation" r:id="rId3" imgW="226044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0638"/>
                        <a:ext cx="22606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73F74C4-2B14-1530-D0AF-C7771E6CFD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508953"/>
              </p:ext>
            </p:extLst>
          </p:nvPr>
        </p:nvGraphicFramePr>
        <p:xfrm>
          <a:off x="488950" y="3784600"/>
          <a:ext cx="67183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17960" imgH="2158920" progId="Equation.DSMT4">
                  <p:embed/>
                </p:oleObj>
              </mc:Choice>
              <mc:Fallback>
                <p:oleObj name="Equation" r:id="rId5" imgW="6717960" imgH="2158920" progId="Equation.DSMT4">
                  <p:embed/>
                  <p:pic>
                    <p:nvPicPr>
                      <p:cNvPr id="880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3784600"/>
                        <a:ext cx="67183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225C4-4C07-EB28-B89D-CD3BC7C1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with Determinants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711B7-FA03-3426-18DE-FAA6867CC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Now, set this expression equal to 53 and solve the resulting equation.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29B1F9E-2C24-0DAB-79C0-39073AF60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133867"/>
              </p:ext>
            </p:extLst>
          </p:nvPr>
        </p:nvGraphicFramePr>
        <p:xfrm>
          <a:off x="685800" y="1277284"/>
          <a:ext cx="2847258" cy="146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660240" progId="Equation.DSMT4">
                  <p:embed/>
                </p:oleObj>
              </mc:Choice>
              <mc:Fallback>
                <p:oleObj name="Equation" r:id="rId2" imgW="128268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5800" y="1277284"/>
                        <a:ext cx="2847258" cy="1465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1C1429B-5096-E8D9-B655-CF194AC73F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785688"/>
              </p:ext>
            </p:extLst>
          </p:nvPr>
        </p:nvGraphicFramePr>
        <p:xfrm>
          <a:off x="756168" y="3733800"/>
          <a:ext cx="3081689" cy="1301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622080" progId="Equation.DSMT4">
                  <p:embed/>
                </p:oleObj>
              </mc:Choice>
              <mc:Fallback>
                <p:oleObj name="Equation" r:id="rId4" imgW="1473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6168" y="3733800"/>
                        <a:ext cx="3081689" cy="1301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9173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Example 5: Evaluating Determinants with a Graphing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graphing calculator to find the value of </a:t>
            </a:r>
            <a:r>
              <a:rPr lang="en-US" i="0" dirty="0">
                <a:latin typeface="+mj-lt"/>
              </a:rPr>
              <a:t>det⁡(</a:t>
            </a:r>
            <a:r>
              <a:rPr lang="en-US" i="1" dirty="0">
                <a:latin typeface="+mj-lt"/>
              </a:rPr>
              <a:t>A</a:t>
            </a:r>
            <a:r>
              <a:rPr lang="en-US" i="0" dirty="0">
                <a:latin typeface="+mj-lt"/>
              </a:rPr>
              <a:t>) </a:t>
            </a:r>
            <a:r>
              <a:rPr lang="en-US" dirty="0"/>
              <a:t>for the following matrix.</a:t>
            </a:r>
          </a:p>
          <a:p>
            <a:r>
              <a:rPr lang="en-US" dirty="0"/>
              <a:t>     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8DC508-2E8B-9305-9773-F2B37EE977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812453"/>
              </p:ext>
            </p:extLst>
          </p:nvPr>
        </p:nvGraphicFramePr>
        <p:xfrm>
          <a:off x="3378200" y="2514600"/>
          <a:ext cx="19685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1549080" progId="Equation.DSMT4">
                  <p:embed/>
                </p:oleObj>
              </mc:Choice>
              <mc:Fallback>
                <p:oleObj name="Equation" r:id="rId3" imgW="1968480" imgH="1549080" progId="Equation.DSMT4">
                  <p:embed/>
                  <p:pic>
                    <p:nvPicPr>
                      <p:cNvPr id="880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514600"/>
                        <a:ext cx="19685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Example 5: Evaluating Determinants with a Graphing Calculator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       </a:t>
            </a:r>
            <a:r>
              <a:rPr lang="en-US" dirty="0">
                <a:solidFill>
                  <a:srgbClr val="002060"/>
                </a:solidFill>
              </a:rPr>
              <a:t>MATRIX</a:t>
            </a:r>
            <a:r>
              <a:rPr lang="en-US" dirty="0"/>
              <a:t>, then go to the </a:t>
            </a:r>
            <a:r>
              <a:rPr lang="en-US" dirty="0">
                <a:solidFill>
                  <a:srgbClr val="002060"/>
                </a:solidFill>
                <a:latin typeface="Ti86pc" pitchFamily="49" charset="0"/>
              </a:rPr>
              <a:t>EDIT</a:t>
            </a:r>
            <a:r>
              <a:rPr lang="en-US" dirty="0"/>
              <a:t> menu. Press           to open matrix </a:t>
            </a:r>
            <a:r>
              <a:rPr lang="en-US" i="0" dirty="0">
                <a:solidFill>
                  <a:srgbClr val="002060"/>
                </a:solidFill>
                <a:latin typeface="+mj-lt"/>
              </a:rPr>
              <a:t>[A]</a:t>
            </a:r>
            <a:r>
              <a:rPr lang="en-US" i="0" dirty="0">
                <a:latin typeface="+mj-lt"/>
              </a:rPr>
              <a:t>. </a:t>
            </a:r>
            <a:r>
              <a:rPr lang="en-US" dirty="0"/>
              <a:t>Enter the appropriate dimensions (in this case, 3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× </a:t>
            </a:r>
            <a:r>
              <a:rPr lang="en-US" dirty="0"/>
              <a:t>3) and coefficients in matrix </a:t>
            </a:r>
            <a:r>
              <a:rPr lang="en-US" i="1" dirty="0">
                <a:latin typeface="+mj-lt"/>
              </a:rPr>
              <a:t>A</a:t>
            </a:r>
            <a:r>
              <a:rPr lang="en-US" dirty="0"/>
              <a:t>. The display should appear as follows.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BF853-AD43-5B3F-365D-3EA501F29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905000"/>
            <a:ext cx="476316" cy="3048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6C2B54-7346-05C0-E988-2EEBF2FB5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2286000"/>
            <a:ext cx="790685" cy="3334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917AF02-3C9E-D12F-5F45-BC43AC7045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3657600"/>
            <a:ext cx="2915057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2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Definition: Determinant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determinant</a:t>
            </a:r>
            <a:r>
              <a:rPr lang="en-US" dirty="0">
                <a:solidFill>
                  <a:srgbClr val="000000"/>
                </a:solidFill>
              </a:rPr>
              <a:t> is a real number associated with a square array of real numbers and is indicated by enclosing the array between two vertical bars. For a matrix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the corresponding determinant is designated as 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det⁡(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and is read “determinant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68240-5727-5428-440C-1FE0CBD5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Determinants with a Graphing Calculator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32FF6-A940-09A2-B20F-9C6B986B2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Press        </a:t>
            </a:r>
            <a:r>
              <a:rPr lang="en-US" dirty="0">
                <a:solidFill>
                  <a:srgbClr val="002060"/>
                </a:solidFill>
              </a:rPr>
              <a:t>QUIT</a:t>
            </a:r>
            <a:r>
              <a:rPr lang="en-US" dirty="0"/>
              <a:t> to exit the matrix edit menu. Next, press         </a:t>
            </a:r>
            <a:r>
              <a:rPr lang="en-US" dirty="0">
                <a:solidFill>
                  <a:srgbClr val="002060"/>
                </a:solidFill>
              </a:rPr>
              <a:t>MATRIX</a:t>
            </a:r>
            <a:r>
              <a:rPr lang="en-US" dirty="0"/>
              <a:t> and go to the          menu. On the          menu, choose </a:t>
            </a:r>
            <a:r>
              <a:rPr lang="en-US" dirty="0">
                <a:solidFill>
                  <a:srgbClr val="002060"/>
                </a:solidFill>
              </a:rPr>
              <a:t>det (</a:t>
            </a:r>
            <a:r>
              <a:rPr lang="en-US" dirty="0"/>
              <a:t> and press         .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92F1F4-DE8E-0445-6E9E-0937CA153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371600"/>
            <a:ext cx="476316" cy="3048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278C3E-6C4A-FCAC-3732-8BE6CF4BC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442" y="1814542"/>
            <a:ext cx="476316" cy="3048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EBF0E7-4386-641D-E440-2E83E696A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691" y="1844126"/>
            <a:ext cx="581106" cy="2857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A5ECA1-9234-9F32-C59D-DB8DC168AF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86000"/>
            <a:ext cx="581106" cy="2857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D44B4E-903E-1F66-3078-0386F260C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257421"/>
            <a:ext cx="638264" cy="3143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3F418C5-4170-92B9-8CA0-38843FF19B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2971800"/>
            <a:ext cx="2962688" cy="217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9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6D04B-2DCB-93A2-D794-CEC7A1DD1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Determinants with a Graphing Calculator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B0B3E-B335-4249-7F67-56C71A955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Press        </a:t>
            </a:r>
            <a:r>
              <a:rPr lang="en-US" dirty="0">
                <a:solidFill>
                  <a:srgbClr val="002060"/>
                </a:solidFill>
              </a:rPr>
              <a:t>MATRIX</a:t>
            </a:r>
            <a:r>
              <a:rPr lang="en-US" dirty="0"/>
              <a:t> again and on the </a:t>
            </a:r>
            <a:r>
              <a:rPr lang="en-US" dirty="0">
                <a:solidFill>
                  <a:srgbClr val="002060"/>
                </a:solidFill>
              </a:rPr>
              <a:t>NAMES</a:t>
            </a:r>
            <a:r>
              <a:rPr lang="en-US" dirty="0"/>
              <a:t> menu, choose </a:t>
            </a:r>
            <a:r>
              <a:rPr lang="en-US" dirty="0">
                <a:solidFill>
                  <a:srgbClr val="002060"/>
                </a:solidFill>
              </a:rPr>
              <a:t>[A]</a:t>
            </a:r>
            <a:r>
              <a:rPr lang="en-US" i="0" dirty="0">
                <a:solidFill>
                  <a:srgbClr val="002060"/>
                </a:solidFill>
                <a:latin typeface="+mj-lt"/>
              </a:rPr>
              <a:t> 3 </a:t>
            </a:r>
            <a:r>
              <a:rPr lang="en-US" i="0" dirty="0">
                <a:solidFill>
                  <a:srgbClr val="002060"/>
                </a:solidFill>
                <a:latin typeface="+mj-lt"/>
                <a:ea typeface="Cambria Math" panose="02040503050406030204" pitchFamily="18" charset="0"/>
              </a:rPr>
              <a:t>× </a:t>
            </a:r>
            <a:r>
              <a:rPr lang="en-US" i="0" dirty="0">
                <a:solidFill>
                  <a:srgbClr val="002060"/>
                </a:solidFill>
                <a:latin typeface="+mj-lt"/>
              </a:rPr>
              <a:t>3</a:t>
            </a:r>
            <a:r>
              <a:rPr lang="en-US" dirty="0"/>
              <a:t>. Press          and press      .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E47CC9-EFEB-6CFA-79C8-69159D093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484" y="1371557"/>
            <a:ext cx="476316" cy="3048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2D43E0-2E9B-71C1-C8C8-297693A2A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536" y="1815353"/>
            <a:ext cx="638264" cy="3143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898C29-40CC-3592-8756-32F291AD5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852" y="1796300"/>
            <a:ext cx="342948" cy="3334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A198C9-ABCB-9B41-57F7-0A5E1EEDC7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237" y="2514600"/>
            <a:ext cx="3677163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819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8B188-388C-94B5-0CB6-137C8440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Determinants with a Graphing Calculator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53BE7-59D9-2A0E-0893-DAC35D103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Press         and the display will appear with the solution, </a:t>
            </a:r>
            <a:r>
              <a:rPr lang="en-US" i="0" dirty="0">
                <a:latin typeface="+mj-lt"/>
              </a:rPr>
              <a:t>det⁡(</a:t>
            </a:r>
            <a:r>
              <a:rPr lang="en-US" i="1" dirty="0">
                <a:latin typeface="+mj-lt"/>
              </a:rPr>
              <a:t>A</a:t>
            </a:r>
            <a:r>
              <a:rPr lang="en-US" i="0" dirty="0">
                <a:latin typeface="+mj-lt"/>
              </a:rPr>
              <a:t>) = ─67</a:t>
            </a:r>
            <a:r>
              <a:rPr lang="en-US" dirty="0"/>
              <a:t>.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A0556E-3180-6EF3-3FD7-8E25D6E10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885" y="1414630"/>
            <a:ext cx="657317" cy="2953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9A1E51-D3B8-ABB9-B07C-361305BB4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2944" y="2590800"/>
            <a:ext cx="3658111" cy="262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3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Definition: Determinant of a 2 × 2 Matrix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016499"/>
              </p:ext>
            </p:extLst>
          </p:nvPr>
        </p:nvGraphicFramePr>
        <p:xfrm>
          <a:off x="838200" y="1951416"/>
          <a:ext cx="5829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29120" imgH="1015920" progId="Equation.DSMT4">
                  <p:embed/>
                </p:oleObj>
              </mc:Choice>
              <mc:Fallback>
                <p:oleObj name="Equation" r:id="rId2" imgW="5829120" imgH="1015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51416"/>
                        <a:ext cx="58293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107705"/>
              </p:ext>
            </p:extLst>
          </p:nvPr>
        </p:nvGraphicFramePr>
        <p:xfrm>
          <a:off x="838200" y="3150296"/>
          <a:ext cx="4737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6880" imgH="1028520" progId="Equation.DSMT4">
                  <p:embed/>
                </p:oleObj>
              </mc:Choice>
              <mc:Fallback>
                <p:oleObj name="Equation" r:id="rId4" imgW="4736880" imgH="1028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50296"/>
                        <a:ext cx="4737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500749"/>
              </p:ext>
            </p:extLst>
          </p:nvPr>
        </p:nvGraphicFramePr>
        <p:xfrm>
          <a:off x="719138" y="4791075"/>
          <a:ext cx="2540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9800" imgH="1091880" progId="Equation.DSMT4">
                  <p:embed/>
                </p:oleObj>
              </mc:Choice>
              <mc:Fallback>
                <p:oleObj name="Equation" r:id="rId2" imgW="2539800" imgH="1091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4791075"/>
                        <a:ext cx="2540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912515"/>
              </p:ext>
            </p:extLst>
          </p:nvPr>
        </p:nvGraphicFramePr>
        <p:xfrm>
          <a:off x="643467" y="3124200"/>
          <a:ext cx="29337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1498320" progId="Equation.DSMT4">
                  <p:embed/>
                </p:oleObj>
              </mc:Choice>
              <mc:Fallback>
                <p:oleObj name="Equation" r:id="rId4" imgW="2933640" imgH="1498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67" y="3124200"/>
                        <a:ext cx="29337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2844"/>
              </p:ext>
            </p:extLst>
          </p:nvPr>
        </p:nvGraphicFramePr>
        <p:xfrm>
          <a:off x="643467" y="1816381"/>
          <a:ext cx="2692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92080" imgH="1091880" progId="Equation.DSMT4">
                  <p:embed/>
                </p:oleObj>
              </mc:Choice>
              <mc:Fallback>
                <p:oleObj name="Equation" r:id="rId6" imgW="2692080" imgH="1091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67" y="1816381"/>
                        <a:ext cx="2692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the Determinant of 2 × 2 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determinant for each square matrix.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947830"/>
              </p:ext>
            </p:extLst>
          </p:nvPr>
        </p:nvGraphicFramePr>
        <p:xfrm>
          <a:off x="604838" y="4773613"/>
          <a:ext cx="2895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1091880" progId="Equation.DSMT4">
                  <p:embed/>
                </p:oleObj>
              </mc:Choice>
              <mc:Fallback>
                <p:oleObj name="Equation" r:id="rId2" imgW="2895480" imgH="1091880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4773613"/>
                        <a:ext cx="2895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95660"/>
              </p:ext>
            </p:extLst>
          </p:nvPr>
        </p:nvGraphicFramePr>
        <p:xfrm>
          <a:off x="533400" y="2994025"/>
          <a:ext cx="32258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1498320" progId="Equation.DSMT4">
                  <p:embed/>
                </p:oleObj>
              </mc:Choice>
              <mc:Fallback>
                <p:oleObj name="Equation" r:id="rId4" imgW="3225600" imgH="149832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94025"/>
                        <a:ext cx="32258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045817"/>
              </p:ext>
            </p:extLst>
          </p:nvPr>
        </p:nvGraphicFramePr>
        <p:xfrm>
          <a:off x="533400" y="1811338"/>
          <a:ext cx="2971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71800" imgH="1091880" progId="Equation.DSMT4">
                  <p:embed/>
                </p:oleObj>
              </mc:Choice>
              <mc:Fallback>
                <p:oleObj name="Equation" r:id="rId6" imgW="2971800" imgH="109188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11338"/>
                        <a:ext cx="2971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the Determinant of 2 × 2 Matrices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b="1" dirty="0"/>
              <a:t>Solution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663771"/>
              </p:ext>
            </p:extLst>
          </p:nvPr>
        </p:nvGraphicFramePr>
        <p:xfrm>
          <a:off x="3716866" y="2130777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69800" progId="Equation.DSMT4">
                  <p:embed/>
                </p:oleObj>
              </mc:Choice>
              <mc:Fallback>
                <p:oleObj name="Equation" r:id="rId8" imgW="2044440" imgH="4698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866" y="2130777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33201"/>
              </p:ext>
            </p:extLst>
          </p:nvPr>
        </p:nvGraphicFramePr>
        <p:xfrm>
          <a:off x="5818011" y="2206977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6040" imgH="291960" progId="Equation.DSMT4">
                  <p:embed/>
                </p:oleObj>
              </mc:Choice>
              <mc:Fallback>
                <p:oleObj name="Equation" r:id="rId10" imgW="1346040" imgH="29196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011" y="2206977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045565"/>
              </p:ext>
            </p:extLst>
          </p:nvPr>
        </p:nvGraphicFramePr>
        <p:xfrm>
          <a:off x="7200900" y="219851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291960" progId="Equation.DSMT4">
                  <p:embed/>
                </p:oleObj>
              </mc:Choice>
              <mc:Fallback>
                <p:oleObj name="Equation" r:id="rId12" imgW="876240" imgH="29196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219851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761606"/>
              </p:ext>
            </p:extLst>
          </p:nvPr>
        </p:nvGraphicFramePr>
        <p:xfrm>
          <a:off x="3813175" y="3268663"/>
          <a:ext cx="242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25680" imgH="888840" progId="Equation.DSMT4">
                  <p:embed/>
                </p:oleObj>
              </mc:Choice>
              <mc:Fallback>
                <p:oleObj name="Equation" r:id="rId14" imgW="2425680" imgH="88884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175" y="3268663"/>
                        <a:ext cx="2425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309836"/>
              </p:ext>
            </p:extLst>
          </p:nvPr>
        </p:nvGraphicFramePr>
        <p:xfrm>
          <a:off x="6299200" y="3581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33440" imgH="291960" progId="Equation.DSMT4">
                  <p:embed/>
                </p:oleObj>
              </mc:Choice>
              <mc:Fallback>
                <p:oleObj name="Equation" r:id="rId16" imgW="1333440" imgH="29196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581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638358"/>
              </p:ext>
            </p:extLst>
          </p:nvPr>
        </p:nvGraphicFramePr>
        <p:xfrm>
          <a:off x="7670800" y="3589866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3589866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796414"/>
              </p:ext>
            </p:extLst>
          </p:nvPr>
        </p:nvGraphicFramePr>
        <p:xfrm>
          <a:off x="3581400" y="5091288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68480" imgH="469800" progId="Equation.DSMT4">
                  <p:embed/>
                </p:oleObj>
              </mc:Choice>
              <mc:Fallback>
                <p:oleObj name="Equation" r:id="rId20" imgW="1968480" imgH="469800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91288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405216"/>
              </p:ext>
            </p:extLst>
          </p:nvPr>
        </p:nvGraphicFramePr>
        <p:xfrm>
          <a:off x="5607756" y="5170311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880" imgH="279360" progId="Equation.DSMT4">
                  <p:embed/>
                </p:oleObj>
              </mc:Choice>
              <mc:Fallback>
                <p:oleObj name="Equation" r:id="rId22" imgW="1307880" imgH="27936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756" y="5170311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338355"/>
              </p:ext>
            </p:extLst>
          </p:nvPr>
        </p:nvGraphicFramePr>
        <p:xfrm>
          <a:off x="6949722" y="5159022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5000" imgH="291960" progId="Equation.DSMT4">
                  <p:embed/>
                </p:oleObj>
              </mc:Choice>
              <mc:Fallback>
                <p:oleObj name="Equation" r:id="rId24" imgW="495000" imgH="29196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9722" y="5159022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80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Given the following determinant, find the minor of each chosen entry.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a. </a:t>
            </a:r>
            <a:r>
              <a:rPr lang="en-US" b="0" i="1" dirty="0">
                <a:latin typeface="+mj-lt"/>
              </a:rPr>
              <a:t>a</a:t>
            </a:r>
            <a:r>
              <a:rPr lang="en-US" baseline="-25000" dirty="0"/>
              <a:t>13</a:t>
            </a:r>
            <a:r>
              <a:rPr lang="en-US" i="0" dirty="0">
                <a:latin typeface="+mj-lt"/>
              </a:rPr>
              <a:t>                               b.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22</a:t>
            </a:r>
            <a:r>
              <a:rPr lang="en-US" i="0" dirty="0">
                <a:latin typeface="+mj-lt"/>
              </a:rPr>
              <a:t>                            c. </a:t>
            </a:r>
            <a:r>
              <a:rPr lang="en-US" i="1" dirty="0">
                <a:latin typeface="+mj-lt"/>
              </a:rPr>
              <a:t>a</a:t>
            </a:r>
            <a:r>
              <a:rPr lang="en-US" i="0" baseline="-25000" dirty="0">
                <a:latin typeface="+mj-lt"/>
              </a:rPr>
              <a:t>3</a:t>
            </a:r>
            <a:r>
              <a:rPr lang="en-US" b="0" i="0" baseline="-25000" dirty="0">
                <a:latin typeface="+mj-lt"/>
              </a:rPr>
              <a:t>1</a:t>
            </a:r>
            <a:r>
              <a:rPr lang="en-US" dirty="0"/>
              <a:t>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17393"/>
              </p:ext>
            </p:extLst>
          </p:nvPr>
        </p:nvGraphicFramePr>
        <p:xfrm>
          <a:off x="2487613" y="2292350"/>
          <a:ext cx="33020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1920" imgH="1600200" progId="Equation.DSMT4">
                  <p:embed/>
                </p:oleObj>
              </mc:Choice>
              <mc:Fallback>
                <p:oleObj name="Equation" r:id="rId2" imgW="3301920" imgH="160020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613" y="2292350"/>
                        <a:ext cx="33020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112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find the minor of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13</a:t>
            </a:r>
            <a:r>
              <a:rPr lang="en-US" dirty="0"/>
              <a:t>, we need to mentally cross out the first row and the third column. The remaining entries in the determinant form the minor of </a:t>
            </a:r>
            <a:r>
              <a:rPr lang="en-US" i="1" dirty="0">
                <a:latin typeface="+mj-lt"/>
              </a:rPr>
              <a:t>a</a:t>
            </a:r>
            <a:r>
              <a:rPr lang="en-US" i="0" baseline="-25000" dirty="0">
                <a:latin typeface="+mj-lt"/>
              </a:rPr>
              <a:t>13</a:t>
            </a:r>
            <a:r>
              <a:rPr lang="en-US" dirty="0"/>
              <a:t>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93651"/>
              </p:ext>
            </p:extLst>
          </p:nvPr>
        </p:nvGraphicFramePr>
        <p:xfrm>
          <a:off x="2514600" y="3886200"/>
          <a:ext cx="1930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600200" progId="Equation.DSMT4">
                  <p:embed/>
                </p:oleObj>
              </mc:Choice>
              <mc:Fallback>
                <p:oleObj name="Equation" r:id="rId2" imgW="193032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86200"/>
                        <a:ext cx="1930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6FAD88-5353-36C6-B8B2-13E460BFF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448640"/>
              </p:ext>
            </p:extLst>
          </p:nvPr>
        </p:nvGraphicFramePr>
        <p:xfrm>
          <a:off x="5480050" y="4140200"/>
          <a:ext cx="1308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1091880" progId="Equation.DSMT4">
                  <p:embed/>
                </p:oleObj>
              </mc:Choice>
              <mc:Fallback>
                <p:oleObj name="Equation" r:id="rId4" imgW="1307880" imgH="1091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80050" y="4140200"/>
                        <a:ext cx="13081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35FB2F-3C3E-E9DB-ECB1-E1A12B130A2D}"/>
              </a:ext>
            </a:extLst>
          </p:cNvPr>
          <p:cNvCxnSpPr>
            <a:cxnSpLocks/>
          </p:cNvCxnSpPr>
          <p:nvPr/>
        </p:nvCxnSpPr>
        <p:spPr>
          <a:xfrm>
            <a:off x="4572000" y="4686300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-Shape 5">
            <a:extLst>
              <a:ext uri="{FF2B5EF4-FFF2-40B4-BE49-F238E27FC236}">
                <a16:creationId xmlns:a16="http://schemas.microsoft.com/office/drawing/2014/main" id="{1B1705F4-CF18-83E5-7026-0FCCE84D790C}"/>
              </a:ext>
            </a:extLst>
          </p:cNvPr>
          <p:cNvSpPr/>
          <p:nvPr/>
        </p:nvSpPr>
        <p:spPr>
          <a:xfrm rot="10800000">
            <a:off x="2590800" y="3962400"/>
            <a:ext cx="1758950" cy="1447800"/>
          </a:xfrm>
          <a:prstGeom prst="corner">
            <a:avLst>
              <a:gd name="adj1" fmla="val 24379"/>
              <a:gd name="adj2" fmla="val 24379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9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To find the minor of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22</a:t>
            </a:r>
            <a:r>
              <a:rPr lang="en-US" dirty="0"/>
              <a:t>, we need to mentally cross out the second row and the second column.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056920"/>
              </p:ext>
            </p:extLst>
          </p:nvPr>
        </p:nvGraphicFramePr>
        <p:xfrm>
          <a:off x="2209800" y="2628900"/>
          <a:ext cx="1930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600200" progId="Equation.DSMT4">
                  <p:embed/>
                </p:oleObj>
              </mc:Choice>
              <mc:Fallback>
                <p:oleObj name="Equation" r:id="rId2" imgW="193032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28900"/>
                        <a:ext cx="1930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6FAD88-5353-36C6-B8B2-13E460BFF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55822"/>
              </p:ext>
            </p:extLst>
          </p:nvPr>
        </p:nvGraphicFramePr>
        <p:xfrm>
          <a:off x="5175250" y="2882900"/>
          <a:ext cx="1308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1091880" progId="Equation.DSMT4">
                  <p:embed/>
                </p:oleObj>
              </mc:Choice>
              <mc:Fallback>
                <p:oleObj name="Equation" r:id="rId4" imgW="130788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6FAD88-5353-36C6-B8B2-13E460BFF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75250" y="2882900"/>
                        <a:ext cx="13081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35FB2F-3C3E-E9DB-ECB1-E1A12B130A2D}"/>
              </a:ext>
            </a:extLst>
          </p:cNvPr>
          <p:cNvCxnSpPr>
            <a:cxnSpLocks/>
          </p:cNvCxnSpPr>
          <p:nvPr/>
        </p:nvCxnSpPr>
        <p:spPr>
          <a:xfrm>
            <a:off x="4267200" y="3429000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ross 5">
            <a:extLst>
              <a:ext uri="{FF2B5EF4-FFF2-40B4-BE49-F238E27FC236}">
                <a16:creationId xmlns:a16="http://schemas.microsoft.com/office/drawing/2014/main" id="{52692876-34C5-DE94-F603-116C1CE8CFC1}"/>
              </a:ext>
            </a:extLst>
          </p:cNvPr>
          <p:cNvSpPr/>
          <p:nvPr/>
        </p:nvSpPr>
        <p:spPr>
          <a:xfrm>
            <a:off x="2286000" y="2628900"/>
            <a:ext cx="1777043" cy="1600200"/>
          </a:xfrm>
          <a:prstGeom prst="plus">
            <a:avLst>
              <a:gd name="adj" fmla="val 37938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544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To find the minor of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31</a:t>
            </a:r>
            <a:r>
              <a:rPr lang="en-US" dirty="0"/>
              <a:t>, we need to mentally cross out the third row and the first column.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628900"/>
          <a:ext cx="1930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600200" progId="Equation.DSMT4">
                  <p:embed/>
                </p:oleObj>
              </mc:Choice>
              <mc:Fallback>
                <p:oleObj name="Equation" r:id="rId2" imgW="193032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28900"/>
                        <a:ext cx="1930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6FAD88-5353-36C6-B8B2-13E460BFF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657614"/>
              </p:ext>
            </p:extLst>
          </p:nvPr>
        </p:nvGraphicFramePr>
        <p:xfrm>
          <a:off x="5181600" y="2882900"/>
          <a:ext cx="1295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1091880" progId="Equation.DSMT4">
                  <p:embed/>
                </p:oleObj>
              </mc:Choice>
              <mc:Fallback>
                <p:oleObj name="Equation" r:id="rId4" imgW="129528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6FAD88-5353-36C6-B8B2-13E460BFF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81600" y="2882900"/>
                        <a:ext cx="12954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35FB2F-3C3E-E9DB-ECB1-E1A12B130A2D}"/>
              </a:ext>
            </a:extLst>
          </p:cNvPr>
          <p:cNvCxnSpPr>
            <a:cxnSpLocks/>
          </p:cNvCxnSpPr>
          <p:nvPr/>
        </p:nvCxnSpPr>
        <p:spPr>
          <a:xfrm>
            <a:off x="4267200" y="3429000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-Shape 5">
            <a:extLst>
              <a:ext uri="{FF2B5EF4-FFF2-40B4-BE49-F238E27FC236}">
                <a16:creationId xmlns:a16="http://schemas.microsoft.com/office/drawing/2014/main" id="{03C6A0CD-CC04-BE50-F580-1729DF075CED}"/>
              </a:ext>
            </a:extLst>
          </p:cNvPr>
          <p:cNvSpPr/>
          <p:nvPr/>
        </p:nvSpPr>
        <p:spPr>
          <a:xfrm>
            <a:off x="2295525" y="2705100"/>
            <a:ext cx="1758950" cy="1447800"/>
          </a:xfrm>
          <a:prstGeom prst="corner">
            <a:avLst>
              <a:gd name="adj1" fmla="val 24379"/>
              <a:gd name="adj2" fmla="val 35700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875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624</Words>
  <Application>Microsoft Office PowerPoint</Application>
  <PresentationFormat>On-screen Show (4:3)</PresentationFormat>
  <Paragraphs>81</Paragraphs>
  <Slides>22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Ti86pc</vt:lpstr>
      <vt:lpstr>Calibri</vt:lpstr>
      <vt:lpstr>Office Theme</vt:lpstr>
      <vt:lpstr>Equation</vt:lpstr>
      <vt:lpstr>MathType 6.0 Equation</vt:lpstr>
      <vt:lpstr>Section 4.8</vt:lpstr>
      <vt:lpstr>Definition: Determinant</vt:lpstr>
      <vt:lpstr>Definition: Determinant of a 2 × 2 Matrix </vt:lpstr>
      <vt:lpstr>Example 1: Evaluating the Determinant of 2 × 2 Matrices</vt:lpstr>
      <vt:lpstr>Example 1: Evaluating the Determinant of 2 × 2 Matrices (cont.)</vt:lpstr>
      <vt:lpstr>Example 2: Finding Minors of a Determinant</vt:lpstr>
      <vt:lpstr>Example 2: Finding Minors of a Determinant (cont.)</vt:lpstr>
      <vt:lpstr>Example 2: Finding Minors of a Determinant (cont.)</vt:lpstr>
      <vt:lpstr>Example 2: Finding Minors of a Determinant (cont.)</vt:lpstr>
      <vt:lpstr>Definition: Determinant of a 3 × 3 Matrix</vt:lpstr>
      <vt:lpstr>Note</vt:lpstr>
      <vt:lpstr>Example 3: Evaluating the Determinant of 3 × 3 Matrices</vt:lpstr>
      <vt:lpstr>Example 3: Evaluating the Determinant of 3 × 3 Matrices (cont.)</vt:lpstr>
      <vt:lpstr>Example 3: Evaluating the Determinant of 3 × 3 Matrices (cont.)</vt:lpstr>
      <vt:lpstr>Example 3: Evaluating the Determinant of 3 × 3 Matrices (cont.)</vt:lpstr>
      <vt:lpstr>Example 4: Solving Equations with Determinants</vt:lpstr>
      <vt:lpstr>Example 4: Solving Equations with Determinants (cont.)</vt:lpstr>
      <vt:lpstr>Example 5: Evaluating Determinants with a Graphing Calculator</vt:lpstr>
      <vt:lpstr>Example 5: Evaluating Determinants with a Graphing Calculator (cont.)</vt:lpstr>
      <vt:lpstr>Example 5: Evaluating Determinants with a Graphing Calculator (cont.)</vt:lpstr>
      <vt:lpstr>Example 5: Evaluating Determinants with a Graphing Calculator (cont.)</vt:lpstr>
      <vt:lpstr>Example 5: Evaluating Determinants with a Graphing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74</cp:revision>
  <dcterms:created xsi:type="dcterms:W3CDTF">2013-04-26T14:43:13Z</dcterms:created>
  <dcterms:modified xsi:type="dcterms:W3CDTF">2023-07-07T15:41:08Z</dcterms:modified>
</cp:coreProperties>
</file>