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72" r:id="rId8"/>
    <p:sldId id="274" r:id="rId9"/>
    <p:sldId id="264" r:id="rId10"/>
    <p:sldId id="275" r:id="rId11"/>
    <p:sldId id="265" r:id="rId12"/>
    <p:sldId id="276" r:id="rId13"/>
    <p:sldId id="266" r:id="rId14"/>
    <p:sldId id="278" r:id="rId15"/>
    <p:sldId id="280" r:id="rId16"/>
    <p:sldId id="277" r:id="rId17"/>
    <p:sldId id="28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CBB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>
      <p:cViewPr varScale="1">
        <p:scale>
          <a:sx n="111" d="100"/>
          <a:sy n="111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7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00571-4ACC-4A88-B0DC-8525C55A730E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C820-F3AE-4D88-A52E-BE74AEE30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7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90F4A-962C-4221-B5BA-9C7049AA9F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23.wmf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5" Type="http://schemas.openxmlformats.org/officeDocument/2006/relationships/image" Target="../media/image34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6.bin"/><Relationship Id="rId2" Type="http://schemas.openxmlformats.org/officeDocument/2006/relationships/image" Target="../media/image50.png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9.wmf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Determinants and Systems of Linear Equations: Cramer’s Rule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Cramer’s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0160"/>
            <a:ext cx="8229600" cy="4739640"/>
          </a:xfrm>
        </p:spPr>
        <p:txBody>
          <a:bodyPr/>
          <a:lstStyle/>
          <a:p>
            <a:r>
              <a:rPr lang="en-US" dirty="0"/>
              <a:t>Since </a:t>
            </a:r>
            <a:r>
              <a:rPr lang="en-US" i="1" dirty="0">
                <a:latin typeface="+mj-lt"/>
              </a:rPr>
              <a:t>D</a:t>
            </a:r>
            <a:r>
              <a:rPr lang="en-US" i="0" dirty="0">
                <a:latin typeface="+mj-lt"/>
              </a:rPr>
              <a:t> </a:t>
            </a:r>
            <a:r>
              <a:rPr lang="en-US" i="0" dirty="0">
                <a:latin typeface="+mj-lt"/>
                <a:ea typeface="Cambria Math" panose="02040503050406030204" pitchFamily="18" charset="0"/>
              </a:rPr>
              <a:t>≠ </a:t>
            </a:r>
            <a:r>
              <a:rPr lang="en-US" i="0" dirty="0">
                <a:latin typeface="+mj-lt"/>
              </a:rPr>
              <a:t>0</a:t>
            </a:r>
            <a:r>
              <a:rPr lang="en-US" dirty="0"/>
              <a:t>, the system has a unique solution. Next, find</a:t>
            </a:r>
            <a:r>
              <a:rPr lang="en-US" i="1" dirty="0"/>
              <a:t> D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i="1" baseline="-25000" dirty="0"/>
              <a:t>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                                    and</a:t>
            </a:r>
          </a:p>
          <a:p>
            <a:endParaRPr lang="en-US" dirty="0"/>
          </a:p>
          <a:p>
            <a:r>
              <a:rPr lang="en-US" dirty="0"/>
              <a:t>Applying Cramer’s rule, we can solve for </a:t>
            </a:r>
            <a:r>
              <a:rPr lang="en-US" i="1" dirty="0">
                <a:latin typeface="+mj-lt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+mj-lt"/>
              </a:rPr>
              <a:t>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Therefore, the solution to the system is            .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66536"/>
              </p:ext>
            </p:extLst>
          </p:nvPr>
        </p:nvGraphicFramePr>
        <p:xfrm>
          <a:off x="685800" y="2476500"/>
          <a:ext cx="1816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1028520" progId="Equation.DSMT4">
                  <p:embed/>
                </p:oleObj>
              </mc:Choice>
              <mc:Fallback>
                <p:oleObj name="Equation" r:id="rId2" imgW="1815840" imgH="102852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76500"/>
                        <a:ext cx="1816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5466"/>
              </p:ext>
            </p:extLst>
          </p:nvPr>
        </p:nvGraphicFramePr>
        <p:xfrm>
          <a:off x="2571750" y="2867025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91960" progId="Equation.DSMT4">
                  <p:embed/>
                </p:oleObj>
              </mc:Choice>
              <mc:Fallback>
                <p:oleObj name="Equation" r:id="rId4" imgW="647640" imgH="29196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867025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651781"/>
              </p:ext>
            </p:extLst>
          </p:nvPr>
        </p:nvGraphicFramePr>
        <p:xfrm>
          <a:off x="4495800" y="2514600"/>
          <a:ext cx="2019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1028520" progId="Equation.DSMT4">
                  <p:embed/>
                </p:oleObj>
              </mc:Choice>
              <mc:Fallback>
                <p:oleObj name="Equation" r:id="rId6" imgW="2019240" imgH="102852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14600"/>
                        <a:ext cx="20193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17553"/>
              </p:ext>
            </p:extLst>
          </p:nvPr>
        </p:nvGraphicFramePr>
        <p:xfrm>
          <a:off x="6553200" y="2861733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91960" progId="Equation.DSMT4">
                  <p:embed/>
                </p:oleObj>
              </mc:Choice>
              <mc:Fallback>
                <p:oleObj name="Equation" r:id="rId8" imgW="698400" imgH="291960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61733"/>
                        <a:ext cx="69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685907"/>
              </p:ext>
            </p:extLst>
          </p:nvPr>
        </p:nvGraphicFramePr>
        <p:xfrm>
          <a:off x="1905000" y="4419600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838080" progId="Equation.DSMT4">
                  <p:embed/>
                </p:oleObj>
              </mc:Choice>
              <mc:Fallback>
                <p:oleObj name="Equation" r:id="rId10" imgW="965160" imgH="838080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42094"/>
              </p:ext>
            </p:extLst>
          </p:nvPr>
        </p:nvGraphicFramePr>
        <p:xfrm>
          <a:off x="2875845" y="4439355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838080" progId="Equation.DSMT4">
                  <p:embed/>
                </p:oleObj>
              </mc:Choice>
              <mc:Fallback>
                <p:oleObj name="Equation" r:id="rId12" imgW="723600" imgH="838080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845" y="4439355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50490"/>
              </p:ext>
            </p:extLst>
          </p:nvPr>
        </p:nvGraphicFramePr>
        <p:xfrm>
          <a:off x="3626556" y="4713111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400" imgH="291960" progId="Equation.DSMT4">
                  <p:embed/>
                </p:oleObj>
              </mc:Choice>
              <mc:Fallback>
                <p:oleObj name="Equation" r:id="rId14" imgW="482400" imgH="29196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556" y="4713111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7036"/>
              </p:ext>
            </p:extLst>
          </p:nvPr>
        </p:nvGraphicFramePr>
        <p:xfrm>
          <a:off x="5039079" y="4343400"/>
          <a:ext cx="952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876240" progId="Equation.DSMT4">
                  <p:embed/>
                </p:oleObj>
              </mc:Choice>
              <mc:Fallback>
                <p:oleObj name="Equation" r:id="rId16" imgW="952200" imgH="87624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079" y="4343400"/>
                        <a:ext cx="952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85364"/>
              </p:ext>
            </p:extLst>
          </p:nvPr>
        </p:nvGraphicFramePr>
        <p:xfrm>
          <a:off x="6018388" y="4374444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838080" progId="Equation.DSMT4">
                  <p:embed/>
                </p:oleObj>
              </mc:Choice>
              <mc:Fallback>
                <p:oleObj name="Equation" r:id="rId18" imgW="749160" imgH="83808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88" y="4374444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91344"/>
              </p:ext>
            </p:extLst>
          </p:nvPr>
        </p:nvGraphicFramePr>
        <p:xfrm>
          <a:off x="6781800" y="4651022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279360" progId="Equation.DSMT4">
                  <p:embed/>
                </p:oleObj>
              </mc:Choice>
              <mc:Fallback>
                <p:oleObj name="Equation" r:id="rId20" imgW="685800" imgH="27936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51022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42AF0DB5-4F59-64E1-1171-71BA160C1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04605"/>
              </p:ext>
            </p:extLst>
          </p:nvPr>
        </p:nvGraphicFramePr>
        <p:xfrm>
          <a:off x="4264025" y="468630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720" imgH="304560" progId="Equation.DSMT4">
                  <p:embed/>
                </p:oleObj>
              </mc:Choice>
              <mc:Fallback>
                <p:oleObj name="Equation" r:id="rId22" imgW="558720" imgH="30456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468630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054E54-D34A-B166-9F72-B4A317593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11807"/>
              </p:ext>
            </p:extLst>
          </p:nvPr>
        </p:nvGraphicFramePr>
        <p:xfrm>
          <a:off x="6322483" y="5334000"/>
          <a:ext cx="916517" cy="52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240" imgH="253800" progId="Equation.DSMT4">
                  <p:embed/>
                </p:oleObj>
              </mc:Choice>
              <mc:Fallback>
                <p:oleObj name="Equation" r:id="rId24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22483" y="5334000"/>
                        <a:ext cx="916517" cy="52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Cramer’s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Cramer’s Rule to solve the system, if possible: 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256675"/>
              </p:ext>
            </p:extLst>
          </p:nvPr>
        </p:nvGraphicFramePr>
        <p:xfrm>
          <a:off x="685800" y="1909763"/>
          <a:ext cx="2640012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1549080" progId="Equation.DSMT4">
                  <p:embed/>
                </p:oleObj>
              </mc:Choice>
              <mc:Fallback>
                <p:oleObj name="Equation" r:id="rId2" imgW="2400120" imgH="1549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9763"/>
                        <a:ext cx="2640012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Cramer’s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First, determine the value of </a:t>
            </a:r>
            <a:r>
              <a:rPr lang="en-US" b="0" i="1" dirty="0">
                <a:latin typeface="+mj-lt"/>
              </a:rPr>
              <a:t>D</a:t>
            </a:r>
            <a:r>
              <a:rPr lang="en-US" dirty="0"/>
              <a:t>, since Cramer’s Rule cannot be used if </a:t>
            </a:r>
            <a:r>
              <a:rPr lang="en-US" i="1" dirty="0"/>
              <a:t>D </a:t>
            </a:r>
            <a:r>
              <a:rPr lang="en-US" dirty="0"/>
              <a:t>= 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</a:t>
            </a:r>
            <a:r>
              <a:rPr lang="en-US" i="1" dirty="0"/>
              <a:t>D </a:t>
            </a:r>
            <a:r>
              <a:rPr lang="en-US" dirty="0"/>
              <a:t>= 0, Cramer’s Rule cannot be used to solve the system. (You might try to solve the system by using the elimination method to see what happens in this case.)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3252"/>
              </p:ext>
            </p:extLst>
          </p:nvPr>
        </p:nvGraphicFramePr>
        <p:xfrm>
          <a:off x="630390" y="2438400"/>
          <a:ext cx="1731818" cy="13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1473120" progId="Equation.DSMT4">
                  <p:embed/>
                </p:oleObj>
              </mc:Choice>
              <mc:Fallback>
                <p:oleObj name="Equation" r:id="rId2" imgW="1904760" imgH="147312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0" y="2438400"/>
                        <a:ext cx="1731818" cy="133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68890"/>
              </p:ext>
            </p:extLst>
          </p:nvPr>
        </p:nvGraphicFramePr>
        <p:xfrm>
          <a:off x="2667000" y="2660009"/>
          <a:ext cx="3786909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65560" imgH="977760" progId="Equation.DSMT4">
                  <p:embed/>
                </p:oleObj>
              </mc:Choice>
              <mc:Fallback>
                <p:oleObj name="Equation" r:id="rId4" imgW="4165560" imgH="97776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0009"/>
                        <a:ext cx="3786909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98942"/>
              </p:ext>
            </p:extLst>
          </p:nvPr>
        </p:nvGraphicFramePr>
        <p:xfrm>
          <a:off x="2667000" y="3810000"/>
          <a:ext cx="3327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120" imgH="469800" progId="Equation.DSMT4">
                  <p:embed/>
                </p:oleObj>
              </mc:Choice>
              <mc:Fallback>
                <p:oleObj name="Equation" r:id="rId6" imgW="3327120" imgH="46980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3327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49156"/>
              </p:ext>
            </p:extLst>
          </p:nvPr>
        </p:nvGraphicFramePr>
        <p:xfrm>
          <a:off x="6070600" y="3887788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291960" progId="Equation.DSMT4">
                  <p:embed/>
                </p:oleObj>
              </mc:Choice>
              <mc:Fallback>
                <p:oleObj name="Equation" r:id="rId8" imgW="469800" imgH="291960" progId="Equation.DSMT4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887788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0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Cramer’s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</p:spPr>
        <p:txBody>
          <a:bodyPr/>
          <a:lstStyle/>
          <a:p>
            <a:r>
              <a:rPr lang="en-US" dirty="0"/>
              <a:t>Use Cramer’s Rule to solve the system, if possible: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First, determine the value of </a:t>
            </a:r>
            <a:r>
              <a:rPr lang="en-US" i="1" dirty="0"/>
              <a:t>D</a:t>
            </a:r>
            <a:r>
              <a:rPr lang="en-US" dirty="0"/>
              <a:t>, since Cramer’s Rule cannot be used if </a:t>
            </a:r>
            <a:r>
              <a:rPr lang="en-US" i="1" dirty="0"/>
              <a:t>D </a:t>
            </a:r>
            <a:r>
              <a:rPr lang="en-US" dirty="0"/>
              <a:t>= 0.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316102"/>
              </p:ext>
            </p:extLst>
          </p:nvPr>
        </p:nvGraphicFramePr>
        <p:xfrm>
          <a:off x="490602" y="1600200"/>
          <a:ext cx="2387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520" imgH="1549080" progId="Equation.DSMT4">
                  <p:embed/>
                </p:oleObj>
              </mc:Choice>
              <mc:Fallback>
                <p:oleObj name="Equation" r:id="rId3" imgW="2387520" imgH="1549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02" y="1600200"/>
                        <a:ext cx="23876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56003"/>
              </p:ext>
            </p:extLst>
          </p:nvPr>
        </p:nvGraphicFramePr>
        <p:xfrm>
          <a:off x="562713" y="4535055"/>
          <a:ext cx="2170545" cy="140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520" imgH="1549080" progId="Equation.DSMT4">
                  <p:embed/>
                </p:oleObj>
              </mc:Choice>
              <mc:Fallback>
                <p:oleObj name="Equation" r:id="rId5" imgW="2387520" imgH="1549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13" y="4535055"/>
                        <a:ext cx="2170545" cy="1408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99078"/>
              </p:ext>
            </p:extLst>
          </p:nvPr>
        </p:nvGraphicFramePr>
        <p:xfrm>
          <a:off x="2895600" y="4758331"/>
          <a:ext cx="449118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40280" imgH="1028520" progId="Equation.DSMT4">
                  <p:embed/>
                </p:oleObj>
              </mc:Choice>
              <mc:Fallback>
                <p:oleObj name="Equation" r:id="rId7" imgW="494028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58331"/>
                        <a:ext cx="449118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D0EB-47A4-36AF-052E-6D56C74D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Cramer’s Rule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E834-928D-D834-943D-8C79B1787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i="1" dirty="0">
                <a:latin typeface="+mj-lt"/>
              </a:rPr>
              <a:t>D</a:t>
            </a:r>
            <a:r>
              <a:rPr lang="en-US" i="0" dirty="0">
                <a:latin typeface="+mj-lt"/>
              </a:rPr>
              <a:t> </a:t>
            </a:r>
            <a:r>
              <a:rPr lang="en-US" i="0" dirty="0">
                <a:latin typeface="+mj-lt"/>
                <a:ea typeface="Cambria Math" panose="02040503050406030204" pitchFamily="18" charset="0"/>
              </a:rPr>
              <a:t>≠ </a:t>
            </a:r>
            <a:r>
              <a:rPr lang="en-US" i="0" dirty="0">
                <a:latin typeface="+mj-lt"/>
              </a:rPr>
              <a:t>0</a:t>
            </a:r>
            <a:r>
              <a:rPr lang="en-US" dirty="0"/>
              <a:t>, the system has a unique solution. Next, find </a:t>
            </a:r>
            <a:r>
              <a:rPr lang="en-US" i="1" dirty="0"/>
              <a:t>D</a:t>
            </a:r>
            <a:r>
              <a:rPr lang="en-US" i="1" baseline="-25000" dirty="0">
                <a:latin typeface="+mj-lt"/>
              </a:rPr>
              <a:t>x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i="1" baseline="-25000" dirty="0"/>
              <a:t>y</a:t>
            </a:r>
            <a:r>
              <a:rPr lang="en-US" dirty="0"/>
              <a:t>, and </a:t>
            </a:r>
            <a:r>
              <a:rPr lang="en-US" i="1" dirty="0"/>
              <a:t>D</a:t>
            </a:r>
            <a:r>
              <a:rPr lang="en-US" i="1" baseline="-25000" dirty="0"/>
              <a:t>z</a:t>
            </a:r>
            <a:r>
              <a:rPr lang="en-US" dirty="0"/>
              <a:t>.</a:t>
            </a:r>
          </a:p>
          <a:p>
            <a:endParaRPr lang="en-US" dirty="0">
              <a:solidFill>
                <a:srgbClr val="D61CBB"/>
              </a:solidFill>
            </a:endParaRPr>
          </a:p>
          <a:p>
            <a:endParaRPr lang="en-US" dirty="0">
              <a:solidFill>
                <a:srgbClr val="D61CBB"/>
              </a:solidFill>
            </a:endParaRPr>
          </a:p>
          <a:p>
            <a:endParaRPr lang="en-IN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F31181-27CC-4B2D-F653-9478FE9CF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68610"/>
              </p:ext>
            </p:extLst>
          </p:nvPr>
        </p:nvGraphicFramePr>
        <p:xfrm>
          <a:off x="533400" y="3200400"/>
          <a:ext cx="2743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1549080" progId="Equation.DSMT4">
                  <p:embed/>
                </p:oleObj>
              </mc:Choice>
              <mc:Fallback>
                <p:oleObj name="Equation" r:id="rId2" imgW="2743200" imgH="154908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27432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EA0D36-7155-B59F-4367-F3FE57774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33722"/>
              </p:ext>
            </p:extLst>
          </p:nvPr>
        </p:nvGraphicFramePr>
        <p:xfrm>
          <a:off x="925689" y="4823460"/>
          <a:ext cx="5397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97480" imgH="1028520" progId="Equation.DSMT4">
                  <p:embed/>
                </p:oleObj>
              </mc:Choice>
              <mc:Fallback>
                <p:oleObj name="Equation" r:id="rId4" imgW="5397480" imgH="102852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689" y="4823460"/>
                        <a:ext cx="5397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0EFCCF-D56D-8721-0C45-DD0009AF5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03335"/>
              </p:ext>
            </p:extLst>
          </p:nvPr>
        </p:nvGraphicFramePr>
        <p:xfrm>
          <a:off x="528917" y="1236980"/>
          <a:ext cx="317686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431640" progId="Equation.DSMT4">
                  <p:embed/>
                </p:oleObj>
              </mc:Choice>
              <mc:Fallback>
                <p:oleObj name="Equation" r:id="rId6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917" y="1236980"/>
                        <a:ext cx="3176867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2EBB-5284-0975-4901-30089C4C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Cramer’s Rule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10C7F-9220-80F0-A0F6-67054114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4C05D9D-8AF3-1A27-4528-3A1BB59C0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93837"/>
              </p:ext>
            </p:extLst>
          </p:nvPr>
        </p:nvGraphicFramePr>
        <p:xfrm>
          <a:off x="495300" y="1393190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838080" progId="Equation.DSMT4">
                  <p:embed/>
                </p:oleObj>
              </mc:Choice>
              <mc:Fallback>
                <p:oleObj name="Equation" r:id="rId2" imgW="300960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71AFAC3-32D4-447A-BC7C-F3BD9DB04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393190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46548EDB-5C96-C47C-51F2-B57BE630C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33594"/>
              </p:ext>
            </p:extLst>
          </p:nvPr>
        </p:nvGraphicFramePr>
        <p:xfrm>
          <a:off x="457200" y="2481580"/>
          <a:ext cx="2527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27200" imgH="1549080" progId="Equation.DSMT4">
                  <p:embed/>
                </p:oleObj>
              </mc:Choice>
              <mc:Fallback>
                <p:oleObj name="Equation" r:id="rId4" imgW="2527200" imgH="154908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D2C43996-5160-4875-16DA-0836C1F06C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81580"/>
                        <a:ext cx="25273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9EA22C8E-972A-0142-2C34-BED289F48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60695"/>
              </p:ext>
            </p:extLst>
          </p:nvPr>
        </p:nvGraphicFramePr>
        <p:xfrm>
          <a:off x="3048000" y="2741930"/>
          <a:ext cx="497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78080" imgH="1028520" progId="Equation.DSMT4">
                  <p:embed/>
                </p:oleObj>
              </mc:Choice>
              <mc:Fallback>
                <p:oleObj name="Equation" r:id="rId6" imgW="4978080" imgH="102852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593842C1-0B05-57E5-B076-E7E346CAEB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1930"/>
                        <a:ext cx="4978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5056A3C-7145-B3FE-4250-A1BCA8874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50104"/>
              </p:ext>
            </p:extLst>
          </p:nvPr>
        </p:nvGraphicFramePr>
        <p:xfrm>
          <a:off x="838200" y="4131945"/>
          <a:ext cx="3263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63760" imgH="939600" progId="Equation.DSMT4">
                  <p:embed/>
                </p:oleObj>
              </mc:Choice>
              <mc:Fallback>
                <p:oleObj name="Equation" r:id="rId8" imgW="3263760" imgH="939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4C05D9D-8AF3-1A27-4528-3A1BB59C0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31945"/>
                        <a:ext cx="3263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0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B8E8-3ADC-CCEE-5F9A-5F6BD84B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Cramer’s Rule (cont.)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DD96-43CD-C304-DDC8-2C09A8EB3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754880"/>
              </a:xfrm>
            </p:spPr>
            <p:txBody>
              <a:bodyPr>
                <a:normAutofit fontScale="47500" lnSpcReduction="20000"/>
              </a:bodyPr>
              <a:lstStyle/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3600" dirty="0">
                  <a:latin typeface="Cambria Math" panose="02040503050406030204" pitchFamily="18" charset="0"/>
                </a:endParaRPr>
              </a:p>
              <a:p>
                <a:endParaRPr lang="en-US" sz="4500" dirty="0">
                  <a:latin typeface="Cambria Math" panose="02040503050406030204" pitchFamily="18" charset="0"/>
                </a:endParaRPr>
              </a:p>
              <a:p>
                <a:endParaRPr lang="en-US" sz="4500" dirty="0">
                  <a:latin typeface="Cambria Math" panose="02040503050406030204" pitchFamily="18" charset="0"/>
                </a:endParaRPr>
              </a:p>
              <a:p>
                <a:endParaRPr lang="en-US" sz="4500" dirty="0"/>
              </a:p>
              <a:p>
                <a:endParaRPr lang="en-US" sz="4500" dirty="0"/>
              </a:p>
              <a:p>
                <a:endParaRPr lang="en-US" sz="4500" dirty="0"/>
              </a:p>
              <a:p>
                <a:r>
                  <a:rPr lang="en-US" sz="5900" dirty="0"/>
                  <a:t>Applying Cramer’s rule, we can solve for </a:t>
                </a:r>
                <a:r>
                  <a:rPr lang="en-US" sz="5900" i="1" dirty="0">
                    <a:latin typeface="+mj-lt"/>
                  </a:rPr>
                  <a:t>x</a:t>
                </a:r>
                <a:r>
                  <a:rPr lang="en-US" sz="5900" i="0" dirty="0">
                    <a:latin typeface="+mj-lt"/>
                  </a:rPr>
                  <a:t>, </a:t>
                </a:r>
                <a:r>
                  <a:rPr lang="en-US" sz="5900" i="1" dirty="0">
                    <a:latin typeface="+mj-lt"/>
                  </a:rPr>
                  <a:t>y</a:t>
                </a:r>
                <a:r>
                  <a:rPr lang="en-US" sz="5900" i="0" dirty="0">
                    <a:latin typeface="+mj-lt"/>
                  </a:rPr>
                  <a:t>,</a:t>
                </a:r>
                <a:r>
                  <a:rPr lang="en-US" sz="5900" dirty="0"/>
                  <a:t> and </a:t>
                </a:r>
                <a:r>
                  <a:rPr lang="en-US" sz="5900" i="1" dirty="0">
                    <a:latin typeface="+mj-lt"/>
                  </a:rPr>
                  <a:t>z</a:t>
                </a:r>
                <a:r>
                  <a:rPr lang="en-US" sz="5900" i="0" dirty="0">
                    <a:latin typeface="+mj-lt"/>
                  </a:rPr>
                  <a:t>.</a:t>
                </a:r>
                <a:endParaRPr lang="en-IN" sz="590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    </a:t>
                </a:r>
                <a:endParaRPr lang="en-US" dirty="0">
                  <a:solidFill>
                    <a:srgbClr val="D61CBB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DD96-43CD-C304-DDC8-2C09A8EB3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754880"/>
              </a:xfr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FB010EFD-C639-C261-B8D4-9E9965546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05858"/>
              </p:ext>
            </p:extLst>
          </p:nvPr>
        </p:nvGraphicFramePr>
        <p:xfrm>
          <a:off x="480508" y="1248975"/>
          <a:ext cx="25273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27200" imgH="1549080" progId="Equation.DSMT4">
                  <p:embed/>
                </p:oleObj>
              </mc:Choice>
              <mc:Fallback>
                <p:oleObj name="Equation" r:id="rId3" imgW="2527200" imgH="154908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08" y="1248975"/>
                        <a:ext cx="25273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06EC35BF-7D3D-F614-F1C4-FC6CAA266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31053"/>
              </p:ext>
            </p:extLst>
          </p:nvPr>
        </p:nvGraphicFramePr>
        <p:xfrm>
          <a:off x="3122108" y="1497330"/>
          <a:ext cx="497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78080" imgH="1028520" progId="Equation.DSMT4">
                  <p:embed/>
                </p:oleObj>
              </mc:Choice>
              <mc:Fallback>
                <p:oleObj name="Equation" r:id="rId5" imgW="4978080" imgH="1028520" progId="Equation.DSMT4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108" y="1497330"/>
                        <a:ext cx="4978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2E2BEB7B-6A30-B523-FE08-634A717C2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76575"/>
              </p:ext>
            </p:extLst>
          </p:nvPr>
        </p:nvGraphicFramePr>
        <p:xfrm>
          <a:off x="457200" y="4784725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560" imgH="838080" progId="Equation.DSMT4">
                  <p:embed/>
                </p:oleObj>
              </mc:Choice>
              <mc:Fallback>
                <p:oleObj name="Equation" r:id="rId7" imgW="1879560" imgH="83808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6059338E-216B-035B-093B-6A210B49D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84725"/>
                        <a:ext cx="187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45340A9C-4910-6D04-8309-BB5FDFE53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63173"/>
              </p:ext>
            </p:extLst>
          </p:nvPr>
        </p:nvGraphicFramePr>
        <p:xfrm>
          <a:off x="2451100" y="5043488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330120" progId="Equation.DSMT4">
                  <p:embed/>
                </p:oleObj>
              </mc:Choice>
              <mc:Fallback>
                <p:oleObj name="Equation" r:id="rId9" imgW="533160" imgH="330120" progId="Equation.DSMT4">
                  <p:embed/>
                  <p:pic>
                    <p:nvPicPr>
                      <p:cNvPr id="14" name="Object 7">
                        <a:extLst>
                          <a:ext uri="{FF2B5EF4-FFF2-40B4-BE49-F238E27FC236}">
                            <a16:creationId xmlns:a16="http://schemas.microsoft.com/office/drawing/2014/main" id="{49DA3894-540E-EB10-7DDA-D58811855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043488"/>
                        <a:ext cx="533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D17B44B7-DDD0-1069-2E6B-AC0A379C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36647"/>
              </p:ext>
            </p:extLst>
          </p:nvPr>
        </p:nvGraphicFramePr>
        <p:xfrm>
          <a:off x="3043238" y="4765675"/>
          <a:ext cx="1879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79560" imgH="876240" progId="Equation.DSMT4">
                  <p:embed/>
                </p:oleObj>
              </mc:Choice>
              <mc:Fallback>
                <p:oleObj name="Equation" r:id="rId11" imgW="1879560" imgH="876240" progId="Equation.DSMT4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660AF2BB-CC36-237B-F890-6BCEF753C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4765675"/>
                        <a:ext cx="1879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EA40FC1F-B59F-901C-0B0D-6D94D4B95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02770"/>
              </p:ext>
            </p:extLst>
          </p:nvPr>
        </p:nvGraphicFramePr>
        <p:xfrm>
          <a:off x="4978400" y="5037138"/>
          <a:ext cx="55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330120" progId="Equation.DSMT4">
                  <p:embed/>
                </p:oleObj>
              </mc:Choice>
              <mc:Fallback>
                <p:oleObj name="Equation" r:id="rId13" imgW="558720" imgH="33012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859CC7E1-6A28-6611-622D-6D6DA9AE8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037138"/>
                        <a:ext cx="558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07B2E276-6D0A-38A0-2459-47164DD77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56601"/>
              </p:ext>
            </p:extLst>
          </p:nvPr>
        </p:nvGraphicFramePr>
        <p:xfrm>
          <a:off x="6259513" y="4783138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54000" imgH="838080" progId="Equation.DSMT4">
                  <p:embed/>
                </p:oleObj>
              </mc:Choice>
              <mc:Fallback>
                <p:oleObj name="Equation" r:id="rId15" imgW="1854000" imgH="838080" progId="Equation.DSMT4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856C9650-4ED4-AC2B-C365-7813DACC80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783138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6CA22A19-798E-6BA8-B110-9DDF762EC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712589"/>
              </p:ext>
            </p:extLst>
          </p:nvPr>
        </p:nvGraphicFramePr>
        <p:xfrm>
          <a:off x="8166100" y="4783138"/>
          <a:ext cx="53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838080" progId="Equation.DSMT4">
                  <p:embed/>
                </p:oleObj>
              </mc:Choice>
              <mc:Fallback>
                <p:oleObj name="Equation" r:id="rId17" imgW="533160" imgH="83808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AF8099C1-68B3-AD7D-AC24-D06F4D069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100" y="4783138"/>
                        <a:ext cx="53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039F697B-29A5-0F64-B68D-311723AE9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88458"/>
              </p:ext>
            </p:extLst>
          </p:nvPr>
        </p:nvGraphicFramePr>
        <p:xfrm>
          <a:off x="5613400" y="505587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58720" imgH="304560" progId="Equation.DSMT4">
                  <p:embed/>
                </p:oleObj>
              </mc:Choice>
              <mc:Fallback>
                <p:oleObj name="Equation" r:id="rId19" imgW="558720" imgH="304560" progId="Equation.DSMT4">
                  <p:embed/>
                  <p:pic>
                    <p:nvPicPr>
                      <p:cNvPr id="8" name="Object 10">
                        <a:extLst>
                          <a:ext uri="{FF2B5EF4-FFF2-40B4-BE49-F238E27FC236}">
                            <a16:creationId xmlns:a16="http://schemas.microsoft.com/office/drawing/2014/main" id="{07B2E276-6D0A-38A0-2459-47164DD77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505587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92D2CA6-ADFE-5AC2-6BBD-7AB27DA80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74048"/>
              </p:ext>
            </p:extLst>
          </p:nvPr>
        </p:nvGraphicFramePr>
        <p:xfrm>
          <a:off x="889000" y="2867025"/>
          <a:ext cx="2895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895480" imgH="939600" progId="Equation.DSMT4">
                  <p:embed/>
                </p:oleObj>
              </mc:Choice>
              <mc:Fallback>
                <p:oleObj name="Equation" r:id="rId21" imgW="2895480" imgH="939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5056A3C-7145-B3FE-4250-A1BCA88741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867025"/>
                        <a:ext cx="2895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9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83BC-BB6C-6B39-4678-23AAF086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Cramer’s Rule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9B6B-F10D-A65F-DD41-86A2DBB8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Therefore, the solution to the system is               .</a:t>
            </a:r>
          </a:p>
          <a:p>
            <a:endParaRPr lang="en-IN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B55362-87ED-2F0A-9578-611476D37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73809"/>
              </p:ext>
            </p:extLst>
          </p:nvPr>
        </p:nvGraphicFramePr>
        <p:xfrm>
          <a:off x="6324600" y="1143000"/>
          <a:ext cx="11160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431640" progId="Equation.DSMT4">
                  <p:embed/>
                </p:oleObj>
              </mc:Choice>
              <mc:Fallback>
                <p:oleObj name="Equation" r:id="rId2" imgW="5331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9B459B8-B151-F861-214A-29418BEE2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24600" y="1143000"/>
                        <a:ext cx="1116013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07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Formula: Cramer’s Rule for a 2 </a:t>
            </a:r>
            <a:r>
              <a:rPr lang="en-US" i="0" dirty="0">
                <a:latin typeface="+mj-lt"/>
                <a:ea typeface="Cambria Math" panose="02040503050406030204" pitchFamily="18" charset="0"/>
              </a:rPr>
              <a:t>×</a:t>
            </a:r>
            <a:r>
              <a:rPr lang="en-US" dirty="0"/>
              <a:t> 2 System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93901"/>
              </p:ext>
            </p:extLst>
          </p:nvPr>
        </p:nvGraphicFramePr>
        <p:xfrm>
          <a:off x="647700" y="1625600"/>
          <a:ext cx="78105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10200" imgH="2946240" progId="Equation.DSMT4">
                  <p:embed/>
                </p:oleObj>
              </mc:Choice>
              <mc:Fallback>
                <p:oleObj name="Equation" r:id="rId2" imgW="7810200" imgH="2946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625600"/>
                        <a:ext cx="781050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277455"/>
              </p:ext>
            </p:extLst>
          </p:nvPr>
        </p:nvGraphicFramePr>
        <p:xfrm>
          <a:off x="629355" y="4495800"/>
          <a:ext cx="52959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95600" imgH="1307880" progId="Equation.DSMT4">
                  <p:embed/>
                </p:oleObj>
              </mc:Choice>
              <mc:Fallback>
                <p:oleObj name="Equation" r:id="rId4" imgW="5295600" imgH="1307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355" y="4495800"/>
                        <a:ext cx="529590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Formula: Cramer’s Rule for a 3 </a:t>
            </a:r>
            <a:r>
              <a:rPr lang="en-US" i="0" dirty="0">
                <a:latin typeface="+mj-lt"/>
                <a:ea typeface="Cambria Math" panose="02040503050406030204" pitchFamily="18" charset="0"/>
              </a:rPr>
              <a:t>×</a:t>
            </a:r>
            <a:r>
              <a:rPr lang="en-US" b="0" i="0" dirty="0">
                <a:latin typeface="+mj-lt"/>
                <a:ea typeface="Cambria Math" panose="02040503050406030204" pitchFamily="18" charset="0"/>
              </a:rPr>
              <a:t> </a:t>
            </a:r>
            <a:r>
              <a:rPr lang="en-US" dirty="0"/>
              <a:t>3 System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47472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35914"/>
              </p:ext>
            </p:extLst>
          </p:nvPr>
        </p:nvGraphicFramePr>
        <p:xfrm>
          <a:off x="774700" y="1311275"/>
          <a:ext cx="6477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760" imgH="3047760" progId="Equation.DSMT4">
                  <p:embed/>
                </p:oleObj>
              </mc:Choice>
              <mc:Fallback>
                <p:oleObj name="Equation" r:id="rId2" imgW="6476760" imgH="304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311275"/>
                        <a:ext cx="6477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Formula: Cramer’s Rule for a 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3 System (cont.)</a:t>
                </a:r>
              </a:p>
            </p:txBody>
          </p:sp>
        </mc:Choice>
        <mc:Fallback xmlns="">
          <p:sp>
            <p:nvSpPr>
              <p:cNvPr id="921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85" r="-11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83600" cy="457200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45060"/>
              </p:ext>
            </p:extLst>
          </p:nvPr>
        </p:nvGraphicFramePr>
        <p:xfrm>
          <a:off x="533400" y="1828800"/>
          <a:ext cx="81788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78480" imgH="3860640" progId="Equation.DSMT4">
                  <p:embed/>
                </p:oleObj>
              </mc:Choice>
              <mc:Fallback>
                <p:oleObj name="Equation" r:id="rId3" imgW="8178480" imgH="3860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817880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Caution!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= 0, Cramer’s Rule cannot be used. In a case where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= 0 (either for a 2 × 2 or a 3 × 3 matrix), use the algebraic method of elimination or substitution. You will find that the system is either dependent (infinite solutions) or inconsistent (no solution).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Cramer’s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Cramer’s Rule to solve the system, </a:t>
            </a:r>
          </a:p>
          <a:p>
            <a:r>
              <a:rPr lang="en-US" dirty="0"/>
              <a:t>if possible:</a:t>
            </a:r>
          </a:p>
          <a:p>
            <a:endParaRPr lang="en-US" dirty="0"/>
          </a:p>
          <a:p>
            <a:r>
              <a:rPr lang="en-US" b="1" dirty="0"/>
              <a:t>Solution</a:t>
            </a:r>
            <a:endParaRPr lang="en-US" dirty="0"/>
          </a:p>
          <a:p>
            <a:r>
              <a:rPr lang="en-US" dirty="0"/>
              <a:t>First, determine the value of </a:t>
            </a:r>
            <a:r>
              <a:rPr lang="en-US" i="1" dirty="0">
                <a:latin typeface="+mj-lt"/>
              </a:rPr>
              <a:t>D</a:t>
            </a:r>
            <a:r>
              <a:rPr lang="en-US" dirty="0"/>
              <a:t>, since Cramer’s Rule cannot be used if </a:t>
            </a:r>
            <a:r>
              <a:rPr lang="en-US" i="1" dirty="0">
                <a:latin typeface="+mj-lt"/>
              </a:rPr>
              <a:t>D </a:t>
            </a:r>
            <a:r>
              <a:rPr lang="en-US" i="0" dirty="0">
                <a:latin typeface="+mj-lt"/>
              </a:rPr>
              <a:t>= 0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22876"/>
              </p:ext>
            </p:extLst>
          </p:nvPr>
        </p:nvGraphicFramePr>
        <p:xfrm>
          <a:off x="2209800" y="1676400"/>
          <a:ext cx="170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1015920" progId="Equation.DSMT4">
                  <p:embed/>
                </p:oleObj>
              </mc:Choice>
              <mc:Fallback>
                <p:oleObj name="Equation" r:id="rId2" imgW="170172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1701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>
            <a:extLst>
              <a:ext uri="{FF2B5EF4-FFF2-40B4-BE49-F238E27FC236}">
                <a16:creationId xmlns:a16="http://schemas.microsoft.com/office/drawing/2014/main" id="{69D0AA8C-A33E-0911-D4E7-2EAE08D30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88355"/>
              </p:ext>
            </p:extLst>
          </p:nvPr>
        </p:nvGraphicFramePr>
        <p:xfrm>
          <a:off x="2237591" y="4495801"/>
          <a:ext cx="1676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1028520" progId="Equation.DSMT4">
                  <p:embed/>
                </p:oleObj>
              </mc:Choice>
              <mc:Fallback>
                <p:oleObj name="Equation" r:id="rId4" imgW="1676160" imgH="1028520" progId="Equation.DSMT4">
                  <p:embed/>
                  <p:pic>
                    <p:nvPicPr>
                      <p:cNvPr id="23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591" y="4495801"/>
                        <a:ext cx="1676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8820D8A1-6CA5-DA57-68AB-0AC8A8990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11600"/>
              </p:ext>
            </p:extLst>
          </p:nvPr>
        </p:nvGraphicFramePr>
        <p:xfrm>
          <a:off x="4035425" y="4876800"/>
          <a:ext cx="67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79360" progId="Equation.DSMT4">
                  <p:embed/>
                </p:oleObj>
              </mc:Choice>
              <mc:Fallback>
                <p:oleObj name="Equation" r:id="rId6" imgW="672840" imgH="279360" progId="Equation.DSMT4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4876800"/>
                        <a:ext cx="67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Cramer’s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36" y="1309013"/>
            <a:ext cx="8229600" cy="4634588"/>
          </a:xfrm>
        </p:spPr>
        <p:txBody>
          <a:bodyPr/>
          <a:lstStyle/>
          <a:p>
            <a:r>
              <a:rPr lang="en-US" dirty="0"/>
              <a:t>Since </a:t>
            </a:r>
            <a:r>
              <a:rPr lang="en-US" i="1" dirty="0">
                <a:latin typeface="+mj-lt"/>
              </a:rPr>
              <a:t>D</a:t>
            </a:r>
            <a:r>
              <a:rPr lang="en-US" i="0" dirty="0">
                <a:latin typeface="+mj-lt"/>
              </a:rPr>
              <a:t> </a:t>
            </a:r>
            <a:r>
              <a:rPr lang="en-US" i="0" dirty="0">
                <a:latin typeface="+mj-lt"/>
                <a:ea typeface="Cambria Math" panose="02040503050406030204" pitchFamily="18" charset="0"/>
              </a:rPr>
              <a:t>≠ </a:t>
            </a:r>
            <a:r>
              <a:rPr lang="en-US" b="0" i="0" dirty="0">
                <a:latin typeface="+mj-lt"/>
                <a:ea typeface="Cambria Math" panose="02040503050406030204" pitchFamily="18" charset="0"/>
              </a:rPr>
              <a:t>0,</a:t>
            </a:r>
            <a:r>
              <a:rPr lang="en-US" dirty="0"/>
              <a:t> the system has a unique solution. Next, find </a:t>
            </a:r>
            <a:r>
              <a:rPr lang="en-US" i="1" dirty="0"/>
              <a:t>D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>
                <a:latin typeface="+mj-lt"/>
              </a:rPr>
              <a:t>D</a:t>
            </a:r>
            <a:r>
              <a:rPr lang="en-US" b="0" i="1" baseline="-25000" dirty="0">
                <a:latin typeface="+mj-lt"/>
              </a:rPr>
              <a:t>y</a:t>
            </a:r>
            <a:r>
              <a:rPr lang="en-US" i="0" dirty="0">
                <a:latin typeface="+mj-lt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and  </a:t>
            </a:r>
          </a:p>
          <a:p>
            <a:endParaRPr lang="en-US" dirty="0"/>
          </a:p>
          <a:p>
            <a:r>
              <a:rPr lang="en-US" dirty="0"/>
              <a:t>Applying Cramer’s rule, we can solve for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                                  and</a:t>
            </a: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143092"/>
              </p:ext>
            </p:extLst>
          </p:nvPr>
        </p:nvGraphicFramePr>
        <p:xfrm>
          <a:off x="569688" y="2564172"/>
          <a:ext cx="1816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1028520" progId="Equation.DSMT4">
                  <p:embed/>
                </p:oleObj>
              </mc:Choice>
              <mc:Fallback>
                <p:oleObj name="Equation" r:id="rId2" imgW="1815840" imgH="10285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88" y="2564172"/>
                        <a:ext cx="1816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79060"/>
              </p:ext>
            </p:extLst>
          </p:nvPr>
        </p:nvGraphicFramePr>
        <p:xfrm>
          <a:off x="2515610" y="2909612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79360" progId="Equation.DSMT4">
                  <p:embed/>
                </p:oleObj>
              </mc:Choice>
              <mc:Fallback>
                <p:oleObj name="Equation" r:id="rId4" imgW="86328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610" y="2909612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893260"/>
              </p:ext>
            </p:extLst>
          </p:nvPr>
        </p:nvGraphicFramePr>
        <p:xfrm>
          <a:off x="4926581" y="2505602"/>
          <a:ext cx="1600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1028520" progId="Equation.DSMT4">
                  <p:embed/>
                </p:oleObj>
              </mc:Choice>
              <mc:Fallback>
                <p:oleObj name="Equation" r:id="rId6" imgW="1600200" imgH="10285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581" y="2505602"/>
                        <a:ext cx="1600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813074"/>
              </p:ext>
            </p:extLst>
          </p:nvPr>
        </p:nvGraphicFramePr>
        <p:xfrm>
          <a:off x="6682229" y="285555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79360" progId="Equation.DSMT4">
                  <p:embed/>
                </p:oleObj>
              </mc:Choice>
              <mc:Fallback>
                <p:oleObj name="Equation" r:id="rId8" imgW="45720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229" y="2855558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628530"/>
              </p:ext>
            </p:extLst>
          </p:nvPr>
        </p:nvGraphicFramePr>
        <p:xfrm>
          <a:off x="541162" y="4625622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838080" progId="Equation.DSMT4">
                  <p:embed/>
                </p:oleObj>
              </mc:Choice>
              <mc:Fallback>
                <p:oleObj name="Equation" r:id="rId10" imgW="965160" imgH="838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62" y="4625622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054218"/>
              </p:ext>
            </p:extLst>
          </p:nvPr>
        </p:nvGraphicFramePr>
        <p:xfrm>
          <a:off x="1528939" y="4625622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838080" progId="Equation.DSMT4">
                  <p:embed/>
                </p:oleObj>
              </mc:Choice>
              <mc:Fallback>
                <p:oleObj name="Equation" r:id="rId12" imgW="914400" imgH="8380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939" y="4625622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78819"/>
              </p:ext>
            </p:extLst>
          </p:nvPr>
        </p:nvGraphicFramePr>
        <p:xfrm>
          <a:off x="2499784" y="4648200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838080" progId="Equation.DSMT4">
                  <p:embed/>
                </p:oleObj>
              </mc:Choice>
              <mc:Fallback>
                <p:oleObj name="Equation" r:id="rId14" imgW="698400" imgH="8380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784" y="4648200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65884"/>
              </p:ext>
            </p:extLst>
          </p:nvPr>
        </p:nvGraphicFramePr>
        <p:xfrm>
          <a:off x="4268479" y="4619263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00" imgH="838080" progId="Equation.DSMT4">
                  <p:embed/>
                </p:oleObj>
              </mc:Choice>
              <mc:Fallback>
                <p:oleObj name="Equation" r:id="rId16" imgW="92700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479" y="4619263"/>
                        <a:ext cx="927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45246"/>
              </p:ext>
            </p:extLst>
          </p:nvPr>
        </p:nvGraphicFramePr>
        <p:xfrm>
          <a:off x="5259079" y="4622086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838080" progId="Equation.DSMT4">
                  <p:embed/>
                </p:oleObj>
              </mc:Choice>
              <mc:Fallback>
                <p:oleObj name="Equation" r:id="rId18" imgW="74916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079" y="4622086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72696"/>
              </p:ext>
            </p:extLst>
          </p:nvPr>
        </p:nvGraphicFramePr>
        <p:xfrm>
          <a:off x="6030957" y="4610797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838080" progId="Equation.DSMT4">
                  <p:embed/>
                </p:oleObj>
              </mc:Choice>
              <mc:Fallback>
                <p:oleObj name="Equation" r:id="rId20" imgW="77436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57" y="4610797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AB2A-5F64-5307-C065-EB669D6A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Cramer’s Rule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4A07-14C7-DFCD-BEBF-0F7A1E20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Therefore, the solution to the system is                  </a:t>
            </a:r>
            <a:r>
              <a:rPr lang="en-IN" dirty="0"/>
              <a:t>.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B459B8-B151-F861-214A-29418BEE2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04649"/>
              </p:ext>
            </p:extLst>
          </p:nvPr>
        </p:nvGraphicFramePr>
        <p:xfrm>
          <a:off x="6324600" y="1600200"/>
          <a:ext cx="1301796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31640" progId="Equation.DSMT4">
                  <p:embed/>
                </p:oleObj>
              </mc:Choice>
              <mc:Fallback>
                <p:oleObj name="Equation" r:id="rId2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24600" y="1600200"/>
                        <a:ext cx="1301796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61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Cramer’s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Cramer’s Rule to solve the system, if possible:</a:t>
            </a:r>
          </a:p>
          <a:p>
            <a:endParaRPr lang="en-US" dirty="0"/>
          </a:p>
          <a:p>
            <a:endParaRPr lang="en-US" sz="1000" b="1" dirty="0"/>
          </a:p>
          <a:p>
            <a:endParaRPr lang="en-US" b="1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First, determine the value of </a:t>
            </a:r>
            <a:r>
              <a:rPr lang="en-US" i="1" dirty="0">
                <a:latin typeface="+mj-lt"/>
              </a:rPr>
              <a:t>D</a:t>
            </a:r>
            <a:r>
              <a:rPr lang="en-US" dirty="0"/>
              <a:t>, since Cramer’s Rule cannot be used if </a:t>
            </a:r>
            <a:r>
              <a:rPr lang="en-US" i="1" dirty="0">
                <a:latin typeface="+mj-lt"/>
              </a:rPr>
              <a:t>D</a:t>
            </a:r>
            <a:r>
              <a:rPr lang="en-US" i="0" dirty="0">
                <a:latin typeface="+mj-lt"/>
              </a:rPr>
              <a:t> </a:t>
            </a:r>
            <a:r>
              <a:rPr lang="en-US" b="0" i="0" dirty="0">
                <a:latin typeface="+mj-lt"/>
              </a:rPr>
              <a:t>= 0</a:t>
            </a:r>
            <a:r>
              <a:rPr lang="en-US" dirty="0"/>
              <a:t>.</a:t>
            </a: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57219"/>
              </p:ext>
            </p:extLst>
          </p:nvPr>
        </p:nvGraphicFramePr>
        <p:xfrm>
          <a:off x="512582" y="1827388"/>
          <a:ext cx="196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480" imgH="1015920" progId="Equation.DSMT4">
                  <p:embed/>
                </p:oleObj>
              </mc:Choice>
              <mc:Fallback>
                <p:oleObj name="Equation" r:id="rId2" imgW="196848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82" y="1827388"/>
                        <a:ext cx="196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34255"/>
              </p:ext>
            </p:extLst>
          </p:nvPr>
        </p:nvGraphicFramePr>
        <p:xfrm>
          <a:off x="578556" y="4531077"/>
          <a:ext cx="1676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1028520" progId="Equation.DSMT4">
                  <p:embed/>
                </p:oleObj>
              </mc:Choice>
              <mc:Fallback>
                <p:oleObj name="Equation" r:id="rId4" imgW="167616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56" y="4531077"/>
                        <a:ext cx="1676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90553"/>
              </p:ext>
            </p:extLst>
          </p:nvPr>
        </p:nvGraphicFramePr>
        <p:xfrm>
          <a:off x="2325688" y="4911725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91960" progId="Equation.DSMT4">
                  <p:embed/>
                </p:oleObj>
              </mc:Choice>
              <mc:Fallback>
                <p:oleObj name="Equation" r:id="rId6" imgW="4698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911725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495</Words>
  <Application>Microsoft Office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Calibri</vt:lpstr>
      <vt:lpstr>Office Theme</vt:lpstr>
      <vt:lpstr>Equation</vt:lpstr>
      <vt:lpstr>MathType 6.0 Equation</vt:lpstr>
      <vt:lpstr>Section 4.9</vt:lpstr>
      <vt:lpstr>Formula: Cramer’s Rule for a 2 × 2 System</vt:lpstr>
      <vt:lpstr>Formula: Cramer’s Rule for a 3 × 3 System</vt:lpstr>
      <vt:lpstr>Formula: Cramer’s Rule for a 3×3 System (cont.)</vt:lpstr>
      <vt:lpstr>Caution!</vt:lpstr>
      <vt:lpstr>Example 1: Using Cramer’s Rule</vt:lpstr>
      <vt:lpstr>Example 1: Using Cramer’s Rule (cont.)</vt:lpstr>
      <vt:lpstr>Example 1: Using Cramer’s Rule (cont.)</vt:lpstr>
      <vt:lpstr>Example 2: Using Cramer’s Rule</vt:lpstr>
      <vt:lpstr>Example 2: Using Cramer’s Rule (cont.)</vt:lpstr>
      <vt:lpstr>Example 3: Using Cramer’s Rule</vt:lpstr>
      <vt:lpstr>Example 3: Using Cramer’s Rule (cont.)</vt:lpstr>
      <vt:lpstr>Example 4: Using Cramer’s Rule</vt:lpstr>
      <vt:lpstr>Example 4: Using Cramer’s Rule (cont.)</vt:lpstr>
      <vt:lpstr>Example 4: Using Cramer’s Rule (cont.)</vt:lpstr>
      <vt:lpstr>Example 4: Using Cramer’s Rule (cont.)</vt:lpstr>
      <vt:lpstr>Example 4: Using Cramer’s Rule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Jolie Even</cp:lastModifiedBy>
  <cp:revision>61</cp:revision>
  <dcterms:created xsi:type="dcterms:W3CDTF">2013-04-26T14:43:13Z</dcterms:created>
  <dcterms:modified xsi:type="dcterms:W3CDTF">2023-07-07T17:44:25Z</dcterms:modified>
</cp:coreProperties>
</file>