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5"/>
  </p:notesMasterIdLst>
  <p:handoutMasterIdLst>
    <p:handoutMasterId r:id="rId26"/>
  </p:handoutMasterIdLst>
  <p:sldIdLst>
    <p:sldId id="256" r:id="rId2"/>
    <p:sldId id="260" r:id="rId3"/>
    <p:sldId id="261" r:id="rId4"/>
    <p:sldId id="277" r:id="rId5"/>
    <p:sldId id="275" r:id="rId6"/>
    <p:sldId id="278" r:id="rId7"/>
    <p:sldId id="272" r:id="rId8"/>
    <p:sldId id="264" r:id="rId9"/>
    <p:sldId id="294" r:id="rId10"/>
    <p:sldId id="295" r:id="rId11"/>
    <p:sldId id="268" r:id="rId12"/>
    <p:sldId id="279" r:id="rId13"/>
    <p:sldId id="274" r:id="rId14"/>
    <p:sldId id="283" r:id="rId15"/>
    <p:sldId id="284" r:id="rId16"/>
    <p:sldId id="285" r:id="rId17"/>
    <p:sldId id="286" r:id="rId18"/>
    <p:sldId id="287" r:id="rId19"/>
    <p:sldId id="288" r:id="rId20"/>
    <p:sldId id="289" r:id="rId21"/>
    <p:sldId id="296" r:id="rId22"/>
    <p:sldId id="290" r:id="rId23"/>
    <p:sldId id="291" r:id="rId2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7" name="Belloit, Nicholas G" initials="BNG [7]" lastIdx="1" clrIdx="6"/>
  <p:cmAuthor id="1" name="Belloit, Nicholas G" initials="BNG" lastIdx="1" clrIdx="0"/>
  <p:cmAuthor id="8" name="Belloit, Nicholas G" initials="BNG [8]" lastIdx="1" clrIdx="7"/>
  <p:cmAuthor id="2" name="Belloit, Nicholas G" initials="BNG [2]" lastIdx="1" clrIdx="1"/>
  <p:cmAuthor id="3" name="Belloit, Nicholas G" initials="BNG [3]" lastIdx="1" clrIdx="2"/>
  <p:cmAuthor id="4" name="Belloit, Nicholas G" initials="BNG [4]" lastIdx="1" clrIdx="3"/>
  <p:cmAuthor id="5" name="Belloit, Nicholas G" initials="BNG [5]" lastIdx="1" clrIdx="4"/>
  <p:cmAuthor id="6" name="Belloit, Nicholas G" initials="BNG [6]" lastIdx="1" clrIdx="5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000000"/>
    <a:srgbClr val="008080"/>
    <a:srgbClr val="008078"/>
    <a:srgbClr val="366092"/>
    <a:srgbClr val="1F497D"/>
    <a:srgbClr val="FF0000"/>
    <a:srgbClr val="2D7D9F"/>
    <a:srgbClr val="FFFFCC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446" autoAdjust="0"/>
    <p:restoredTop sz="94660"/>
  </p:normalViewPr>
  <p:slideViewPr>
    <p:cSldViewPr>
      <p:cViewPr varScale="1">
        <p:scale>
          <a:sx n="111" d="100"/>
          <a:sy n="111" d="100"/>
        </p:scale>
        <p:origin x="1566" y="96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commentAuthors" Target="commentAuthors.xml"/><Relationship Id="rId30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7/25/2023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81525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0BCF1E8-340D-4BBE-B2B9-288E67BAFF53}" type="datetimeFigureOut">
              <a:rPr lang="en-US" smtClean="0"/>
              <a:pPr/>
              <a:t>7/25/2023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306B3A5-C5B2-4AE6-B7F2-80530B9B158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54355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1341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 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1341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6.png"/><Relationship Id="rId2" Type="http://schemas.openxmlformats.org/officeDocument/2006/relationships/image" Target="../media/image5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3.wmf"/><Relationship Id="rId2" Type="http://schemas.openxmlformats.org/officeDocument/2006/relationships/oleObject" Target="../embeddings/oleObject52.bin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6.bin"/><Relationship Id="rId13" Type="http://schemas.openxmlformats.org/officeDocument/2006/relationships/image" Target="../media/image59.wmf"/><Relationship Id="rId18" Type="http://schemas.openxmlformats.org/officeDocument/2006/relationships/oleObject" Target="../embeddings/oleObject61.bin"/><Relationship Id="rId3" Type="http://schemas.openxmlformats.org/officeDocument/2006/relationships/image" Target="../media/image54.wmf"/><Relationship Id="rId21" Type="http://schemas.openxmlformats.org/officeDocument/2006/relationships/image" Target="../media/image63.emf"/><Relationship Id="rId7" Type="http://schemas.openxmlformats.org/officeDocument/2006/relationships/image" Target="../media/image56.wmf"/><Relationship Id="rId12" Type="http://schemas.openxmlformats.org/officeDocument/2006/relationships/oleObject" Target="../embeddings/oleObject58.bin"/><Relationship Id="rId17" Type="http://schemas.openxmlformats.org/officeDocument/2006/relationships/image" Target="../media/image61.wmf"/><Relationship Id="rId2" Type="http://schemas.openxmlformats.org/officeDocument/2006/relationships/oleObject" Target="../embeddings/oleObject53.bin"/><Relationship Id="rId16" Type="http://schemas.openxmlformats.org/officeDocument/2006/relationships/oleObject" Target="../embeddings/oleObject60.bin"/><Relationship Id="rId20" Type="http://schemas.openxmlformats.org/officeDocument/2006/relationships/oleObject" Target="../embeddings/oleObject62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55.bin"/><Relationship Id="rId11" Type="http://schemas.openxmlformats.org/officeDocument/2006/relationships/image" Target="../media/image58.wmf"/><Relationship Id="rId5" Type="http://schemas.openxmlformats.org/officeDocument/2006/relationships/image" Target="../media/image55.wmf"/><Relationship Id="rId15" Type="http://schemas.openxmlformats.org/officeDocument/2006/relationships/image" Target="../media/image60.wmf"/><Relationship Id="rId10" Type="http://schemas.openxmlformats.org/officeDocument/2006/relationships/oleObject" Target="../embeddings/oleObject57.bin"/><Relationship Id="rId19" Type="http://schemas.openxmlformats.org/officeDocument/2006/relationships/image" Target="../media/image62.wmf"/><Relationship Id="rId4" Type="http://schemas.openxmlformats.org/officeDocument/2006/relationships/oleObject" Target="../embeddings/oleObject54.bin"/><Relationship Id="rId9" Type="http://schemas.openxmlformats.org/officeDocument/2006/relationships/image" Target="../media/image57.wmf"/><Relationship Id="rId14" Type="http://schemas.openxmlformats.org/officeDocument/2006/relationships/oleObject" Target="../embeddings/oleObject59.bin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6.bin"/><Relationship Id="rId13" Type="http://schemas.openxmlformats.org/officeDocument/2006/relationships/image" Target="../media/image69.wmf"/><Relationship Id="rId3" Type="http://schemas.openxmlformats.org/officeDocument/2006/relationships/image" Target="../media/image64.wmf"/><Relationship Id="rId7" Type="http://schemas.openxmlformats.org/officeDocument/2006/relationships/image" Target="../media/image66.wmf"/><Relationship Id="rId12" Type="http://schemas.openxmlformats.org/officeDocument/2006/relationships/oleObject" Target="../embeddings/oleObject68.bin"/><Relationship Id="rId2" Type="http://schemas.openxmlformats.org/officeDocument/2006/relationships/oleObject" Target="../embeddings/oleObject63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65.bin"/><Relationship Id="rId11" Type="http://schemas.openxmlformats.org/officeDocument/2006/relationships/image" Target="../media/image68.wmf"/><Relationship Id="rId5" Type="http://schemas.openxmlformats.org/officeDocument/2006/relationships/image" Target="../media/image65.wmf"/><Relationship Id="rId10" Type="http://schemas.openxmlformats.org/officeDocument/2006/relationships/oleObject" Target="../embeddings/oleObject67.bin"/><Relationship Id="rId4" Type="http://schemas.openxmlformats.org/officeDocument/2006/relationships/oleObject" Target="../embeddings/oleObject64.bin"/><Relationship Id="rId9" Type="http://schemas.openxmlformats.org/officeDocument/2006/relationships/image" Target="../media/image67.wmf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2.bin"/><Relationship Id="rId13" Type="http://schemas.openxmlformats.org/officeDocument/2006/relationships/image" Target="../media/image75.wmf"/><Relationship Id="rId3" Type="http://schemas.openxmlformats.org/officeDocument/2006/relationships/image" Target="../media/image70.wmf"/><Relationship Id="rId7" Type="http://schemas.openxmlformats.org/officeDocument/2006/relationships/image" Target="../media/image72.wmf"/><Relationship Id="rId12" Type="http://schemas.openxmlformats.org/officeDocument/2006/relationships/oleObject" Target="../embeddings/oleObject74.bin"/><Relationship Id="rId2" Type="http://schemas.openxmlformats.org/officeDocument/2006/relationships/oleObject" Target="../embeddings/oleObject69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71.bin"/><Relationship Id="rId11" Type="http://schemas.openxmlformats.org/officeDocument/2006/relationships/image" Target="../media/image74.wmf"/><Relationship Id="rId5" Type="http://schemas.openxmlformats.org/officeDocument/2006/relationships/image" Target="../media/image71.wmf"/><Relationship Id="rId10" Type="http://schemas.openxmlformats.org/officeDocument/2006/relationships/oleObject" Target="../embeddings/oleObject73.bin"/><Relationship Id="rId4" Type="http://schemas.openxmlformats.org/officeDocument/2006/relationships/oleObject" Target="../embeddings/oleObject70.bin"/><Relationship Id="rId9" Type="http://schemas.openxmlformats.org/officeDocument/2006/relationships/image" Target="../media/image73.wmf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8.bin"/><Relationship Id="rId13" Type="http://schemas.openxmlformats.org/officeDocument/2006/relationships/image" Target="../media/image81.wmf"/><Relationship Id="rId18" Type="http://schemas.openxmlformats.org/officeDocument/2006/relationships/oleObject" Target="../embeddings/oleObject83.bin"/><Relationship Id="rId3" Type="http://schemas.openxmlformats.org/officeDocument/2006/relationships/image" Target="../media/image76.wmf"/><Relationship Id="rId21" Type="http://schemas.openxmlformats.org/officeDocument/2006/relationships/image" Target="../media/image85.wmf"/><Relationship Id="rId7" Type="http://schemas.openxmlformats.org/officeDocument/2006/relationships/image" Target="../media/image78.wmf"/><Relationship Id="rId12" Type="http://schemas.openxmlformats.org/officeDocument/2006/relationships/oleObject" Target="../embeddings/oleObject80.bin"/><Relationship Id="rId17" Type="http://schemas.openxmlformats.org/officeDocument/2006/relationships/image" Target="../media/image83.wmf"/><Relationship Id="rId25" Type="http://schemas.openxmlformats.org/officeDocument/2006/relationships/image" Target="../media/image87.wmf"/><Relationship Id="rId2" Type="http://schemas.openxmlformats.org/officeDocument/2006/relationships/oleObject" Target="../embeddings/oleObject75.bin"/><Relationship Id="rId16" Type="http://schemas.openxmlformats.org/officeDocument/2006/relationships/oleObject" Target="../embeddings/oleObject82.bin"/><Relationship Id="rId20" Type="http://schemas.openxmlformats.org/officeDocument/2006/relationships/oleObject" Target="../embeddings/oleObject84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77.bin"/><Relationship Id="rId11" Type="http://schemas.openxmlformats.org/officeDocument/2006/relationships/image" Target="../media/image80.wmf"/><Relationship Id="rId24" Type="http://schemas.openxmlformats.org/officeDocument/2006/relationships/oleObject" Target="../embeddings/oleObject86.bin"/><Relationship Id="rId5" Type="http://schemas.openxmlformats.org/officeDocument/2006/relationships/image" Target="../media/image77.wmf"/><Relationship Id="rId15" Type="http://schemas.openxmlformats.org/officeDocument/2006/relationships/image" Target="../media/image82.wmf"/><Relationship Id="rId23" Type="http://schemas.openxmlformats.org/officeDocument/2006/relationships/image" Target="../media/image86.wmf"/><Relationship Id="rId10" Type="http://schemas.openxmlformats.org/officeDocument/2006/relationships/oleObject" Target="../embeddings/oleObject79.bin"/><Relationship Id="rId19" Type="http://schemas.openxmlformats.org/officeDocument/2006/relationships/image" Target="../media/image84.wmf"/><Relationship Id="rId4" Type="http://schemas.openxmlformats.org/officeDocument/2006/relationships/oleObject" Target="../embeddings/oleObject76.bin"/><Relationship Id="rId9" Type="http://schemas.openxmlformats.org/officeDocument/2006/relationships/image" Target="../media/image79.wmf"/><Relationship Id="rId14" Type="http://schemas.openxmlformats.org/officeDocument/2006/relationships/oleObject" Target="../embeddings/oleObject81.bin"/><Relationship Id="rId22" Type="http://schemas.openxmlformats.org/officeDocument/2006/relationships/oleObject" Target="../embeddings/oleObject85.bin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90.bin"/><Relationship Id="rId13" Type="http://schemas.openxmlformats.org/officeDocument/2006/relationships/image" Target="../media/image93.wmf"/><Relationship Id="rId18" Type="http://schemas.openxmlformats.org/officeDocument/2006/relationships/oleObject" Target="../embeddings/oleObject95.bin"/><Relationship Id="rId3" Type="http://schemas.openxmlformats.org/officeDocument/2006/relationships/image" Target="../media/image88.wmf"/><Relationship Id="rId21" Type="http://schemas.openxmlformats.org/officeDocument/2006/relationships/image" Target="../media/image97.wmf"/><Relationship Id="rId7" Type="http://schemas.openxmlformats.org/officeDocument/2006/relationships/image" Target="../media/image90.wmf"/><Relationship Id="rId12" Type="http://schemas.openxmlformats.org/officeDocument/2006/relationships/oleObject" Target="../embeddings/oleObject92.bin"/><Relationship Id="rId17" Type="http://schemas.openxmlformats.org/officeDocument/2006/relationships/image" Target="../media/image95.wmf"/><Relationship Id="rId2" Type="http://schemas.openxmlformats.org/officeDocument/2006/relationships/oleObject" Target="../embeddings/oleObject87.bin"/><Relationship Id="rId16" Type="http://schemas.openxmlformats.org/officeDocument/2006/relationships/oleObject" Target="../embeddings/oleObject94.bin"/><Relationship Id="rId20" Type="http://schemas.openxmlformats.org/officeDocument/2006/relationships/oleObject" Target="../embeddings/oleObject96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89.bin"/><Relationship Id="rId11" Type="http://schemas.openxmlformats.org/officeDocument/2006/relationships/image" Target="../media/image92.wmf"/><Relationship Id="rId5" Type="http://schemas.openxmlformats.org/officeDocument/2006/relationships/image" Target="../media/image89.wmf"/><Relationship Id="rId15" Type="http://schemas.openxmlformats.org/officeDocument/2006/relationships/image" Target="../media/image94.wmf"/><Relationship Id="rId10" Type="http://schemas.openxmlformats.org/officeDocument/2006/relationships/oleObject" Target="../embeddings/oleObject91.bin"/><Relationship Id="rId19" Type="http://schemas.openxmlformats.org/officeDocument/2006/relationships/image" Target="../media/image96.wmf"/><Relationship Id="rId4" Type="http://schemas.openxmlformats.org/officeDocument/2006/relationships/oleObject" Target="../embeddings/oleObject88.bin"/><Relationship Id="rId9" Type="http://schemas.openxmlformats.org/officeDocument/2006/relationships/image" Target="../media/image91.wmf"/><Relationship Id="rId14" Type="http://schemas.openxmlformats.org/officeDocument/2006/relationships/oleObject" Target="../embeddings/oleObject93.bin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8.wmf"/><Relationship Id="rId7" Type="http://schemas.openxmlformats.org/officeDocument/2006/relationships/image" Target="../media/image100.wmf"/><Relationship Id="rId2" Type="http://schemas.openxmlformats.org/officeDocument/2006/relationships/oleObject" Target="../embeddings/oleObject97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99.bin"/><Relationship Id="rId5" Type="http://schemas.openxmlformats.org/officeDocument/2006/relationships/image" Target="../media/image99.wmf"/><Relationship Id="rId4" Type="http://schemas.openxmlformats.org/officeDocument/2006/relationships/oleObject" Target="../embeddings/oleObject98.bin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03.bin"/><Relationship Id="rId3" Type="http://schemas.openxmlformats.org/officeDocument/2006/relationships/image" Target="../media/image101.wmf"/><Relationship Id="rId7" Type="http://schemas.openxmlformats.org/officeDocument/2006/relationships/image" Target="../media/image103.emf"/><Relationship Id="rId2" Type="http://schemas.openxmlformats.org/officeDocument/2006/relationships/oleObject" Target="../embeddings/oleObject100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02.bin"/><Relationship Id="rId11" Type="http://schemas.openxmlformats.org/officeDocument/2006/relationships/image" Target="../media/image105.wmf"/><Relationship Id="rId5" Type="http://schemas.openxmlformats.org/officeDocument/2006/relationships/image" Target="../media/image102.wmf"/><Relationship Id="rId10" Type="http://schemas.openxmlformats.org/officeDocument/2006/relationships/oleObject" Target="../embeddings/oleObject104.bin"/><Relationship Id="rId4" Type="http://schemas.openxmlformats.org/officeDocument/2006/relationships/oleObject" Target="../embeddings/oleObject101.bin"/><Relationship Id="rId9" Type="http://schemas.openxmlformats.org/officeDocument/2006/relationships/image" Target="../media/image104.e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wmf"/><Relationship Id="rId4" Type="http://schemas.openxmlformats.org/officeDocument/2006/relationships/oleObject" Target="../embeddings/oleObject2.bin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08.bin"/><Relationship Id="rId3" Type="http://schemas.openxmlformats.org/officeDocument/2006/relationships/image" Target="../media/image106.wmf"/><Relationship Id="rId7" Type="http://schemas.openxmlformats.org/officeDocument/2006/relationships/image" Target="../media/image108.wmf"/><Relationship Id="rId2" Type="http://schemas.openxmlformats.org/officeDocument/2006/relationships/oleObject" Target="../embeddings/oleObject105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07.bin"/><Relationship Id="rId5" Type="http://schemas.openxmlformats.org/officeDocument/2006/relationships/image" Target="../media/image107.wmf"/><Relationship Id="rId4" Type="http://schemas.openxmlformats.org/officeDocument/2006/relationships/oleObject" Target="../embeddings/oleObject106.bin"/><Relationship Id="rId9" Type="http://schemas.openxmlformats.org/officeDocument/2006/relationships/image" Target="../media/image109.wmf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12.bin"/><Relationship Id="rId3" Type="http://schemas.openxmlformats.org/officeDocument/2006/relationships/image" Target="../media/image110.wmf"/><Relationship Id="rId7" Type="http://schemas.openxmlformats.org/officeDocument/2006/relationships/image" Target="../media/image112.wmf"/><Relationship Id="rId2" Type="http://schemas.openxmlformats.org/officeDocument/2006/relationships/oleObject" Target="../embeddings/oleObject109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11.bin"/><Relationship Id="rId5" Type="http://schemas.openxmlformats.org/officeDocument/2006/relationships/image" Target="../media/image111.wmf"/><Relationship Id="rId4" Type="http://schemas.openxmlformats.org/officeDocument/2006/relationships/oleObject" Target="../embeddings/oleObject110.bin"/><Relationship Id="rId9" Type="http://schemas.openxmlformats.org/officeDocument/2006/relationships/image" Target="../media/image105.wmf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3.wmf"/><Relationship Id="rId2" Type="http://schemas.openxmlformats.org/officeDocument/2006/relationships/oleObject" Target="../embeddings/oleObject113.bin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4.emf"/><Relationship Id="rId7" Type="http://schemas.openxmlformats.org/officeDocument/2006/relationships/image" Target="../media/image4.wmf"/><Relationship Id="rId2" Type="http://schemas.openxmlformats.org/officeDocument/2006/relationships/oleObject" Target="../embeddings/oleObject114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.bin"/><Relationship Id="rId5" Type="http://schemas.openxmlformats.org/officeDocument/2006/relationships/image" Target="../media/image115.wmf"/><Relationship Id="rId4" Type="http://schemas.openxmlformats.org/officeDocument/2006/relationships/oleObject" Target="../embeddings/oleObject115.bin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oleObject" Target="../embeddings/oleObject3.bin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3" Type="http://schemas.openxmlformats.org/officeDocument/2006/relationships/image" Target="../media/image10.wmf"/><Relationship Id="rId18" Type="http://schemas.openxmlformats.org/officeDocument/2006/relationships/oleObject" Target="../embeddings/oleObject12.bin"/><Relationship Id="rId26" Type="http://schemas.openxmlformats.org/officeDocument/2006/relationships/oleObject" Target="../embeddings/oleObject16.bin"/><Relationship Id="rId39" Type="http://schemas.openxmlformats.org/officeDocument/2006/relationships/image" Target="../media/image23.wmf"/><Relationship Id="rId21" Type="http://schemas.openxmlformats.org/officeDocument/2006/relationships/image" Target="../media/image14.wmf"/><Relationship Id="rId34" Type="http://schemas.openxmlformats.org/officeDocument/2006/relationships/oleObject" Target="../embeddings/oleObject20.bin"/><Relationship Id="rId42" Type="http://schemas.openxmlformats.org/officeDocument/2006/relationships/oleObject" Target="../embeddings/oleObject24.bin"/><Relationship Id="rId7" Type="http://schemas.openxmlformats.org/officeDocument/2006/relationships/image" Target="../media/image7.wmf"/><Relationship Id="rId2" Type="http://schemas.openxmlformats.org/officeDocument/2006/relationships/oleObject" Target="../embeddings/oleObject4.bin"/><Relationship Id="rId16" Type="http://schemas.openxmlformats.org/officeDocument/2006/relationships/oleObject" Target="../embeddings/oleObject11.bin"/><Relationship Id="rId20" Type="http://schemas.openxmlformats.org/officeDocument/2006/relationships/oleObject" Target="../embeddings/oleObject13.bin"/><Relationship Id="rId29" Type="http://schemas.openxmlformats.org/officeDocument/2006/relationships/image" Target="../media/image18.wmf"/><Relationship Id="rId41" Type="http://schemas.openxmlformats.org/officeDocument/2006/relationships/image" Target="../media/image24.wmf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6.bin"/><Relationship Id="rId11" Type="http://schemas.openxmlformats.org/officeDocument/2006/relationships/image" Target="../media/image9.wmf"/><Relationship Id="rId24" Type="http://schemas.openxmlformats.org/officeDocument/2006/relationships/oleObject" Target="../embeddings/oleObject15.bin"/><Relationship Id="rId32" Type="http://schemas.openxmlformats.org/officeDocument/2006/relationships/oleObject" Target="../embeddings/oleObject19.bin"/><Relationship Id="rId37" Type="http://schemas.openxmlformats.org/officeDocument/2006/relationships/image" Target="../media/image22.wmf"/><Relationship Id="rId40" Type="http://schemas.openxmlformats.org/officeDocument/2006/relationships/oleObject" Target="../embeddings/oleObject23.bin"/><Relationship Id="rId5" Type="http://schemas.openxmlformats.org/officeDocument/2006/relationships/image" Target="../media/image6.wmf"/><Relationship Id="rId15" Type="http://schemas.openxmlformats.org/officeDocument/2006/relationships/image" Target="../media/image11.wmf"/><Relationship Id="rId23" Type="http://schemas.openxmlformats.org/officeDocument/2006/relationships/image" Target="../media/image15.wmf"/><Relationship Id="rId28" Type="http://schemas.openxmlformats.org/officeDocument/2006/relationships/oleObject" Target="../embeddings/oleObject17.bin"/><Relationship Id="rId36" Type="http://schemas.openxmlformats.org/officeDocument/2006/relationships/oleObject" Target="../embeddings/oleObject21.bin"/><Relationship Id="rId10" Type="http://schemas.openxmlformats.org/officeDocument/2006/relationships/oleObject" Target="../embeddings/oleObject8.bin"/><Relationship Id="rId19" Type="http://schemas.openxmlformats.org/officeDocument/2006/relationships/image" Target="../media/image13.wmf"/><Relationship Id="rId31" Type="http://schemas.openxmlformats.org/officeDocument/2006/relationships/image" Target="../media/image19.wmf"/><Relationship Id="rId4" Type="http://schemas.openxmlformats.org/officeDocument/2006/relationships/oleObject" Target="../embeddings/oleObject5.bin"/><Relationship Id="rId9" Type="http://schemas.openxmlformats.org/officeDocument/2006/relationships/image" Target="../media/image8.wmf"/><Relationship Id="rId14" Type="http://schemas.openxmlformats.org/officeDocument/2006/relationships/oleObject" Target="../embeddings/oleObject10.bin"/><Relationship Id="rId22" Type="http://schemas.openxmlformats.org/officeDocument/2006/relationships/oleObject" Target="../embeddings/oleObject14.bin"/><Relationship Id="rId27" Type="http://schemas.openxmlformats.org/officeDocument/2006/relationships/image" Target="../media/image17.wmf"/><Relationship Id="rId30" Type="http://schemas.openxmlformats.org/officeDocument/2006/relationships/oleObject" Target="../embeddings/oleObject18.bin"/><Relationship Id="rId35" Type="http://schemas.openxmlformats.org/officeDocument/2006/relationships/image" Target="../media/image21.wmf"/><Relationship Id="rId43" Type="http://schemas.openxmlformats.org/officeDocument/2006/relationships/image" Target="../media/image25.emf"/><Relationship Id="rId8" Type="http://schemas.openxmlformats.org/officeDocument/2006/relationships/oleObject" Target="../embeddings/oleObject7.bin"/><Relationship Id="rId3" Type="http://schemas.openxmlformats.org/officeDocument/2006/relationships/image" Target="../media/image5.wmf"/><Relationship Id="rId12" Type="http://schemas.openxmlformats.org/officeDocument/2006/relationships/oleObject" Target="../embeddings/oleObject9.bin"/><Relationship Id="rId17" Type="http://schemas.openxmlformats.org/officeDocument/2006/relationships/image" Target="../media/image12.wmf"/><Relationship Id="rId25" Type="http://schemas.openxmlformats.org/officeDocument/2006/relationships/image" Target="../media/image16.wmf"/><Relationship Id="rId33" Type="http://schemas.openxmlformats.org/officeDocument/2006/relationships/image" Target="../media/image20.wmf"/><Relationship Id="rId38" Type="http://schemas.openxmlformats.org/officeDocument/2006/relationships/oleObject" Target="../embeddings/oleObject22.bin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8.bin"/><Relationship Id="rId13" Type="http://schemas.openxmlformats.org/officeDocument/2006/relationships/image" Target="../media/image31.wmf"/><Relationship Id="rId18" Type="http://schemas.openxmlformats.org/officeDocument/2006/relationships/oleObject" Target="../embeddings/oleObject33.bin"/><Relationship Id="rId3" Type="http://schemas.openxmlformats.org/officeDocument/2006/relationships/image" Target="../media/image26.wmf"/><Relationship Id="rId7" Type="http://schemas.openxmlformats.org/officeDocument/2006/relationships/image" Target="../media/image28.wmf"/><Relationship Id="rId12" Type="http://schemas.openxmlformats.org/officeDocument/2006/relationships/oleObject" Target="../embeddings/oleObject30.bin"/><Relationship Id="rId17" Type="http://schemas.openxmlformats.org/officeDocument/2006/relationships/image" Target="../media/image33.emf"/><Relationship Id="rId2" Type="http://schemas.openxmlformats.org/officeDocument/2006/relationships/oleObject" Target="../embeddings/oleObject25.bin"/><Relationship Id="rId16" Type="http://schemas.openxmlformats.org/officeDocument/2006/relationships/oleObject" Target="../embeddings/oleObject32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7.bin"/><Relationship Id="rId11" Type="http://schemas.openxmlformats.org/officeDocument/2006/relationships/image" Target="../media/image30.wmf"/><Relationship Id="rId5" Type="http://schemas.openxmlformats.org/officeDocument/2006/relationships/image" Target="../media/image27.wmf"/><Relationship Id="rId15" Type="http://schemas.openxmlformats.org/officeDocument/2006/relationships/image" Target="../media/image32.wmf"/><Relationship Id="rId10" Type="http://schemas.openxmlformats.org/officeDocument/2006/relationships/oleObject" Target="../embeddings/oleObject29.bin"/><Relationship Id="rId19" Type="http://schemas.openxmlformats.org/officeDocument/2006/relationships/image" Target="../media/image34.wmf"/><Relationship Id="rId4" Type="http://schemas.openxmlformats.org/officeDocument/2006/relationships/oleObject" Target="../embeddings/oleObject26.bin"/><Relationship Id="rId9" Type="http://schemas.openxmlformats.org/officeDocument/2006/relationships/image" Target="../media/image29.wmf"/><Relationship Id="rId14" Type="http://schemas.openxmlformats.org/officeDocument/2006/relationships/oleObject" Target="../embeddings/oleObject31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.wmf"/><Relationship Id="rId2" Type="http://schemas.openxmlformats.org/officeDocument/2006/relationships/oleObject" Target="../embeddings/oleObject34.bin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8.bin"/><Relationship Id="rId13" Type="http://schemas.openxmlformats.org/officeDocument/2006/relationships/image" Target="../media/image41.emf"/><Relationship Id="rId3" Type="http://schemas.openxmlformats.org/officeDocument/2006/relationships/image" Target="../media/image36.wmf"/><Relationship Id="rId7" Type="http://schemas.openxmlformats.org/officeDocument/2006/relationships/image" Target="../media/image38.wmf"/><Relationship Id="rId12" Type="http://schemas.openxmlformats.org/officeDocument/2006/relationships/oleObject" Target="../embeddings/oleObject40.bin"/><Relationship Id="rId2" Type="http://schemas.openxmlformats.org/officeDocument/2006/relationships/oleObject" Target="../embeddings/oleObject35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7.bin"/><Relationship Id="rId11" Type="http://schemas.openxmlformats.org/officeDocument/2006/relationships/image" Target="../media/image40.wmf"/><Relationship Id="rId5" Type="http://schemas.openxmlformats.org/officeDocument/2006/relationships/image" Target="../media/image37.wmf"/><Relationship Id="rId10" Type="http://schemas.openxmlformats.org/officeDocument/2006/relationships/oleObject" Target="../embeddings/oleObject39.bin"/><Relationship Id="rId4" Type="http://schemas.openxmlformats.org/officeDocument/2006/relationships/oleObject" Target="../embeddings/oleObject36.bin"/><Relationship Id="rId9" Type="http://schemas.openxmlformats.org/officeDocument/2006/relationships/image" Target="../media/image39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4.bin"/><Relationship Id="rId13" Type="http://schemas.openxmlformats.org/officeDocument/2006/relationships/image" Target="../media/image47.wmf"/><Relationship Id="rId18" Type="http://schemas.openxmlformats.org/officeDocument/2006/relationships/oleObject" Target="../embeddings/oleObject49.bin"/><Relationship Id="rId3" Type="http://schemas.openxmlformats.org/officeDocument/2006/relationships/image" Target="../media/image42.wmf"/><Relationship Id="rId21" Type="http://schemas.openxmlformats.org/officeDocument/2006/relationships/image" Target="../media/image51.wmf"/><Relationship Id="rId7" Type="http://schemas.openxmlformats.org/officeDocument/2006/relationships/image" Target="../media/image44.wmf"/><Relationship Id="rId12" Type="http://schemas.openxmlformats.org/officeDocument/2006/relationships/oleObject" Target="../embeddings/oleObject46.bin"/><Relationship Id="rId17" Type="http://schemas.openxmlformats.org/officeDocument/2006/relationships/image" Target="../media/image49.wmf"/><Relationship Id="rId2" Type="http://schemas.openxmlformats.org/officeDocument/2006/relationships/oleObject" Target="../embeddings/oleObject41.bin"/><Relationship Id="rId16" Type="http://schemas.openxmlformats.org/officeDocument/2006/relationships/oleObject" Target="../embeddings/oleObject48.bin"/><Relationship Id="rId20" Type="http://schemas.openxmlformats.org/officeDocument/2006/relationships/oleObject" Target="../embeddings/oleObject50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43.bin"/><Relationship Id="rId11" Type="http://schemas.openxmlformats.org/officeDocument/2006/relationships/image" Target="../media/image46.wmf"/><Relationship Id="rId5" Type="http://schemas.openxmlformats.org/officeDocument/2006/relationships/image" Target="../media/image43.wmf"/><Relationship Id="rId15" Type="http://schemas.openxmlformats.org/officeDocument/2006/relationships/image" Target="../media/image48.wmf"/><Relationship Id="rId23" Type="http://schemas.openxmlformats.org/officeDocument/2006/relationships/image" Target="../media/image52.wmf"/><Relationship Id="rId10" Type="http://schemas.openxmlformats.org/officeDocument/2006/relationships/oleObject" Target="../embeddings/oleObject45.bin"/><Relationship Id="rId19" Type="http://schemas.openxmlformats.org/officeDocument/2006/relationships/image" Target="../media/image50.wmf"/><Relationship Id="rId4" Type="http://schemas.openxmlformats.org/officeDocument/2006/relationships/oleObject" Target="../embeddings/oleObject42.bin"/><Relationship Id="rId9" Type="http://schemas.openxmlformats.org/officeDocument/2006/relationships/image" Target="../media/image45.wmf"/><Relationship Id="rId14" Type="http://schemas.openxmlformats.org/officeDocument/2006/relationships/oleObject" Target="../embeddings/oleObject47.bin"/><Relationship Id="rId22" Type="http://schemas.openxmlformats.org/officeDocument/2006/relationships/oleObject" Target="../embeddings/oleObject51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4.png"/><Relationship Id="rId2" Type="http://schemas.openxmlformats.org/officeDocument/2006/relationships/image" Target="../media/image5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5.2</a:t>
            </a:r>
          </a:p>
        </p:txBody>
      </p:sp>
      <p:sp>
        <p:nvSpPr>
          <p:cNvPr id="5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lnSpc>
                <a:spcPct val="90000"/>
              </a:lnSpc>
              <a:buNone/>
              <a:defRPr/>
            </a:pPr>
            <a:r>
              <a:rPr lang="en-US" b="1" i="1" dirty="0"/>
              <a:t>Power Rules for Exponents</a:t>
            </a:r>
            <a:endParaRPr lang="en-US" b="1" i="1" dirty="0">
              <a:solidFill>
                <a:srgbClr val="1F497D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Caution: Negative Numbers and Exponents (cont.)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3E1717-2736-89D0-B6B1-29937D6681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 </a:t>
            </a:r>
          </a:p>
          <a:p>
            <a:endParaRPr lang="en-US" dirty="0"/>
          </a:p>
          <a:p>
            <a:endParaRPr lang="en-IN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Rectangle 3">
                <a:extLst>
                  <a:ext uri="{FF2B5EF4-FFF2-40B4-BE49-F238E27FC236}">
                    <a16:creationId xmlns:a16="http://schemas.microsoft.com/office/drawing/2014/main" id="{543F458A-3F40-2AC1-7BA4-B95ECB6475F2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457200" y="1280160"/>
                <a:ext cx="8229600" cy="3108543"/>
              </a:xfrm>
              <a:prstGeom prst="rect">
                <a:avLst/>
              </a:prstGeom>
              <a:solidFill>
                <a:srgbClr val="FFFFCC"/>
              </a:solidFill>
              <a:ln w="28575">
                <a:solidFill>
                  <a:srgbClr val="000000"/>
                </a:solidFill>
              </a:ln>
            </p:spPr>
            <p:txBody>
              <a:bodyPr>
                <a:spAutoFit/>
              </a:bodyPr>
              <a:lstStyle/>
              <a:p>
                <a:pPr>
                  <a:tabLst>
                    <a:tab pos="977900" algn="l"/>
                  </a:tabLst>
                </a:pPr>
                <a:r>
                  <a:rPr lang="en-US" sz="2800" spc="10" dirty="0">
                    <a:solidFill>
                      <a:srgbClr val="000000"/>
                    </a:solidFill>
                  </a:rPr>
                  <a:t>We see that the exponent refers to </a:t>
                </a:r>
                <a14:m>
                  <m:oMath xmlns:m="http://schemas.openxmlformats.org/officeDocument/2006/math">
                    <m:r>
                      <a:rPr lang="en-US" sz="2800" i="1" spc="10" dirty="0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7</m:t>
                    </m:r>
                  </m:oMath>
                </a14:m>
                <a:r>
                  <a:rPr lang="en-US" sz="2800" spc="10" dirty="0">
                    <a:solidFill>
                      <a:srgbClr val="000000"/>
                    </a:solidFill>
                  </a:rPr>
                  <a:t> and not </a:t>
                </a:r>
                <a14:m>
                  <m:oMath xmlns:m="http://schemas.openxmlformats.org/officeDocument/2006/math">
                    <m:r>
                      <a:rPr lang="en-US" sz="2800" i="1" spc="10" dirty="0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−7</m:t>
                    </m:r>
                  </m:oMath>
                </a14:m>
                <a:r>
                  <a:rPr lang="en-US" sz="2800" spc="10" dirty="0">
                    <a:solidFill>
                      <a:srgbClr val="000000"/>
                    </a:solidFill>
                  </a:rPr>
                  <a:t>. For the exponent to refer to </a:t>
                </a:r>
                <a14:m>
                  <m:oMath xmlns:m="http://schemas.openxmlformats.org/officeDocument/2006/math">
                    <m:r>
                      <a:rPr lang="en-US" sz="2800" i="1" spc="10" dirty="0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−7 </m:t>
                    </m:r>
                  </m:oMath>
                </a14:m>
                <a:r>
                  <a:rPr lang="en-US" sz="2800" spc="10" dirty="0">
                    <a:solidFill>
                      <a:srgbClr val="000000"/>
                    </a:solidFill>
                  </a:rPr>
                  <a:t>as the base, </a:t>
                </a:r>
                <a14:m>
                  <m:oMath xmlns:m="http://schemas.openxmlformats.org/officeDocument/2006/math">
                    <m:r>
                      <a:rPr lang="en-US" sz="2800" i="1" spc="10" dirty="0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−7 </m:t>
                    </m:r>
                  </m:oMath>
                </a14:m>
                <a:r>
                  <a:rPr lang="en-US" sz="2800" b="1" spc="10" dirty="0">
                    <a:solidFill>
                      <a:srgbClr val="000000"/>
                    </a:solidFill>
                  </a:rPr>
                  <a:t>must be in parentheses</a:t>
                </a:r>
                <a:r>
                  <a:rPr lang="en-US" sz="2800" spc="10" dirty="0">
                    <a:solidFill>
                      <a:srgbClr val="000000"/>
                    </a:solidFill>
                  </a:rPr>
                  <a:t> as follows.</a:t>
                </a:r>
              </a:p>
              <a:p>
                <a:pPr>
                  <a:tabLst>
                    <a:tab pos="977900" algn="l"/>
                  </a:tabLst>
                </a:pPr>
                <a:endParaRPr lang="en-US" sz="2800" spc="10" dirty="0">
                  <a:solidFill>
                    <a:srgbClr val="000000"/>
                  </a:solidFill>
                </a:endParaRPr>
              </a:p>
              <a:p>
                <a:pPr>
                  <a:tabLst>
                    <a:tab pos="977900" algn="l"/>
                  </a:tabLst>
                </a:pPr>
                <a:endParaRPr lang="en-US" sz="2800" dirty="0">
                  <a:solidFill>
                    <a:srgbClr val="000000"/>
                  </a:solidFill>
                </a:endParaRPr>
              </a:p>
              <a:p>
                <a:pPr>
                  <a:tabLst>
                    <a:tab pos="977900" algn="l"/>
                  </a:tabLst>
                </a:pPr>
                <a:r>
                  <a:rPr lang="en-US" sz="2800" dirty="0">
                    <a:solidFill>
                      <a:srgbClr val="000000"/>
                    </a:solidFill>
                  </a:rPr>
                  <a:t>As another example, 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−</m:t>
                    </m:r>
                    <m:sSup>
                      <m:sSupPr>
                        <m:ctrlPr>
                          <a:rPr lang="en-US" sz="2800" i="1" dirty="0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800" b="0" i="1" dirty="0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en-US" sz="2800" b="0" i="1" dirty="0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0</m:t>
                        </m:r>
                      </m:sup>
                    </m:sSup>
                    <m:r>
                      <a:rPr lang="en-US" sz="2800" b="0" i="1" dirty="0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=−1</m:t>
                    </m:r>
                    <m:r>
                      <a:rPr lang="en-US" sz="2800" i="1" spc="10" dirty="0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⋅</m:t>
                    </m:r>
                    <m:sSup>
                      <m:sSupPr>
                        <m:ctrlPr>
                          <a:rPr lang="en-US" sz="2800" b="0" i="1" dirty="0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800" b="0" i="1" dirty="0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en-US" sz="2800" b="0" i="1" dirty="0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0</m:t>
                        </m:r>
                      </m:sup>
                    </m:sSup>
                    <m:r>
                      <a:rPr lang="en-US" sz="2800" b="0" i="1" dirty="0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=−1</m:t>
                    </m:r>
                    <m:r>
                      <a:rPr lang="en-US" sz="2800" i="1" spc="10" dirty="0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⋅</m:t>
                    </m:r>
                    <m:r>
                      <a:rPr lang="en-US" sz="2800" b="0" i="1" dirty="0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1=−1</m:t>
                    </m:r>
                  </m:oMath>
                </a14:m>
                <a:r>
                  <a:rPr lang="en-US" sz="2800" dirty="0">
                    <a:solidFill>
                      <a:srgbClr val="000000"/>
                    </a:solidFill>
                  </a:rPr>
                  <a:t> and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800" i="1" dirty="0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800" b="0" i="1" dirty="0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(−2)</m:t>
                        </m:r>
                      </m:e>
                      <m:sup>
                        <m:r>
                          <a:rPr lang="en-US" sz="2800" b="0" i="1" dirty="0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0</m:t>
                        </m:r>
                      </m:sup>
                    </m:sSup>
                    <m:r>
                      <a:rPr lang="en-US" sz="2800" b="0" i="1" dirty="0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=1.</m:t>
                    </m:r>
                  </m:oMath>
                </a14:m>
                <a:endParaRPr lang="en-US" sz="2800" dirty="0">
                  <a:solidFill>
                    <a:srgbClr val="000000"/>
                  </a:solidFill>
                </a:endParaRPr>
              </a:p>
            </p:txBody>
          </p:sp>
        </mc:Choice>
        <mc:Fallback xmlns="">
          <p:sp>
            <p:nvSpPr>
              <p:cNvPr id="4" name="Rectangle 3">
                <a:extLst>
                  <a:ext uri="{FF2B5EF4-FFF2-40B4-BE49-F238E27FC236}">
                    <a16:creationId xmlns:a16="http://schemas.microsoft.com/office/drawing/2014/main" id="{543F458A-3F40-2AC1-7BA4-B95ECB6475F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7200" y="1280160"/>
                <a:ext cx="8229600" cy="3108543"/>
              </a:xfrm>
              <a:prstGeom prst="rect">
                <a:avLst/>
              </a:prstGeom>
              <a:blipFill>
                <a:blip r:embed="rId2"/>
                <a:stretch>
                  <a:fillRect l="-1328" t="-1359" b="-4078"/>
                </a:stretch>
              </a:blipFill>
              <a:ln w="28575">
                <a:solidFill>
                  <a:srgbClr val="000000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angle 2">
                <a:extLst>
                  <a:ext uri="{FF2B5EF4-FFF2-40B4-BE49-F238E27FC236}">
                    <a16:creationId xmlns:a16="http://schemas.microsoft.com/office/drawing/2014/main" id="{21D384E2-6004-082C-83FA-F42546776CF3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2133600" y="2531633"/>
                <a:ext cx="4494007" cy="914400"/>
              </a:xfrm>
              <a:prstGeom prst="rect">
                <a:avLst/>
              </a:prstGeom>
            </p:spPr>
            <p:txBody>
              <a:bodyPr anchor="ctr" anchorCtr="1">
                <a:normAutofit/>
              </a:bodyPr>
              <a:lstStyle>
                <a:lvl1pPr algn="ctr" defTabSz="914400" rtl="0" eaLnBrk="1" latinLnBrk="0" hangingPunct="1">
                  <a:lnSpc>
                    <a:spcPts val="3000"/>
                  </a:lnSpc>
                  <a:spcBef>
                    <a:spcPct val="0"/>
                  </a:spcBef>
                  <a:buNone/>
                  <a:defRPr sz="3200" kern="1200" baseline="0">
                    <a:solidFill>
                      <a:srgbClr val="1F497D"/>
                    </a:solidFill>
                    <a:latin typeface="+mj-lt"/>
                    <a:ea typeface="+mj-ea"/>
                    <a:cs typeface="+mj-cs"/>
                  </a:defRPr>
                </a:lvl1pPr>
              </a:lstStyle>
              <a:p>
                <a:pPr>
                  <a:tabLst>
                    <a:tab pos="977900" algn="l"/>
                  </a:tabLs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2800" b="0" i="1" spc="10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2800" b="0" i="1" spc="10" smtClean="0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800" i="1" spc="10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2800" b="0" i="1" spc="10" smtClean="0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  <m:t>7</m:t>
                              </m:r>
                            </m:e>
                          </m:d>
                        </m:e>
                        <m:sup>
                          <m:r>
                            <a:rPr lang="en-US" sz="2800" b="0" i="1" spc="10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2800" b="0" i="1" spc="10" smtClean="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ctrlPr>
                            <a:rPr lang="en-US" sz="2800" b="0" i="1" spc="10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b="0" i="1" spc="10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−7</m:t>
                          </m:r>
                        </m:e>
                      </m:d>
                      <m:d>
                        <m:dPr>
                          <m:ctrlPr>
                            <a:rPr lang="en-US" sz="2800" b="0" i="1" spc="10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b="0" i="1" spc="10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−7</m:t>
                          </m:r>
                        </m:e>
                      </m:d>
                      <m:r>
                        <a:rPr lang="en-US" sz="2800" b="0" i="1" spc="10" smtClean="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=+49</m:t>
                      </m:r>
                    </m:oMath>
                  </m:oMathPara>
                </a14:m>
                <a:endParaRPr lang="en-US" sz="2800" dirty="0">
                  <a:solidFill>
                    <a:srgbClr val="000000"/>
                  </a:solidFill>
                </a:endParaRPr>
              </a:p>
            </p:txBody>
          </p:sp>
        </mc:Choice>
        <mc:Fallback xmlns="">
          <p:sp>
            <p:nvSpPr>
              <p:cNvPr id="2" name="Rectangle 2">
                <a:extLst>
                  <a:ext uri="{FF2B5EF4-FFF2-40B4-BE49-F238E27FC236}">
                    <a16:creationId xmlns:a16="http://schemas.microsoft.com/office/drawing/2014/main" id="{21D384E2-6004-082C-83FA-F42546776CF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33600" y="2531633"/>
                <a:ext cx="4494007" cy="91440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85567259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3"/>
          <p:cNvSpPr txBox="1">
            <a:spLocks/>
          </p:cNvSpPr>
          <p:nvPr/>
        </p:nvSpPr>
        <p:spPr>
          <a:xfrm>
            <a:off x="457200" y="1280160"/>
            <a:ext cx="8229600" cy="3539430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>
              <a:tabLst>
                <a:tab pos="977900" algn="l"/>
              </a:tabLst>
            </a:pPr>
            <a:r>
              <a:rPr lang="en-US" sz="2800" dirty="0">
                <a:solidFill>
                  <a:srgbClr val="000000"/>
                </a:solidFill>
              </a:rPr>
              <a:t>If </a:t>
            </a:r>
            <a:r>
              <a:rPr lang="en-US" sz="2800" i="1" dirty="0">
                <a:solidFill>
                  <a:srgbClr val="000000"/>
                </a:solidFill>
              </a:rPr>
              <a:t>a</a:t>
            </a:r>
            <a:r>
              <a:rPr lang="en-US" sz="2800" dirty="0">
                <a:solidFill>
                  <a:srgbClr val="000000"/>
                </a:solidFill>
              </a:rPr>
              <a:t> and </a:t>
            </a:r>
            <a:r>
              <a:rPr lang="en-US" sz="2800" i="1" dirty="0">
                <a:solidFill>
                  <a:srgbClr val="000000"/>
                </a:solidFill>
              </a:rPr>
              <a:t>b</a:t>
            </a:r>
            <a:r>
              <a:rPr lang="en-US" sz="2800" dirty="0">
                <a:solidFill>
                  <a:srgbClr val="000000"/>
                </a:solidFill>
              </a:rPr>
              <a:t> are nonzero real numbers and </a:t>
            </a:r>
            <a:r>
              <a:rPr lang="en-US" sz="2800" i="1" dirty="0">
                <a:solidFill>
                  <a:srgbClr val="000000"/>
                </a:solidFill>
              </a:rPr>
              <a:t>n</a:t>
            </a:r>
            <a:r>
              <a:rPr lang="en-US" sz="2800" dirty="0">
                <a:solidFill>
                  <a:srgbClr val="000000"/>
                </a:solidFill>
              </a:rPr>
              <a:t> is an integer, then</a:t>
            </a:r>
          </a:p>
          <a:p>
            <a:pPr>
              <a:tabLst>
                <a:tab pos="977900" algn="l"/>
              </a:tabLst>
            </a:pPr>
            <a:endParaRPr lang="en-US" sz="2800" dirty="0">
              <a:solidFill>
                <a:srgbClr val="000000"/>
              </a:solidFill>
            </a:endParaRPr>
          </a:p>
          <a:p>
            <a:pPr>
              <a:tabLst>
                <a:tab pos="977900" algn="l"/>
              </a:tabLst>
            </a:pPr>
            <a:endParaRPr lang="en-US" sz="2800" dirty="0">
              <a:solidFill>
                <a:srgbClr val="000000"/>
              </a:solidFill>
            </a:endParaRPr>
          </a:p>
          <a:p>
            <a:pPr>
              <a:tabLst>
                <a:tab pos="977900" algn="l"/>
              </a:tabLst>
            </a:pPr>
            <a:endParaRPr lang="en-US" sz="2800" dirty="0">
              <a:solidFill>
                <a:srgbClr val="000000"/>
              </a:solidFill>
            </a:endParaRPr>
          </a:p>
          <a:p>
            <a:pPr>
              <a:tabLst>
                <a:tab pos="977900" algn="l"/>
              </a:tabLst>
            </a:pPr>
            <a:r>
              <a:rPr lang="en-US" sz="2800" dirty="0">
                <a:solidFill>
                  <a:srgbClr val="000000"/>
                </a:solidFill>
              </a:rPr>
              <a:t>In words, a power of a quotient (in fraction form) is found by raising both the numerator and the denominator to that power.</a:t>
            </a:r>
          </a:p>
        </p:txBody>
      </p:sp>
      <p:sp>
        <p:nvSpPr>
          <p:cNvPr id="7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Properties: Rule for Power of a Quotient</a:t>
            </a:r>
            <a:endParaRPr lang="en-US" sz="3200" dirty="0">
              <a:solidFill>
                <a:schemeClr val="accent1"/>
              </a:solidFill>
            </a:endParaRPr>
          </a:p>
        </p:txBody>
      </p:sp>
      <p:graphicFrame>
        <p:nvGraphicFramePr>
          <p:cNvPr id="8" name="Object 5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00900390"/>
              </p:ext>
            </p:extLst>
          </p:nvPr>
        </p:nvGraphicFramePr>
        <p:xfrm>
          <a:off x="3200400" y="2046575"/>
          <a:ext cx="1625600" cy="1003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625400" imgH="1002960" progId="Equation.DSMT4">
                  <p:embed/>
                </p:oleObj>
              </mc:Choice>
              <mc:Fallback>
                <p:oleObj name="Equation" r:id="rId2" imgW="1625400" imgH="1002960" progId="Equation.DSMT4">
                  <p:embed/>
                  <p:pic>
                    <p:nvPicPr>
                      <p:cNvPr id="0" name="Picture 14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0400" y="2046575"/>
                        <a:ext cx="1625600" cy="1003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2"/>
          <p:cNvSpPr txBox="1">
            <a:spLocks/>
          </p:cNvSpPr>
          <p:nvPr/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Simplify each expression by using the rule for the power of a quotient.</a:t>
            </a: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100000"/>
              </a:spcBef>
              <a:spcAft>
                <a:spcPts val="0"/>
              </a:spcAft>
              <a:buClrTx/>
              <a:buSzTx/>
              <a:buFont typeface="+mj-lt"/>
              <a:buAutoNum type="alphaLcPeriod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Solution</a:t>
            </a: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ClrTx/>
              <a:buSzTx/>
              <a:buFont typeface="+mj-lt"/>
              <a:buAutoNum type="alphaLcPeriod"/>
              <a:tabLst/>
              <a:defRPr/>
            </a:pPr>
            <a:r>
              <a:rPr lang="en-US" sz="2800" dirty="0"/>
              <a:t> </a:t>
            </a:r>
            <a:endParaRPr kumimoji="0" lang="en-US" sz="280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14350" indent="-514350">
              <a:spcBef>
                <a:spcPts val="4300"/>
              </a:spcBef>
              <a:buFont typeface="+mj-lt"/>
              <a:buAutoNum type="alphaLcPeriod"/>
              <a:defRPr/>
            </a:pPr>
            <a:r>
              <a:rPr lang="en-US" sz="2800" dirty="0"/>
              <a:t> </a:t>
            </a:r>
          </a:p>
        </p:txBody>
      </p:sp>
      <p:sp>
        <p:nvSpPr>
          <p:cNvPr id="9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 </a:t>
            </a:r>
            <a:r>
              <a:rPr lang="en-US" sz="3200" dirty="0">
                <a:solidFill>
                  <a:schemeClr val="accent1"/>
                </a:solidFill>
              </a:rPr>
              <a:t>Example 3: </a:t>
            </a:r>
            <a:r>
              <a:rPr lang="en-US" dirty="0"/>
              <a:t>Using the Rule for Power </a:t>
            </a:r>
            <a:br>
              <a:rPr lang="en-US" dirty="0"/>
            </a:br>
            <a:r>
              <a:rPr lang="en-US" dirty="0"/>
              <a:t>of a Quotient</a:t>
            </a:r>
            <a:endParaRPr lang="en-US" sz="3200" dirty="0">
              <a:solidFill>
                <a:schemeClr val="accent1"/>
              </a:solidFill>
            </a:endParaRPr>
          </a:p>
        </p:txBody>
      </p:sp>
      <p:graphicFrame>
        <p:nvGraphicFramePr>
          <p:cNvPr id="10" name="Object 6"/>
          <p:cNvGraphicFramePr>
            <a:graphicFrameLocks noGrp="1" noChangeAspect="1"/>
          </p:cNvGraphicFramePr>
          <p:nvPr>
            <p:ph sz="quarter" idx="4294967295"/>
            <p:extLst>
              <p:ext uri="{D42A27DB-BD31-4B8C-83A1-F6EECF244321}">
                <p14:modId xmlns:p14="http://schemas.microsoft.com/office/powerpoint/2010/main" val="4048328193"/>
              </p:ext>
            </p:extLst>
          </p:nvPr>
        </p:nvGraphicFramePr>
        <p:xfrm>
          <a:off x="969963" y="3984625"/>
          <a:ext cx="736600" cy="1003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736560" imgH="1002960" progId="Equation.DSMT4">
                  <p:embed/>
                </p:oleObj>
              </mc:Choice>
              <mc:Fallback>
                <p:oleObj name="Equation" r:id="rId2" imgW="736560" imgH="1002960" progId="Equation.DSMT4">
                  <p:embed/>
                  <p:pic>
                    <p:nvPicPr>
                      <p:cNvPr id="0" name="Picture 104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69963" y="3984625"/>
                        <a:ext cx="736600" cy="1003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17112933"/>
              </p:ext>
            </p:extLst>
          </p:nvPr>
        </p:nvGraphicFramePr>
        <p:xfrm>
          <a:off x="958850" y="2344738"/>
          <a:ext cx="746125" cy="10144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736560" imgH="1002960" progId="Equation.DSMT4">
                  <p:embed/>
                </p:oleObj>
              </mc:Choice>
              <mc:Fallback>
                <p:oleObj name="Equation" r:id="rId4" imgW="736560" imgH="1002960" progId="Equation.DSMT4">
                  <p:embed/>
                  <p:pic>
                    <p:nvPicPr>
                      <p:cNvPr id="0" name="Picture 10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58850" y="2344738"/>
                        <a:ext cx="746125" cy="10144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39958863"/>
              </p:ext>
            </p:extLst>
          </p:nvPr>
        </p:nvGraphicFramePr>
        <p:xfrm>
          <a:off x="965200" y="4946650"/>
          <a:ext cx="736600" cy="1003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736560" imgH="1002960" progId="Equation.DSMT4">
                  <p:embed/>
                </p:oleObj>
              </mc:Choice>
              <mc:Fallback>
                <p:oleObj name="Equation" r:id="rId6" imgW="736560" imgH="1002960" progId="Equation.DSMT4">
                  <p:embed/>
                  <p:pic>
                    <p:nvPicPr>
                      <p:cNvPr id="0" name="Picture 10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65200" y="4946650"/>
                        <a:ext cx="736600" cy="1003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24604235"/>
              </p:ext>
            </p:extLst>
          </p:nvPr>
        </p:nvGraphicFramePr>
        <p:xfrm>
          <a:off x="1796514" y="4047424"/>
          <a:ext cx="6858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685800" imgH="876300" progId="Equation.DSMT4">
                  <p:embed/>
                </p:oleObj>
              </mc:Choice>
              <mc:Fallback>
                <p:oleObj name="Equation" r:id="rId8" imgW="685800" imgH="876300" progId="Equation.DSMT4">
                  <p:embed/>
                  <p:pic>
                    <p:nvPicPr>
                      <p:cNvPr id="0" name="Picture 10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96514" y="4047424"/>
                        <a:ext cx="685800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26462760"/>
              </p:ext>
            </p:extLst>
          </p:nvPr>
        </p:nvGraphicFramePr>
        <p:xfrm>
          <a:off x="1796514" y="5010150"/>
          <a:ext cx="6985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698500" imgH="876300" progId="Equation.DSMT4">
                  <p:embed/>
                </p:oleObj>
              </mc:Choice>
              <mc:Fallback>
                <p:oleObj name="Equation" r:id="rId10" imgW="698500" imgH="876300" progId="Equation.DSMT4">
                  <p:embed/>
                  <p:pic>
                    <p:nvPicPr>
                      <p:cNvPr id="0" name="Picture 10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96514" y="5010150"/>
                        <a:ext cx="698500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57041763"/>
              </p:ext>
            </p:extLst>
          </p:nvPr>
        </p:nvGraphicFramePr>
        <p:xfrm>
          <a:off x="2622014" y="5048296"/>
          <a:ext cx="698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698500" imgH="838200" progId="Equation.DSMT4">
                  <p:embed/>
                </p:oleObj>
              </mc:Choice>
              <mc:Fallback>
                <p:oleObj name="Equation" r:id="rId12" imgW="698500" imgH="838200" progId="Equation.DSMT4">
                  <p:embed/>
                  <p:pic>
                    <p:nvPicPr>
                      <p:cNvPr id="0" name="Picture 10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22014" y="5048296"/>
                        <a:ext cx="698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6" name="Group 15"/>
          <p:cNvGrpSpPr/>
          <p:nvPr/>
        </p:nvGrpSpPr>
        <p:grpSpPr>
          <a:xfrm>
            <a:off x="2320224" y="2365375"/>
            <a:ext cx="1254826" cy="1003300"/>
            <a:chOff x="2057400" y="2365375"/>
            <a:chExt cx="1254826" cy="1003300"/>
          </a:xfrm>
        </p:grpSpPr>
        <p:sp>
          <p:nvSpPr>
            <p:cNvPr id="17" name="TextBox 16"/>
            <p:cNvSpPr txBox="1"/>
            <p:nvPr/>
          </p:nvSpPr>
          <p:spPr>
            <a:xfrm>
              <a:off x="2057400" y="2557066"/>
              <a:ext cx="60960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lvl="0"/>
              <a:r>
                <a:rPr lang="en-US" sz="2800" dirty="0"/>
                <a:t>b.</a:t>
              </a:r>
            </a:p>
          </p:txBody>
        </p:sp>
        <p:graphicFrame>
          <p:nvGraphicFramePr>
            <p:cNvPr id="18" name="Object 9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663376095"/>
                </p:ext>
              </p:extLst>
            </p:nvPr>
          </p:nvGraphicFramePr>
          <p:xfrm>
            <a:off x="2575626" y="2365375"/>
            <a:ext cx="736600" cy="10033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14" imgW="736560" imgH="1002960" progId="Equation.DSMT4">
                    <p:embed/>
                  </p:oleObj>
                </mc:Choice>
                <mc:Fallback>
                  <p:oleObj name="Equation" r:id="rId14" imgW="736560" imgH="1002960" progId="Equation.DSMT4">
                    <p:embed/>
                    <p:pic>
                      <p:nvPicPr>
                        <p:cNvPr id="0" name="Picture 110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5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575626" y="2365375"/>
                          <a:ext cx="736600" cy="100330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19" name="Group 18"/>
          <p:cNvGrpSpPr/>
          <p:nvPr/>
        </p:nvGrpSpPr>
        <p:grpSpPr>
          <a:xfrm>
            <a:off x="4227545" y="2371024"/>
            <a:ext cx="1214941" cy="1003300"/>
            <a:chOff x="3814259" y="2371024"/>
            <a:chExt cx="1214941" cy="1003300"/>
          </a:xfrm>
        </p:grpSpPr>
        <p:graphicFrame>
          <p:nvGraphicFramePr>
            <p:cNvPr id="20" name="Object 19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484791249"/>
                </p:ext>
              </p:extLst>
            </p:nvPr>
          </p:nvGraphicFramePr>
          <p:xfrm>
            <a:off x="4292600" y="2371024"/>
            <a:ext cx="736600" cy="10033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16" imgW="736280" imgH="1002865" progId="Equation.DSMT4">
                    <p:embed/>
                  </p:oleObj>
                </mc:Choice>
                <mc:Fallback>
                  <p:oleObj name="Equation" r:id="rId16" imgW="736280" imgH="1002865" progId="Equation.DSMT4">
                    <p:embed/>
                    <p:pic>
                      <p:nvPicPr>
                        <p:cNvPr id="0" name="Picture 11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292600" y="2371024"/>
                          <a:ext cx="736600" cy="10033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1" name="TextBox 20"/>
            <p:cNvSpPr txBox="1"/>
            <p:nvPr/>
          </p:nvSpPr>
          <p:spPr>
            <a:xfrm>
              <a:off x="3814259" y="2557066"/>
              <a:ext cx="495989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lvl="0"/>
              <a:r>
                <a:rPr lang="en-US" sz="2800" dirty="0"/>
                <a:t>c.</a:t>
              </a:r>
            </a:p>
          </p:txBody>
        </p:sp>
      </p:grpSp>
      <p:grpSp>
        <p:nvGrpSpPr>
          <p:cNvPr id="22" name="Group 21"/>
          <p:cNvGrpSpPr/>
          <p:nvPr/>
        </p:nvGrpSpPr>
        <p:grpSpPr>
          <a:xfrm>
            <a:off x="6086104" y="2366963"/>
            <a:ext cx="1251321" cy="1003300"/>
            <a:chOff x="5791200" y="2366963"/>
            <a:chExt cx="1251321" cy="1003300"/>
          </a:xfrm>
        </p:grpSpPr>
        <p:graphicFrame>
          <p:nvGraphicFramePr>
            <p:cNvPr id="23" name="Object 15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674252299"/>
                </p:ext>
              </p:extLst>
            </p:nvPr>
          </p:nvGraphicFramePr>
          <p:xfrm>
            <a:off x="6305921" y="2366963"/>
            <a:ext cx="736600" cy="10033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18" imgW="736560" imgH="1002960" progId="Equation.DSMT4">
                    <p:embed/>
                  </p:oleObj>
                </mc:Choice>
                <mc:Fallback>
                  <p:oleObj name="Equation" r:id="rId18" imgW="736560" imgH="1002960" progId="Equation.DSMT4">
                    <p:embed/>
                    <p:pic>
                      <p:nvPicPr>
                        <p:cNvPr id="0" name="Picture 11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9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305921" y="2366963"/>
                          <a:ext cx="736600" cy="100330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4" name="TextBox 23"/>
            <p:cNvSpPr txBox="1"/>
            <p:nvPr/>
          </p:nvSpPr>
          <p:spPr>
            <a:xfrm>
              <a:off x="5791200" y="2557066"/>
              <a:ext cx="495989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lvl="0"/>
              <a:r>
                <a:rPr lang="en-US" sz="2800" dirty="0"/>
                <a:t>d.</a:t>
              </a:r>
            </a:p>
          </p:txBody>
        </p:sp>
      </p:grpSp>
      <p:graphicFrame>
        <p:nvGraphicFramePr>
          <p:cNvPr id="25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94956726"/>
              </p:ext>
            </p:extLst>
          </p:nvPr>
        </p:nvGraphicFramePr>
        <p:xfrm>
          <a:off x="2631807" y="4380795"/>
          <a:ext cx="5905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5896800" imgH="264960" progId="Equation.DSMT4">
                  <p:embed/>
                </p:oleObj>
              </mc:Choice>
              <mc:Fallback>
                <p:oleObj name="Equation" r:id="rId20" imgW="5896800" imgH="264960" progId="Equation.DSMT4">
                  <p:embed/>
                  <p:pic>
                    <p:nvPicPr>
                      <p:cNvPr id="0" name="Picture 1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31807" y="4380795"/>
                        <a:ext cx="59055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 </a:t>
            </a:r>
            <a:r>
              <a:rPr lang="en-US" dirty="0">
                <a:solidFill>
                  <a:schemeClr val="accent1"/>
                </a:solidFill>
              </a:rPr>
              <a:t>Example 3: </a:t>
            </a:r>
            <a:r>
              <a:rPr lang="en-US" dirty="0"/>
              <a:t>Using the Rule for Power </a:t>
            </a:r>
            <a:br>
              <a:rPr lang="en-US" dirty="0"/>
            </a:br>
            <a:r>
              <a:rPr lang="en-US" dirty="0"/>
              <a:t>of a Quotient</a:t>
            </a:r>
            <a:r>
              <a:rPr lang="en-US" sz="3200" dirty="0">
                <a:solidFill>
                  <a:schemeClr val="accent1"/>
                </a:solidFill>
              </a:rPr>
              <a:t> (cont.)</a:t>
            </a:r>
          </a:p>
        </p:txBody>
      </p:sp>
      <p:sp>
        <p:nvSpPr>
          <p:cNvPr id="7" name="Rectangle 3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572000"/>
          </a:xfrm>
          <a:prstGeom prst="rect">
            <a:avLst/>
          </a:prstGeom>
        </p:spPr>
        <p:txBody>
          <a:bodyPr/>
          <a:lstStyle/>
          <a:p>
            <a:pPr marL="514350" indent="-514350">
              <a:buFont typeface="+mj-lt"/>
              <a:buAutoNum type="alphaLcPeriod" startAt="3"/>
            </a:pPr>
            <a:r>
              <a:rPr lang="en-US" i="0" dirty="0">
                <a:solidFill>
                  <a:schemeClr val="tx1"/>
                </a:solidFill>
              </a:rPr>
              <a:t>  </a:t>
            </a:r>
          </a:p>
          <a:p>
            <a:pPr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 marL="514350" indent="-514350">
              <a:spcBef>
                <a:spcPts val="1900"/>
              </a:spcBef>
              <a:buFont typeface="+mj-lt"/>
              <a:buAutoNum type="alphaLcPeriod" startAt="4"/>
            </a:pPr>
            <a:r>
              <a:rPr lang="en-US" dirty="0">
                <a:solidFill>
                  <a:schemeClr val="tx1"/>
                </a:solidFill>
              </a:rPr>
              <a:t> </a:t>
            </a:r>
            <a:endParaRPr lang="en-US" i="0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b="1" i="0" dirty="0">
              <a:solidFill>
                <a:schemeClr val="tx1"/>
              </a:solidFill>
            </a:endParaRPr>
          </a:p>
        </p:txBody>
      </p:sp>
      <p:graphicFrame>
        <p:nvGraphicFramePr>
          <p:cNvPr id="8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55076971"/>
              </p:ext>
            </p:extLst>
          </p:nvPr>
        </p:nvGraphicFramePr>
        <p:xfrm>
          <a:off x="958850" y="1257300"/>
          <a:ext cx="736600" cy="1003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736560" imgH="1002960" progId="Equation.DSMT4">
                  <p:embed/>
                </p:oleObj>
              </mc:Choice>
              <mc:Fallback>
                <p:oleObj name="Equation" r:id="rId2" imgW="736560" imgH="1002960" progId="Equation.DSMT4">
                  <p:embed/>
                  <p:pic>
                    <p:nvPicPr>
                      <p:cNvPr id="0" name="Picture 6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58850" y="1257300"/>
                        <a:ext cx="736600" cy="1003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97368448"/>
              </p:ext>
            </p:extLst>
          </p:nvPr>
        </p:nvGraphicFramePr>
        <p:xfrm>
          <a:off x="952500" y="2432050"/>
          <a:ext cx="736600" cy="1003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736560" imgH="1002960" progId="Equation.DSMT4">
                  <p:embed/>
                </p:oleObj>
              </mc:Choice>
              <mc:Fallback>
                <p:oleObj name="Equation" r:id="rId4" imgW="736560" imgH="1002960" progId="Equation.DSMT4">
                  <p:embed/>
                  <p:pic>
                    <p:nvPicPr>
                      <p:cNvPr id="0" name="Picture 6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52500" y="2432050"/>
                        <a:ext cx="736600" cy="1003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21717321"/>
              </p:ext>
            </p:extLst>
          </p:nvPr>
        </p:nvGraphicFramePr>
        <p:xfrm>
          <a:off x="1720314" y="1310716"/>
          <a:ext cx="6858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685800" imgH="876300" progId="Equation.DSMT4">
                  <p:embed/>
                </p:oleObj>
              </mc:Choice>
              <mc:Fallback>
                <p:oleObj name="Equation" r:id="rId6" imgW="685800" imgH="876300" progId="Equation.DSMT4">
                  <p:embed/>
                  <p:pic>
                    <p:nvPicPr>
                      <p:cNvPr id="0" name="Picture 6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20314" y="1310716"/>
                        <a:ext cx="685800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43340363"/>
              </p:ext>
            </p:extLst>
          </p:nvPr>
        </p:nvGraphicFramePr>
        <p:xfrm>
          <a:off x="2482314" y="1340528"/>
          <a:ext cx="723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723586" imgH="837836" progId="Equation.DSMT4">
                  <p:embed/>
                </p:oleObj>
              </mc:Choice>
              <mc:Fallback>
                <p:oleObj name="Equation" r:id="rId8" imgW="723586" imgH="837836" progId="Equation.DSMT4">
                  <p:embed/>
                  <p:pic>
                    <p:nvPicPr>
                      <p:cNvPr id="0" name="Picture 6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82314" y="1340528"/>
                        <a:ext cx="723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12838276"/>
              </p:ext>
            </p:extLst>
          </p:nvPr>
        </p:nvGraphicFramePr>
        <p:xfrm>
          <a:off x="1714500" y="2486002"/>
          <a:ext cx="6858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685800" imgH="876300" progId="Equation.DSMT4">
                  <p:embed/>
                </p:oleObj>
              </mc:Choice>
              <mc:Fallback>
                <p:oleObj name="Equation" r:id="rId10" imgW="685800" imgH="876300" progId="Equation.DSMT4">
                  <p:embed/>
                  <p:pic>
                    <p:nvPicPr>
                      <p:cNvPr id="0" name="Picture 6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14500" y="2486002"/>
                        <a:ext cx="685800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22589337"/>
              </p:ext>
            </p:extLst>
          </p:nvPr>
        </p:nvGraphicFramePr>
        <p:xfrm>
          <a:off x="2514600" y="2486002"/>
          <a:ext cx="7239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723586" imgH="875920" progId="Equation.DSMT4">
                  <p:embed/>
                </p:oleObj>
              </mc:Choice>
              <mc:Fallback>
                <p:oleObj name="Equation" r:id="rId12" imgW="723586" imgH="875920" progId="Equation.DSMT4">
                  <p:embed/>
                  <p:pic>
                    <p:nvPicPr>
                      <p:cNvPr id="0" name="Picture 6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4600" y="2486002"/>
                        <a:ext cx="723900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2"/>
          <p:cNvSpPr txBox="1">
            <a:spLocks/>
          </p:cNvSpPr>
          <p:nvPr/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Simplify each expression by using the appropriate rules for exponents.</a:t>
            </a: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100000"/>
              </a:spcBef>
              <a:spcAft>
                <a:spcPts val="0"/>
              </a:spcAft>
              <a:buClrTx/>
              <a:buSzTx/>
              <a:buFont typeface="+mj-lt"/>
              <a:buAutoNum type="alphaLcPeriod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Solution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36609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14350" lvl="0" indent="-514350">
              <a:spcBef>
                <a:spcPct val="20000"/>
              </a:spcBef>
              <a:buFont typeface="+mj-lt"/>
              <a:buAutoNum type="alphaLcPeriod"/>
              <a:defRPr/>
            </a:pPr>
            <a:r>
              <a:rPr lang="en-US" sz="2800" noProof="0" dirty="0"/>
              <a:t> </a:t>
            </a:r>
            <a:endParaRPr kumimoji="0" lang="en-US" sz="2800" i="0" u="none" strike="noStrike" kern="1200" cap="none" spc="0" normalizeH="0" baseline="0" noProof="0" dirty="0">
              <a:ln>
                <a:noFill/>
              </a:ln>
              <a:solidFill>
                <a:srgbClr val="36609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4: </a:t>
            </a:r>
            <a:r>
              <a:rPr lang="en-US" dirty="0"/>
              <a:t>Using Combinations of Rules for Exponents</a:t>
            </a:r>
            <a:endParaRPr lang="en-US" sz="3200" dirty="0">
              <a:solidFill>
                <a:schemeClr val="accent1"/>
              </a:solidFill>
            </a:endParaRPr>
          </a:p>
        </p:txBody>
      </p:sp>
      <p:graphicFrame>
        <p:nvGraphicFramePr>
          <p:cNvPr id="9" name="Object 4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91654890"/>
              </p:ext>
            </p:extLst>
          </p:nvPr>
        </p:nvGraphicFramePr>
        <p:xfrm>
          <a:off x="952500" y="2318274"/>
          <a:ext cx="1104900" cy="1054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104840" imgH="1054080" progId="Equation.DSMT4">
                  <p:embed/>
                </p:oleObj>
              </mc:Choice>
              <mc:Fallback>
                <p:oleObj name="Equation" r:id="rId2" imgW="1104840" imgH="1054080" progId="Equation.DSMT4">
                  <p:embed/>
                  <p:pic>
                    <p:nvPicPr>
                      <p:cNvPr id="0" name="Picture 64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52500" y="2318274"/>
                        <a:ext cx="1104900" cy="1054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51254264"/>
              </p:ext>
            </p:extLst>
          </p:nvPr>
        </p:nvGraphicFramePr>
        <p:xfrm>
          <a:off x="2209801" y="4445000"/>
          <a:ext cx="1301745" cy="118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308100" imgH="1193800" progId="Equation.DSMT4">
                  <p:embed/>
                </p:oleObj>
              </mc:Choice>
              <mc:Fallback>
                <p:oleObj name="Equation" r:id="rId4" imgW="1308100" imgH="1193800" progId="Equation.DSMT4">
                  <p:embed/>
                  <p:pic>
                    <p:nvPicPr>
                      <p:cNvPr id="0" name="Picture 6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1" y="4445000"/>
                        <a:ext cx="1301745" cy="118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2269122"/>
              </p:ext>
            </p:extLst>
          </p:nvPr>
        </p:nvGraphicFramePr>
        <p:xfrm>
          <a:off x="995363" y="4406900"/>
          <a:ext cx="1119187" cy="1066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104840" imgH="1054080" progId="Equation.DSMT4">
                  <p:embed/>
                </p:oleObj>
              </mc:Choice>
              <mc:Fallback>
                <p:oleObj name="Equation" r:id="rId6" imgW="1104840" imgH="1054080" progId="Equation.DSMT4">
                  <p:embed/>
                  <p:pic>
                    <p:nvPicPr>
                      <p:cNvPr id="0" name="Picture 6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5363" y="4406900"/>
                        <a:ext cx="1119187" cy="1066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37588976"/>
              </p:ext>
            </p:extLst>
          </p:nvPr>
        </p:nvGraphicFramePr>
        <p:xfrm>
          <a:off x="3663950" y="4445000"/>
          <a:ext cx="1473200" cy="1016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473200" imgH="1016000" progId="Equation.DSMT4">
                  <p:embed/>
                </p:oleObj>
              </mc:Choice>
              <mc:Fallback>
                <p:oleObj name="Equation" r:id="rId8" imgW="1473200" imgH="1016000" progId="Equation.DSMT4">
                  <p:embed/>
                  <p:pic>
                    <p:nvPicPr>
                      <p:cNvPr id="0" name="Picture 6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63950" y="4445000"/>
                        <a:ext cx="1473200" cy="1016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50418240"/>
              </p:ext>
            </p:extLst>
          </p:nvPr>
        </p:nvGraphicFramePr>
        <p:xfrm>
          <a:off x="5295900" y="4512958"/>
          <a:ext cx="1079500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079500" imgH="939800" progId="Equation.DSMT4">
                  <p:embed/>
                </p:oleObj>
              </mc:Choice>
              <mc:Fallback>
                <p:oleObj name="Equation" r:id="rId10" imgW="1079500" imgH="939800" progId="Equation.DSMT4">
                  <p:embed/>
                  <p:pic>
                    <p:nvPicPr>
                      <p:cNvPr id="0" name="Picture 6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95900" y="4512958"/>
                        <a:ext cx="1079500" cy="939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33521284"/>
              </p:ext>
            </p:extLst>
          </p:nvPr>
        </p:nvGraphicFramePr>
        <p:xfrm>
          <a:off x="5160076" y="2294334"/>
          <a:ext cx="1167907" cy="1080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180800" imgH="1091880" progId="Equation.DSMT4">
                  <p:embed/>
                </p:oleObj>
              </mc:Choice>
              <mc:Fallback>
                <p:oleObj name="Equation" r:id="rId12" imgW="1180800" imgH="1091880" progId="Equation.DSMT4">
                  <p:embed/>
                  <p:pic>
                    <p:nvPicPr>
                      <p:cNvPr id="0" name="Picture 6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60076" y="2294334"/>
                        <a:ext cx="1167907" cy="1080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TextBox 14"/>
          <p:cNvSpPr txBox="1"/>
          <p:nvPr/>
        </p:nvSpPr>
        <p:spPr>
          <a:xfrm>
            <a:off x="4648200" y="2557066"/>
            <a:ext cx="60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2800" dirty="0"/>
              <a:t>b.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2"/>
          <p:cNvSpPr txBox="1">
            <a:spLocks/>
          </p:cNvSpPr>
          <p:nvPr/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 typeface="+mj-lt"/>
              <a:buAutoNum type="alphaLcPeriod" startAt="2"/>
              <a:tabLst>
                <a:tab pos="355600" algn="l"/>
                <a:tab pos="452438" algn="l"/>
              </a:tabLst>
              <a:defRPr/>
            </a:pPr>
            <a:r>
              <a:rPr kumimoji="0" lang="en-US" sz="28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Method 1: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Simplify inside the parentheses first.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2800" dirty="0"/>
          </a:p>
          <a:p>
            <a:pPr>
              <a:spcBef>
                <a:spcPts val="3000"/>
              </a:spcBef>
              <a:tabLst>
                <a:tab pos="355600" algn="l"/>
              </a:tabLst>
              <a:defRPr/>
            </a:pPr>
            <a:r>
              <a:rPr lang="en-US" sz="2800" b="1" dirty="0"/>
              <a:t>	 Method 2:</a:t>
            </a:r>
            <a:r>
              <a:rPr lang="en-US" sz="2800" dirty="0"/>
              <a:t>  Apply the power of a quotient rule first.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4: </a:t>
            </a:r>
            <a:r>
              <a:rPr lang="en-US" dirty="0"/>
              <a:t>Using Combinations of Rules for Exponents</a:t>
            </a:r>
            <a:r>
              <a:rPr lang="en-US" sz="3200" dirty="0">
                <a:solidFill>
                  <a:schemeClr val="accent1"/>
                </a:solidFill>
              </a:rPr>
              <a:t> (cont.)</a:t>
            </a:r>
          </a:p>
        </p:txBody>
      </p:sp>
      <p:graphicFrame>
        <p:nvGraphicFramePr>
          <p:cNvPr id="9" name="Object 6"/>
          <p:cNvGraphicFramePr>
            <a:graphicFrameLocks noGrp="1" noChangeAspect="1"/>
          </p:cNvGraphicFramePr>
          <p:nvPr>
            <p:ph sz="quarter" idx="4294967295"/>
            <p:extLst>
              <p:ext uri="{D42A27DB-BD31-4B8C-83A1-F6EECF244321}">
                <p14:modId xmlns:p14="http://schemas.microsoft.com/office/powerpoint/2010/main" val="1313059751"/>
              </p:ext>
            </p:extLst>
          </p:nvPr>
        </p:nvGraphicFramePr>
        <p:xfrm>
          <a:off x="985838" y="1905000"/>
          <a:ext cx="1181100" cy="1092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180800" imgH="1091880" progId="Equation.DSMT4">
                  <p:embed/>
                </p:oleObj>
              </mc:Choice>
              <mc:Fallback>
                <p:oleObj name="Equation" r:id="rId2" imgW="1180800" imgH="1091880" progId="Equation.DSMT4">
                  <p:embed/>
                  <p:pic>
                    <p:nvPicPr>
                      <p:cNvPr id="0" name="Picture 124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85838" y="1905000"/>
                        <a:ext cx="1181100" cy="1092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8905641"/>
              </p:ext>
            </p:extLst>
          </p:nvPr>
        </p:nvGraphicFramePr>
        <p:xfrm>
          <a:off x="2205388" y="2133600"/>
          <a:ext cx="2032000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032000" imgH="635000" progId="Equation.DSMT4">
                  <p:embed/>
                </p:oleObj>
              </mc:Choice>
              <mc:Fallback>
                <p:oleObj name="Equation" r:id="rId4" imgW="2032000" imgH="635000" progId="Equation.DSMT4">
                  <p:embed/>
                  <p:pic>
                    <p:nvPicPr>
                      <p:cNvPr id="0" name="Picture 1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5388" y="2133600"/>
                        <a:ext cx="2032000" cy="635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88452025"/>
              </p:ext>
            </p:extLst>
          </p:nvPr>
        </p:nvGraphicFramePr>
        <p:xfrm>
          <a:off x="4269138" y="2133600"/>
          <a:ext cx="1676400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675673" imgH="634725" progId="Equation.DSMT4">
                  <p:embed/>
                </p:oleObj>
              </mc:Choice>
              <mc:Fallback>
                <p:oleObj name="Equation" r:id="rId6" imgW="1675673" imgH="634725" progId="Equation.DSMT4">
                  <p:embed/>
                  <p:pic>
                    <p:nvPicPr>
                      <p:cNvPr id="0" name="Picture 1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69138" y="2133600"/>
                        <a:ext cx="1676400" cy="635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00156317"/>
              </p:ext>
            </p:extLst>
          </p:nvPr>
        </p:nvGraphicFramePr>
        <p:xfrm>
          <a:off x="5977288" y="2228314"/>
          <a:ext cx="14478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447800" imgH="381000" progId="Equation.DSMT4">
                  <p:embed/>
                </p:oleObj>
              </mc:Choice>
              <mc:Fallback>
                <p:oleObj name="Equation" r:id="rId8" imgW="1447800" imgH="381000" progId="Equation.DSMT4">
                  <p:embed/>
                  <p:pic>
                    <p:nvPicPr>
                      <p:cNvPr id="0" name="Picture 1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77288" y="2228314"/>
                        <a:ext cx="14478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50368631"/>
              </p:ext>
            </p:extLst>
          </p:nvPr>
        </p:nvGraphicFramePr>
        <p:xfrm>
          <a:off x="7456838" y="2041548"/>
          <a:ext cx="977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977900" imgH="838200" progId="Equation.DSMT4">
                  <p:embed/>
                </p:oleObj>
              </mc:Choice>
              <mc:Fallback>
                <p:oleObj name="Equation" r:id="rId10" imgW="977900" imgH="838200" progId="Equation.DSMT4">
                  <p:embed/>
                  <p:pic>
                    <p:nvPicPr>
                      <p:cNvPr id="0" name="Picture 1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56838" y="2041548"/>
                        <a:ext cx="977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5963986"/>
              </p:ext>
            </p:extLst>
          </p:nvPr>
        </p:nvGraphicFramePr>
        <p:xfrm>
          <a:off x="2210666" y="3733800"/>
          <a:ext cx="1384300" cy="1282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384300" imgH="1282700" progId="Equation.DSMT4">
                  <p:embed/>
                </p:oleObj>
              </mc:Choice>
              <mc:Fallback>
                <p:oleObj name="Equation" r:id="rId12" imgW="1384300" imgH="1282700" progId="Equation.DSMT4">
                  <p:embed/>
                  <p:pic>
                    <p:nvPicPr>
                      <p:cNvPr id="0" name="Picture 1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10666" y="3733800"/>
                        <a:ext cx="1384300" cy="1282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46226240"/>
              </p:ext>
            </p:extLst>
          </p:nvPr>
        </p:nvGraphicFramePr>
        <p:xfrm>
          <a:off x="990600" y="3829050"/>
          <a:ext cx="1181100" cy="1092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180800" imgH="1091880" progId="Equation.DSMT4">
                  <p:embed/>
                </p:oleObj>
              </mc:Choice>
              <mc:Fallback>
                <p:oleObj name="Equation" r:id="rId14" imgW="1180800" imgH="1091880" progId="Equation.DSMT4">
                  <p:embed/>
                  <p:pic>
                    <p:nvPicPr>
                      <p:cNvPr id="0" name="Picture 1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3829050"/>
                        <a:ext cx="1181100" cy="1092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62882268"/>
              </p:ext>
            </p:extLst>
          </p:nvPr>
        </p:nvGraphicFramePr>
        <p:xfrm>
          <a:off x="3671166" y="3886200"/>
          <a:ext cx="1511300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511300" imgH="939800" progId="Equation.DSMT4">
                  <p:embed/>
                </p:oleObj>
              </mc:Choice>
              <mc:Fallback>
                <p:oleObj name="Equation" r:id="rId16" imgW="1511300" imgH="939800" progId="Equation.DSMT4">
                  <p:embed/>
                  <p:pic>
                    <p:nvPicPr>
                      <p:cNvPr id="0" name="Picture 1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71166" y="3886200"/>
                        <a:ext cx="1511300" cy="939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08912625"/>
              </p:ext>
            </p:extLst>
          </p:nvPr>
        </p:nvGraphicFramePr>
        <p:xfrm>
          <a:off x="2210666" y="5210244"/>
          <a:ext cx="17018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1701800" imgH="393700" progId="Equation.DSMT4">
                  <p:embed/>
                </p:oleObj>
              </mc:Choice>
              <mc:Fallback>
                <p:oleObj name="Equation" r:id="rId18" imgW="1701800" imgH="393700" progId="Equation.DSMT4">
                  <p:embed/>
                  <p:pic>
                    <p:nvPicPr>
                      <p:cNvPr id="0" name="Picture 1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10666" y="5210244"/>
                        <a:ext cx="17018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12080590"/>
              </p:ext>
            </p:extLst>
          </p:nvPr>
        </p:nvGraphicFramePr>
        <p:xfrm>
          <a:off x="5258666" y="3937000"/>
          <a:ext cx="11684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1168400" imgH="876300" progId="Equation.DSMT4">
                  <p:embed/>
                </p:oleObj>
              </mc:Choice>
              <mc:Fallback>
                <p:oleObj name="Equation" r:id="rId20" imgW="1168400" imgH="876300" progId="Equation.DSMT4">
                  <p:embed/>
                  <p:pic>
                    <p:nvPicPr>
                      <p:cNvPr id="0" name="Picture 1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58666" y="3937000"/>
                        <a:ext cx="1168400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47079537"/>
              </p:ext>
            </p:extLst>
          </p:nvPr>
        </p:nvGraphicFramePr>
        <p:xfrm>
          <a:off x="3988666" y="5216594"/>
          <a:ext cx="13208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1320227" imgH="380835" progId="Equation.DSMT4">
                  <p:embed/>
                </p:oleObj>
              </mc:Choice>
              <mc:Fallback>
                <p:oleObj name="Equation" r:id="rId22" imgW="1320227" imgH="380835" progId="Equation.DSMT4">
                  <p:embed/>
                  <p:pic>
                    <p:nvPicPr>
                      <p:cNvPr id="0" name="Picture 1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88666" y="5216594"/>
                        <a:ext cx="13208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25022261"/>
              </p:ext>
            </p:extLst>
          </p:nvPr>
        </p:nvGraphicFramePr>
        <p:xfrm>
          <a:off x="5379316" y="5029200"/>
          <a:ext cx="977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977900" imgH="838200" progId="Equation.DSMT4">
                  <p:embed/>
                </p:oleObj>
              </mc:Choice>
              <mc:Fallback>
                <p:oleObj name="Equation" r:id="rId24" imgW="977900" imgH="838200" progId="Equation.DSMT4">
                  <p:embed/>
                  <p:pic>
                    <p:nvPicPr>
                      <p:cNvPr id="0" name="Picture 1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79316" y="5029200"/>
                        <a:ext cx="977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2"/>
          <p:cNvSpPr txBox="1">
            <a:spLocks/>
          </p:cNvSpPr>
          <p:nvPr/>
        </p:nvSpPr>
        <p:spPr>
          <a:xfrm>
            <a:off x="457200" y="1280160"/>
            <a:ext cx="8229600" cy="100584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sz="2800" dirty="0"/>
              <a:t>Note that the answer is the same even though the rules were applied in a different order. </a:t>
            </a:r>
          </a:p>
        </p:txBody>
      </p:sp>
      <p:sp>
        <p:nvSpPr>
          <p:cNvPr id="7" name="Rectangle 5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Example 4: Using Combinations of Rules for Exponents (cont.)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buFont typeface="Courier New" pitchFamily="49" charset="0"/>
              <a:buNone/>
            </a:pPr>
            <a:r>
              <a:rPr lang="en-US" sz="2800" dirty="0"/>
              <a:t>Simplify:  </a:t>
            </a:r>
          </a:p>
          <a:p>
            <a:pPr>
              <a:spcBef>
                <a:spcPts val="1800"/>
              </a:spcBef>
              <a:spcAft>
                <a:spcPts val="600"/>
              </a:spcAft>
              <a:buFont typeface="Courier New" pitchFamily="49" charset="0"/>
              <a:buNone/>
            </a:pPr>
            <a:r>
              <a:rPr lang="en-US" sz="2800" b="1" dirty="0"/>
              <a:t>Solution</a:t>
            </a:r>
          </a:p>
          <a:p>
            <a:pPr>
              <a:buFont typeface="Courier New" pitchFamily="49" charset="0"/>
              <a:buNone/>
            </a:pPr>
            <a:r>
              <a:rPr lang="en-US" sz="2800" b="1" dirty="0"/>
              <a:t>Method 1:</a:t>
            </a:r>
            <a:r>
              <a:rPr lang="en-US" sz="2800" dirty="0"/>
              <a:t> Use the ideas of reciprocals first.</a:t>
            </a:r>
          </a:p>
          <a:p>
            <a:pPr>
              <a:buFont typeface="Courier New" pitchFamily="49" charset="0"/>
              <a:buNone/>
            </a:pPr>
            <a:endParaRPr lang="en-US" sz="2800" dirty="0"/>
          </a:p>
          <a:p>
            <a:pPr>
              <a:buFont typeface="Courier New" pitchFamily="49" charset="0"/>
              <a:buNone/>
            </a:pPr>
            <a:endParaRPr lang="en-US" sz="2800" dirty="0"/>
          </a:p>
          <a:p>
            <a:pPr>
              <a:spcBef>
                <a:spcPts val="2400"/>
              </a:spcBef>
              <a:buFont typeface="Courier New" pitchFamily="49" charset="0"/>
              <a:buNone/>
            </a:pPr>
            <a:r>
              <a:rPr lang="en-US" sz="2800" b="1" dirty="0"/>
              <a:t>Method 2:</a:t>
            </a:r>
            <a:r>
              <a:rPr lang="en-US" sz="2800" dirty="0"/>
              <a:t> Apply the power of a quotient rule first.</a:t>
            </a:r>
          </a:p>
          <a:p>
            <a:pPr>
              <a:buFont typeface="Courier New" pitchFamily="49" charset="0"/>
              <a:buNone/>
            </a:pPr>
            <a:endParaRPr lang="en-US" sz="2800" dirty="0"/>
          </a:p>
        </p:txBody>
      </p:sp>
      <p:sp>
        <p:nvSpPr>
          <p:cNvPr id="5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5: </a:t>
            </a:r>
            <a:r>
              <a:rPr lang="en-US" dirty="0"/>
              <a:t>Using Two Approaches with Fractional Expressions and Negative Exponents</a:t>
            </a:r>
            <a:endParaRPr lang="en-US" sz="3200" dirty="0">
              <a:solidFill>
                <a:schemeClr val="accent1"/>
              </a:solidFill>
            </a:endParaRPr>
          </a:p>
        </p:txBody>
      </p:sp>
      <p:graphicFrame>
        <p:nvGraphicFramePr>
          <p:cNvPr id="6" name="Object 4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87304012"/>
              </p:ext>
            </p:extLst>
          </p:nvPr>
        </p:nvGraphicFramePr>
        <p:xfrm>
          <a:off x="1892300" y="1041400"/>
          <a:ext cx="1003300" cy="1092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002960" imgH="1091880" progId="Equation.DSMT4">
                  <p:embed/>
                </p:oleObj>
              </mc:Choice>
              <mc:Fallback>
                <p:oleObj name="Equation" r:id="rId2" imgW="1002960" imgH="1091880" progId="Equation.DSMT4">
                  <p:embed/>
                  <p:pic>
                    <p:nvPicPr>
                      <p:cNvPr id="0" name="Picture 104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92300" y="1041400"/>
                        <a:ext cx="1003300" cy="1092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50521053"/>
              </p:ext>
            </p:extLst>
          </p:nvPr>
        </p:nvGraphicFramePr>
        <p:xfrm>
          <a:off x="2520950" y="2895600"/>
          <a:ext cx="1003300" cy="1092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002960" imgH="1091880" progId="Equation.DSMT4">
                  <p:embed/>
                </p:oleObj>
              </mc:Choice>
              <mc:Fallback>
                <p:oleObj name="Equation" r:id="rId4" imgW="1002960" imgH="1091880" progId="Equation.DSMT4">
                  <p:embed/>
                  <p:pic>
                    <p:nvPicPr>
                      <p:cNvPr id="0" name="Picture 10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20950" y="2895600"/>
                        <a:ext cx="1003300" cy="1092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12127737"/>
              </p:ext>
            </p:extLst>
          </p:nvPr>
        </p:nvGraphicFramePr>
        <p:xfrm>
          <a:off x="2597150" y="4603750"/>
          <a:ext cx="1003300" cy="1092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002960" imgH="1091880" progId="Equation.DSMT4">
                  <p:embed/>
                </p:oleObj>
              </mc:Choice>
              <mc:Fallback>
                <p:oleObj name="Equation" r:id="rId6" imgW="1002960" imgH="1091880" progId="Equation.DSMT4">
                  <p:embed/>
                  <p:pic>
                    <p:nvPicPr>
                      <p:cNvPr id="0" name="Picture 10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7150" y="4603750"/>
                        <a:ext cx="1003300" cy="1092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99170516"/>
              </p:ext>
            </p:extLst>
          </p:nvPr>
        </p:nvGraphicFramePr>
        <p:xfrm>
          <a:off x="3594100" y="2895600"/>
          <a:ext cx="1143000" cy="1092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143000" imgH="1091880" progId="Equation.DSMT4">
                  <p:embed/>
                </p:oleObj>
              </mc:Choice>
              <mc:Fallback>
                <p:oleObj name="Equation" r:id="rId8" imgW="1143000" imgH="1091880" progId="Equation.DSMT4">
                  <p:embed/>
                  <p:pic>
                    <p:nvPicPr>
                      <p:cNvPr id="0" name="Picture 10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94100" y="2895600"/>
                        <a:ext cx="1143000" cy="1092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90726406"/>
              </p:ext>
            </p:extLst>
          </p:nvPr>
        </p:nvGraphicFramePr>
        <p:xfrm>
          <a:off x="4800600" y="2959054"/>
          <a:ext cx="9398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939800" imgH="927100" progId="Equation.DSMT4">
                  <p:embed/>
                </p:oleObj>
              </mc:Choice>
              <mc:Fallback>
                <p:oleObj name="Equation" r:id="rId10" imgW="939800" imgH="927100" progId="Equation.DSMT4">
                  <p:embed/>
                  <p:pic>
                    <p:nvPicPr>
                      <p:cNvPr id="0" name="Picture 10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00600" y="2959054"/>
                        <a:ext cx="9398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7"/>
          <p:cNvGraphicFramePr>
            <a:graphicFrameLocks noChangeAspect="1"/>
          </p:cNvGraphicFramePr>
          <p:nvPr/>
        </p:nvGraphicFramePr>
        <p:xfrm>
          <a:off x="5791200" y="3003550"/>
          <a:ext cx="7874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787400" imgH="876300" progId="Equation.DSMT4">
                  <p:embed/>
                </p:oleObj>
              </mc:Choice>
              <mc:Fallback>
                <p:oleObj name="Equation" r:id="rId12" imgW="787400" imgH="876300" progId="Equation.DSMT4">
                  <p:embed/>
                  <p:pic>
                    <p:nvPicPr>
                      <p:cNvPr id="0" name="Picture 10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91200" y="3003550"/>
                        <a:ext cx="787400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57142740"/>
              </p:ext>
            </p:extLst>
          </p:nvPr>
        </p:nvGraphicFramePr>
        <p:xfrm>
          <a:off x="3667125" y="4508500"/>
          <a:ext cx="1193800" cy="1282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193800" imgH="1282700" progId="Equation.DSMT4">
                  <p:embed/>
                </p:oleObj>
              </mc:Choice>
              <mc:Fallback>
                <p:oleObj name="Equation" r:id="rId14" imgW="1193800" imgH="1282700" progId="Equation.DSMT4">
                  <p:embed/>
                  <p:pic>
                    <p:nvPicPr>
                      <p:cNvPr id="0" name="Picture 1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67125" y="4508500"/>
                        <a:ext cx="1193800" cy="1282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59130896"/>
              </p:ext>
            </p:extLst>
          </p:nvPr>
        </p:nvGraphicFramePr>
        <p:xfrm>
          <a:off x="4921250" y="4670402"/>
          <a:ext cx="1054100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054100" imgH="939800" progId="Equation.DSMT4">
                  <p:embed/>
                </p:oleObj>
              </mc:Choice>
              <mc:Fallback>
                <p:oleObj name="Equation" r:id="rId16" imgW="1054100" imgH="939800" progId="Equation.DSMT4">
                  <p:embed/>
                  <p:pic>
                    <p:nvPicPr>
                      <p:cNvPr id="0" name="Picture 1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21250" y="4670402"/>
                        <a:ext cx="1054100" cy="939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28201634"/>
              </p:ext>
            </p:extLst>
          </p:nvPr>
        </p:nvGraphicFramePr>
        <p:xfrm>
          <a:off x="6035675" y="4670402"/>
          <a:ext cx="914400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914400" imgH="939800" progId="Equation.DSMT4">
                  <p:embed/>
                </p:oleObj>
              </mc:Choice>
              <mc:Fallback>
                <p:oleObj name="Equation" r:id="rId18" imgW="914400" imgH="939800" progId="Equation.DSMT4">
                  <p:embed/>
                  <p:pic>
                    <p:nvPicPr>
                      <p:cNvPr id="0" name="Picture 1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35675" y="4670402"/>
                        <a:ext cx="914400" cy="939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59039850"/>
              </p:ext>
            </p:extLst>
          </p:nvPr>
        </p:nvGraphicFramePr>
        <p:xfrm>
          <a:off x="7010400" y="4673508"/>
          <a:ext cx="7874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787400" imgH="876300" progId="Equation.DSMT4">
                  <p:embed/>
                </p:oleObj>
              </mc:Choice>
              <mc:Fallback>
                <p:oleObj name="Equation" r:id="rId20" imgW="787400" imgH="876300" progId="Equation.DSMT4">
                  <p:embed/>
                  <p:pic>
                    <p:nvPicPr>
                      <p:cNvPr id="0" name="Picture 1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10400" y="4673508"/>
                        <a:ext cx="787400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171987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sz="2800" dirty="0"/>
              <a:t>This example involves the application of a variety of steps. Study it carefully and see if you can get the same result by following a different sequence of steps.</a:t>
            </a:r>
          </a:p>
          <a:p>
            <a:endParaRPr lang="en-US" sz="2000" dirty="0"/>
          </a:p>
          <a:p>
            <a:pPr>
              <a:spcBef>
                <a:spcPts val="600"/>
              </a:spcBef>
            </a:pPr>
            <a:r>
              <a:rPr lang="en-US" sz="2800" dirty="0"/>
              <a:t>Simplify:</a:t>
            </a:r>
          </a:p>
          <a:p>
            <a:endParaRPr lang="en-US" sz="2800" dirty="0"/>
          </a:p>
          <a:p>
            <a:r>
              <a:rPr lang="en-US" sz="2800" b="1" dirty="0"/>
              <a:t>Solution</a:t>
            </a:r>
          </a:p>
          <a:p>
            <a:pPr>
              <a:spcBef>
                <a:spcPts val="900"/>
              </a:spcBef>
            </a:pPr>
            <a:r>
              <a:rPr lang="en-US" sz="2800" b="1" dirty="0"/>
              <a:t>Method 1:</a:t>
            </a:r>
            <a:r>
              <a:rPr lang="en-US" sz="2800" dirty="0"/>
              <a:t> Simplify inside the parentheses first.</a:t>
            </a:r>
            <a:endParaRPr lang="en-US" sz="2800" b="1" dirty="0"/>
          </a:p>
        </p:txBody>
      </p:sp>
      <p:sp>
        <p:nvSpPr>
          <p:cNvPr id="5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6: </a:t>
            </a:r>
            <a:r>
              <a:rPr lang="en-US" dirty="0"/>
              <a:t>Simplifying A More Complex Problem</a:t>
            </a:r>
            <a:endParaRPr lang="en-US" sz="3200" dirty="0">
              <a:solidFill>
                <a:schemeClr val="accent1"/>
              </a:solidFill>
            </a:endParaRPr>
          </a:p>
        </p:txBody>
      </p:sp>
      <p:graphicFrame>
        <p:nvGraphicFramePr>
          <p:cNvPr id="6" name="Object 4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8247054"/>
              </p:ext>
            </p:extLst>
          </p:nvPr>
        </p:nvGraphicFramePr>
        <p:xfrm>
          <a:off x="1883834" y="2630838"/>
          <a:ext cx="3073400" cy="1092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073400" imgH="1092200" progId="Equation.DSMT4">
                  <p:embed/>
                </p:oleObj>
              </mc:Choice>
              <mc:Fallback>
                <p:oleObj name="Equation" r:id="rId2" imgW="3073400" imgH="1092200" progId="Equation.DSMT4">
                  <p:embed/>
                  <p:pic>
                    <p:nvPicPr>
                      <p:cNvPr id="0" name="Picture 34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83834" y="2630838"/>
                        <a:ext cx="3073400" cy="1092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61026465"/>
              </p:ext>
            </p:extLst>
          </p:nvPr>
        </p:nvGraphicFramePr>
        <p:xfrm>
          <a:off x="781050" y="4800600"/>
          <a:ext cx="3022600" cy="1092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022560" imgH="1091880" progId="Equation.DSMT4">
                  <p:embed/>
                </p:oleObj>
              </mc:Choice>
              <mc:Fallback>
                <p:oleObj name="Equation" r:id="rId4" imgW="3022560" imgH="1091880" progId="Equation.DSMT4">
                  <p:embed/>
                  <p:pic>
                    <p:nvPicPr>
                      <p:cNvPr id="0" name="Picture 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1050" y="4800600"/>
                        <a:ext cx="3022600" cy="1092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09009830"/>
              </p:ext>
            </p:extLst>
          </p:nvPr>
        </p:nvGraphicFramePr>
        <p:xfrm>
          <a:off x="3890963" y="4868863"/>
          <a:ext cx="4529137" cy="979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4673520" imgH="1002960" progId="Equation.DSMT4">
                  <p:embed/>
                </p:oleObj>
              </mc:Choice>
              <mc:Fallback>
                <p:oleObj name="Equation" r:id="rId6" imgW="4673520" imgH="1002960" progId="Equation.DSMT4">
                  <p:embed/>
                  <p:pic>
                    <p:nvPicPr>
                      <p:cNvPr id="0" name="Picture 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90963" y="4868863"/>
                        <a:ext cx="4529137" cy="9794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7972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6: </a:t>
            </a:r>
            <a:r>
              <a:rPr lang="en-US" dirty="0"/>
              <a:t>Simplifying A More Complex Problem</a:t>
            </a:r>
            <a:r>
              <a:rPr lang="en-US" sz="3200" dirty="0">
                <a:solidFill>
                  <a:schemeClr val="accent1"/>
                </a:solidFill>
              </a:rPr>
              <a:t> (cont.)</a:t>
            </a:r>
          </a:p>
        </p:txBody>
      </p:sp>
      <p:graphicFrame>
        <p:nvGraphicFramePr>
          <p:cNvPr id="5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43827066"/>
              </p:ext>
            </p:extLst>
          </p:nvPr>
        </p:nvGraphicFramePr>
        <p:xfrm>
          <a:off x="598488" y="1143000"/>
          <a:ext cx="3209925" cy="979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314520" imgH="1002960" progId="Equation.DSMT4">
                  <p:embed/>
                </p:oleObj>
              </mc:Choice>
              <mc:Fallback>
                <p:oleObj name="Equation" r:id="rId2" imgW="3314520" imgH="1002960" progId="Equation.DSMT4">
                  <p:embed/>
                  <p:pic>
                    <p:nvPicPr>
                      <p:cNvPr id="0" name="Picture 5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8488" y="1143000"/>
                        <a:ext cx="3209925" cy="9794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73389210"/>
              </p:ext>
            </p:extLst>
          </p:nvPr>
        </p:nvGraphicFramePr>
        <p:xfrm>
          <a:off x="609600" y="2170112"/>
          <a:ext cx="4994275" cy="979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5155920" imgH="1002960" progId="Equation.DSMT4">
                  <p:embed/>
                </p:oleObj>
              </mc:Choice>
              <mc:Fallback>
                <p:oleObj name="Equation" r:id="rId4" imgW="5155920" imgH="1002960" progId="Equation.DSMT4">
                  <p:embed/>
                  <p:pic>
                    <p:nvPicPr>
                      <p:cNvPr id="0" name="Picture 5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2170112"/>
                        <a:ext cx="4994275" cy="9794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93757556"/>
              </p:ext>
            </p:extLst>
          </p:nvPr>
        </p:nvGraphicFramePr>
        <p:xfrm>
          <a:off x="622300" y="3200400"/>
          <a:ext cx="2882900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870640" imgH="923400" progId="Equation.DSMT4">
                  <p:embed/>
                </p:oleObj>
              </mc:Choice>
              <mc:Fallback>
                <p:oleObj name="Equation" r:id="rId6" imgW="2870640" imgH="923400" progId="Equation.DSMT4">
                  <p:embed/>
                  <p:pic>
                    <p:nvPicPr>
                      <p:cNvPr id="0" name="Picture 5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2300" y="3200400"/>
                        <a:ext cx="2882900" cy="939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72250649"/>
              </p:ext>
            </p:extLst>
          </p:nvPr>
        </p:nvGraphicFramePr>
        <p:xfrm>
          <a:off x="685800" y="4329529"/>
          <a:ext cx="15240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508400" imgH="886680" progId="Equation.DSMT4">
                  <p:embed/>
                </p:oleObj>
              </mc:Choice>
              <mc:Fallback>
                <p:oleObj name="Equation" r:id="rId8" imgW="1508400" imgH="886680" progId="Equation.DSMT4">
                  <p:embed/>
                  <p:pic>
                    <p:nvPicPr>
                      <p:cNvPr id="0" name="Picture 5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" y="4329529"/>
                        <a:ext cx="15240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00784683"/>
              </p:ext>
            </p:extLst>
          </p:nvPr>
        </p:nvGraphicFramePr>
        <p:xfrm>
          <a:off x="2438400" y="4382113"/>
          <a:ext cx="13208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320227" imgH="901309" progId="Equation.DSMT4">
                  <p:embed/>
                </p:oleObj>
              </mc:Choice>
              <mc:Fallback>
                <p:oleObj name="Equation" r:id="rId10" imgW="1320227" imgH="901309" progId="Equation.DSMT4">
                  <p:embed/>
                  <p:pic>
                    <p:nvPicPr>
                      <p:cNvPr id="0" name="Picture 5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8400" y="4382113"/>
                        <a:ext cx="13208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0994227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Properties: Summary of the Rules for Exponents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7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87240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noAutofit/>
          </a:bodyPr>
          <a:lstStyle/>
          <a:p>
            <a:pPr marL="0" indent="0">
              <a:buFont typeface="Courier New" pitchFamily="49" charset="0"/>
              <a:buNone/>
              <a:tabLst>
                <a:tab pos="463550" algn="l"/>
              </a:tabLst>
            </a:pPr>
            <a:r>
              <a:rPr lang="en-US" i="0" dirty="0">
                <a:solidFill>
                  <a:srgbClr val="000000"/>
                </a:solidFill>
              </a:rPr>
              <a:t>The following rules are true for any nonzero real number </a:t>
            </a:r>
            <a:r>
              <a:rPr lang="en-US" i="1" dirty="0">
                <a:solidFill>
                  <a:srgbClr val="000000"/>
                </a:solidFill>
              </a:rPr>
              <a:t>a</a:t>
            </a:r>
            <a:r>
              <a:rPr lang="en-US" i="0" dirty="0">
                <a:solidFill>
                  <a:srgbClr val="000000"/>
                </a:solidFill>
              </a:rPr>
              <a:t> and integers </a:t>
            </a:r>
            <a:r>
              <a:rPr lang="en-US" i="1" dirty="0">
                <a:solidFill>
                  <a:srgbClr val="000000"/>
                </a:solidFill>
              </a:rPr>
              <a:t>m</a:t>
            </a:r>
            <a:r>
              <a:rPr lang="en-US" i="0" dirty="0">
                <a:solidFill>
                  <a:srgbClr val="000000"/>
                </a:solidFill>
              </a:rPr>
              <a:t> and </a:t>
            </a:r>
            <a:r>
              <a:rPr lang="en-US" i="1" dirty="0">
                <a:solidFill>
                  <a:srgbClr val="000000"/>
                </a:solidFill>
              </a:rPr>
              <a:t>n</a:t>
            </a:r>
            <a:r>
              <a:rPr lang="en-US" dirty="0">
                <a:solidFill>
                  <a:srgbClr val="000000"/>
                </a:solidFill>
              </a:rPr>
              <a:t>.</a:t>
            </a:r>
            <a:endParaRPr lang="en-US" i="0" dirty="0">
              <a:solidFill>
                <a:srgbClr val="000000"/>
              </a:solidFill>
            </a:endParaRPr>
          </a:p>
          <a:p>
            <a:pPr marL="514350" indent="-514350">
              <a:buFont typeface="+mj-lt"/>
              <a:buAutoNum type="arabicPeriod"/>
              <a:tabLst>
                <a:tab pos="463550" algn="l"/>
              </a:tabLst>
            </a:pPr>
            <a:r>
              <a:rPr lang="en-US" i="0" dirty="0">
                <a:solidFill>
                  <a:srgbClr val="000000"/>
                </a:solidFill>
              </a:rPr>
              <a:t>The exponent 1:  </a:t>
            </a:r>
            <a:r>
              <a:rPr lang="en-US" b="1" i="1" dirty="0">
                <a:solidFill>
                  <a:srgbClr val="0000FF"/>
                </a:solidFill>
              </a:rPr>
              <a:t>a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</a:rPr>
              <a:t>= </a:t>
            </a:r>
            <a:r>
              <a:rPr lang="en-US" b="1" i="1" dirty="0">
                <a:solidFill>
                  <a:srgbClr val="0000FF"/>
                </a:solidFill>
              </a:rPr>
              <a:t>a</a:t>
            </a:r>
            <a:r>
              <a:rPr lang="en-US" b="1" i="0" baseline="30000" dirty="0">
                <a:solidFill>
                  <a:srgbClr val="0000FF"/>
                </a:solidFill>
              </a:rPr>
              <a:t>1</a:t>
            </a:r>
          </a:p>
          <a:p>
            <a:pPr marL="514350" indent="-514350">
              <a:spcBef>
                <a:spcPts val="1200"/>
              </a:spcBef>
              <a:buFont typeface="+mj-lt"/>
              <a:buAutoNum type="arabicPeriod"/>
              <a:tabLst>
                <a:tab pos="463550" algn="l"/>
              </a:tabLst>
            </a:pPr>
            <a:r>
              <a:rPr lang="en-US" i="0" dirty="0">
                <a:solidFill>
                  <a:srgbClr val="000000"/>
                </a:solidFill>
              </a:rPr>
              <a:t>The exponent 0:  </a:t>
            </a:r>
            <a:r>
              <a:rPr lang="en-US" b="1" i="1" dirty="0">
                <a:solidFill>
                  <a:srgbClr val="0000FF"/>
                </a:solidFill>
              </a:rPr>
              <a:t>a</a:t>
            </a:r>
            <a:r>
              <a:rPr lang="en-US" b="1" i="0" baseline="30000" dirty="0">
                <a:solidFill>
                  <a:srgbClr val="0000FF"/>
                </a:solidFill>
              </a:rPr>
              <a:t>0</a:t>
            </a:r>
            <a:r>
              <a:rPr lang="en-US" i="0" dirty="0">
                <a:solidFill>
                  <a:srgbClr val="0000FF"/>
                </a:solidFill>
              </a:rPr>
              <a:t> = </a:t>
            </a:r>
            <a:r>
              <a:rPr lang="en-US" b="1" i="0" dirty="0">
                <a:solidFill>
                  <a:srgbClr val="0000FF"/>
                </a:solidFill>
              </a:rPr>
              <a:t>1</a:t>
            </a:r>
          </a:p>
          <a:p>
            <a:pPr marL="514350" indent="-514350">
              <a:spcBef>
                <a:spcPts val="1200"/>
              </a:spcBef>
              <a:buFont typeface="+mj-lt"/>
              <a:buAutoNum type="arabicPeriod"/>
              <a:tabLst>
                <a:tab pos="463550" algn="l"/>
              </a:tabLst>
            </a:pPr>
            <a:r>
              <a:rPr lang="en-US" i="0" dirty="0">
                <a:solidFill>
                  <a:srgbClr val="000000"/>
                </a:solidFill>
              </a:rPr>
              <a:t>The product rule:  </a:t>
            </a:r>
            <a:r>
              <a:rPr lang="en-US" b="1" i="1" dirty="0">
                <a:solidFill>
                  <a:srgbClr val="0000FF"/>
                </a:solidFill>
              </a:rPr>
              <a:t>a</a:t>
            </a:r>
            <a:r>
              <a:rPr lang="en-US" b="1" i="1" baseline="30000" dirty="0">
                <a:solidFill>
                  <a:srgbClr val="0000FF"/>
                </a:solidFill>
              </a:rPr>
              <a:t>m</a:t>
            </a:r>
            <a:r>
              <a:rPr lang="en-US" i="0" dirty="0">
                <a:solidFill>
                  <a:srgbClr val="0000FF"/>
                </a:solidFill>
              </a:rPr>
              <a:t> · </a:t>
            </a:r>
            <a:r>
              <a:rPr lang="en-US" b="1" i="1" dirty="0">
                <a:solidFill>
                  <a:srgbClr val="0000FF"/>
                </a:solidFill>
              </a:rPr>
              <a:t>a</a:t>
            </a:r>
            <a:r>
              <a:rPr lang="en-US" b="1" i="1" baseline="30000" dirty="0">
                <a:solidFill>
                  <a:srgbClr val="0000FF"/>
                </a:solidFill>
              </a:rPr>
              <a:t>n</a:t>
            </a:r>
            <a:r>
              <a:rPr lang="en-US" i="0" dirty="0">
                <a:solidFill>
                  <a:srgbClr val="0000FF"/>
                </a:solidFill>
              </a:rPr>
              <a:t> = </a:t>
            </a:r>
            <a:r>
              <a:rPr lang="en-US" b="1" i="1" dirty="0">
                <a:solidFill>
                  <a:srgbClr val="0000FF"/>
                </a:solidFill>
              </a:rPr>
              <a:t>a</a:t>
            </a:r>
            <a:r>
              <a:rPr lang="en-US" b="1" i="1" baseline="30000" dirty="0">
                <a:solidFill>
                  <a:srgbClr val="0000FF"/>
                </a:solidFill>
              </a:rPr>
              <a:t>m</a:t>
            </a:r>
            <a:r>
              <a:rPr lang="en-US" b="1" baseline="30000" dirty="0">
                <a:solidFill>
                  <a:srgbClr val="0000FF"/>
                </a:solidFill>
              </a:rPr>
              <a:t> </a:t>
            </a:r>
            <a:r>
              <a:rPr lang="en-US" b="1" i="0" baseline="30000" dirty="0">
                <a:solidFill>
                  <a:srgbClr val="0000FF"/>
                </a:solidFill>
              </a:rPr>
              <a:t>+ </a:t>
            </a:r>
            <a:r>
              <a:rPr lang="en-US" b="1" i="1" baseline="30000" dirty="0">
                <a:solidFill>
                  <a:srgbClr val="0000FF"/>
                </a:solidFill>
              </a:rPr>
              <a:t>n</a:t>
            </a:r>
          </a:p>
          <a:p>
            <a:pPr marL="514350" indent="-514350">
              <a:spcBef>
                <a:spcPct val="55000"/>
              </a:spcBef>
              <a:buFont typeface="+mj-lt"/>
              <a:buAutoNum type="arabicPeriod"/>
              <a:tabLst>
                <a:tab pos="463550" algn="l"/>
              </a:tabLst>
            </a:pPr>
            <a:r>
              <a:rPr lang="en-US" i="0" dirty="0">
                <a:solidFill>
                  <a:srgbClr val="000000"/>
                </a:solidFill>
              </a:rPr>
              <a:t>The quotient rule: </a:t>
            </a:r>
          </a:p>
          <a:p>
            <a:pPr marL="514350" indent="-514350">
              <a:spcBef>
                <a:spcPct val="100000"/>
              </a:spcBef>
              <a:buFont typeface="+mj-lt"/>
              <a:buAutoNum type="arabicPeriod"/>
              <a:tabLst>
                <a:tab pos="463550" algn="l"/>
              </a:tabLst>
            </a:pPr>
            <a:r>
              <a:rPr lang="en-US" i="0" dirty="0">
                <a:solidFill>
                  <a:srgbClr val="000000"/>
                </a:solidFill>
              </a:rPr>
              <a:t>Negative exponents: </a:t>
            </a:r>
          </a:p>
          <a:p>
            <a:pPr marL="0" indent="0">
              <a:spcBef>
                <a:spcPct val="100000"/>
              </a:spcBef>
              <a:buFont typeface="Courier New" pitchFamily="49" charset="0"/>
              <a:buNone/>
              <a:tabLst>
                <a:tab pos="463550" algn="l"/>
              </a:tabLst>
            </a:pPr>
            <a:endParaRPr lang="en-US" dirty="0">
              <a:solidFill>
                <a:srgbClr val="000000"/>
              </a:solidFill>
            </a:endParaRPr>
          </a:p>
        </p:txBody>
      </p:sp>
      <p:graphicFrame>
        <p:nvGraphicFramePr>
          <p:cNvPr id="9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6001200"/>
              </p:ext>
            </p:extLst>
          </p:nvPr>
        </p:nvGraphicFramePr>
        <p:xfrm>
          <a:off x="3810000" y="3886200"/>
          <a:ext cx="1447800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447800" imgH="889000" progId="Equation.DSMT4">
                  <p:embed/>
                </p:oleObj>
              </mc:Choice>
              <mc:Fallback>
                <p:oleObj name="Equation" r:id="rId2" imgW="1447800" imgH="889000" progId="Equation.DSMT4">
                  <p:embed/>
                  <p:pic>
                    <p:nvPicPr>
                      <p:cNvPr id="0" name="Picture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0" y="3886200"/>
                        <a:ext cx="1447800" cy="889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35716615"/>
              </p:ext>
            </p:extLst>
          </p:nvPr>
        </p:nvGraphicFramePr>
        <p:xfrm>
          <a:off x="4114800" y="4724400"/>
          <a:ext cx="1257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257300" imgH="838200" progId="Equation.DSMT4">
                  <p:embed/>
                </p:oleObj>
              </mc:Choice>
              <mc:Fallback>
                <p:oleObj name="Equation" r:id="rId4" imgW="1257300" imgH="838200" progId="Equation.DSMT4">
                  <p:embed/>
                  <p:pic>
                    <p:nvPicPr>
                      <p:cNvPr id="0" name="Picture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14800" y="4724400"/>
                        <a:ext cx="12573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6: </a:t>
            </a:r>
            <a:r>
              <a:rPr lang="en-US" dirty="0"/>
              <a:t>Simplifying A More Complex Problem</a:t>
            </a:r>
            <a:r>
              <a:rPr lang="en-US" sz="3200" dirty="0">
                <a:solidFill>
                  <a:schemeClr val="accent1"/>
                </a:solidFill>
              </a:rPr>
              <a:t> (cont.)</a:t>
            </a: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332103"/>
              </p:ext>
            </p:extLst>
          </p:nvPr>
        </p:nvGraphicFramePr>
        <p:xfrm>
          <a:off x="566738" y="1895475"/>
          <a:ext cx="3022600" cy="1092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022560" imgH="1091880" progId="Equation.DSMT4">
                  <p:embed/>
                </p:oleObj>
              </mc:Choice>
              <mc:Fallback>
                <p:oleObj name="Equation" r:id="rId2" imgW="3022560" imgH="1091880" progId="Equation.DSMT4">
                  <p:embed/>
                  <p:pic>
                    <p:nvPicPr>
                      <p:cNvPr id="0" name="Picture 8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6738" y="1895475"/>
                        <a:ext cx="3022600" cy="1092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90144515"/>
              </p:ext>
            </p:extLst>
          </p:nvPr>
        </p:nvGraphicFramePr>
        <p:xfrm>
          <a:off x="3597275" y="1958975"/>
          <a:ext cx="4764088" cy="1027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4749480" imgH="1015920" progId="Equation.DSMT4">
                  <p:embed/>
                </p:oleObj>
              </mc:Choice>
              <mc:Fallback>
                <p:oleObj name="Equation" r:id="rId4" imgW="4749480" imgH="1015920" progId="Equation.DSMT4">
                  <p:embed/>
                  <p:pic>
                    <p:nvPicPr>
                      <p:cNvPr id="0" name="Picture 8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97275" y="1958975"/>
                        <a:ext cx="4764088" cy="10271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1271885"/>
              </p:ext>
            </p:extLst>
          </p:nvPr>
        </p:nvGraphicFramePr>
        <p:xfrm>
          <a:off x="3664486" y="3301354"/>
          <a:ext cx="3517900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517900" imgH="939800" progId="Equation.DSMT4">
                  <p:embed/>
                </p:oleObj>
              </mc:Choice>
              <mc:Fallback>
                <p:oleObj name="Equation" r:id="rId6" imgW="3517900" imgH="939800" progId="Equation.DSMT4">
                  <p:embed/>
                  <p:pic>
                    <p:nvPicPr>
                      <p:cNvPr id="0" name="Picture 8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64486" y="3301354"/>
                        <a:ext cx="3517900" cy="939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51579043"/>
              </p:ext>
            </p:extLst>
          </p:nvPr>
        </p:nvGraphicFramePr>
        <p:xfrm>
          <a:off x="3664486" y="4546600"/>
          <a:ext cx="2540000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540000" imgH="939800" progId="Equation.DSMT4">
                  <p:embed/>
                </p:oleObj>
              </mc:Choice>
              <mc:Fallback>
                <p:oleObj name="Equation" r:id="rId8" imgW="2540000" imgH="939800" progId="Equation.DSMT4">
                  <p:embed/>
                  <p:pic>
                    <p:nvPicPr>
                      <p:cNvPr id="0" name="Picture 8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64486" y="4546600"/>
                        <a:ext cx="2540000" cy="939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548640"/>
          </a:xfrm>
        </p:spPr>
        <p:txBody>
          <a:bodyPr/>
          <a:lstStyle/>
          <a:p>
            <a:r>
              <a:rPr lang="en-US" b="1" dirty="0"/>
              <a:t>Method 2:</a:t>
            </a:r>
            <a:r>
              <a:rPr lang="en-US" dirty="0"/>
              <a:t> Apply the power of a quotient rule first.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7462317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6: </a:t>
            </a:r>
            <a:r>
              <a:rPr lang="en-US" dirty="0"/>
              <a:t>Simplifying A More Complex Problem</a:t>
            </a:r>
            <a:r>
              <a:rPr lang="en-US" sz="3200" dirty="0">
                <a:solidFill>
                  <a:schemeClr val="accent1"/>
                </a:solidFill>
              </a:rPr>
              <a:t> (cont.)</a:t>
            </a:r>
          </a:p>
        </p:txBody>
      </p:sp>
      <p:graphicFrame>
        <p:nvGraphicFramePr>
          <p:cNvPr id="9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62780259"/>
              </p:ext>
            </p:extLst>
          </p:nvPr>
        </p:nvGraphicFramePr>
        <p:xfrm>
          <a:off x="3314700" y="2482935"/>
          <a:ext cx="22987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298700" imgH="876300" progId="Equation.DSMT4">
                  <p:embed/>
                </p:oleObj>
              </mc:Choice>
              <mc:Fallback>
                <p:oleObj name="Equation" r:id="rId2" imgW="2298700" imgH="876300" progId="Equation.DSMT4">
                  <p:embed/>
                  <p:pic>
                    <p:nvPicPr>
                      <p:cNvPr id="9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14700" y="2482935"/>
                        <a:ext cx="2298700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04041539"/>
              </p:ext>
            </p:extLst>
          </p:nvPr>
        </p:nvGraphicFramePr>
        <p:xfrm>
          <a:off x="3314700" y="1295400"/>
          <a:ext cx="1549400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549400" imgH="939800" progId="Equation.DSMT4">
                  <p:embed/>
                </p:oleObj>
              </mc:Choice>
              <mc:Fallback>
                <p:oleObj name="Equation" r:id="rId4" imgW="1549400" imgH="939800" progId="Equation.DSMT4">
                  <p:embed/>
                  <p:pic>
                    <p:nvPicPr>
                      <p:cNvPr id="1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14700" y="1295400"/>
                        <a:ext cx="1549400" cy="939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49529702"/>
              </p:ext>
            </p:extLst>
          </p:nvPr>
        </p:nvGraphicFramePr>
        <p:xfrm>
          <a:off x="3314700" y="3647440"/>
          <a:ext cx="15621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562100" imgH="876300" progId="Equation.DSMT4">
                  <p:embed/>
                </p:oleObj>
              </mc:Choice>
              <mc:Fallback>
                <p:oleObj name="Equation" r:id="rId6" imgW="1562100" imgH="876300" progId="Equation.DSMT4">
                  <p:embed/>
                  <p:pic>
                    <p:nvPicPr>
                      <p:cNvPr id="11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14700" y="3647440"/>
                        <a:ext cx="1562100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90667920"/>
              </p:ext>
            </p:extLst>
          </p:nvPr>
        </p:nvGraphicFramePr>
        <p:xfrm>
          <a:off x="3314700" y="4806716"/>
          <a:ext cx="13208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320227" imgH="901309" progId="Equation.DSMT4">
                  <p:embed/>
                </p:oleObj>
              </mc:Choice>
              <mc:Fallback>
                <p:oleObj name="Equation" r:id="rId8" imgW="1320227" imgH="901309" progId="Equation.DSMT4">
                  <p:embed/>
                  <p:pic>
                    <p:nvPicPr>
                      <p:cNvPr id="12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14700" y="4806716"/>
                        <a:ext cx="13208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9777D0-84E5-B4BB-B653-39397D3CA6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 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9662102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Properties: Summary of the Rules for Exponents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5" name="TextBox 3"/>
          <p:cNvSpPr>
            <a:spLocks noGrp="1" noChangeArrowheads="1"/>
          </p:cNvSpPr>
          <p:nvPr>
            <p:ph idx="1"/>
          </p:nvPr>
        </p:nvSpPr>
        <p:spPr>
          <a:xfrm>
            <a:off x="457200" y="1280160"/>
            <a:ext cx="8229600" cy="4130040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noAutofit/>
          </a:bodyPr>
          <a:lstStyle/>
          <a:p>
            <a:pPr marL="0" indent="0">
              <a:buFont typeface="Courier New" pitchFamily="49" charset="0"/>
              <a:buNone/>
              <a:tabLst>
                <a:tab pos="520700" algn="l"/>
              </a:tabLst>
            </a:pPr>
            <a:r>
              <a:rPr lang="en-US" i="0" dirty="0">
                <a:solidFill>
                  <a:srgbClr val="000000"/>
                </a:solidFill>
              </a:rPr>
              <a:t>The following rules are true for any nonzero real numbers </a:t>
            </a:r>
            <a:r>
              <a:rPr lang="en-US" i="1" dirty="0">
                <a:solidFill>
                  <a:srgbClr val="000000"/>
                </a:solidFill>
              </a:rPr>
              <a:t>a</a:t>
            </a:r>
            <a:r>
              <a:rPr lang="en-US" i="0" dirty="0">
                <a:solidFill>
                  <a:srgbClr val="000000"/>
                </a:solidFill>
              </a:rPr>
              <a:t> and </a:t>
            </a:r>
            <a:r>
              <a:rPr lang="en-US" i="1" dirty="0">
                <a:solidFill>
                  <a:srgbClr val="000000"/>
                </a:solidFill>
              </a:rPr>
              <a:t>b</a:t>
            </a:r>
            <a:r>
              <a:rPr lang="en-US" i="0" dirty="0">
                <a:solidFill>
                  <a:srgbClr val="000000"/>
                </a:solidFill>
              </a:rPr>
              <a:t> and integers </a:t>
            </a:r>
            <a:r>
              <a:rPr lang="en-US" i="1" dirty="0">
                <a:solidFill>
                  <a:srgbClr val="000000"/>
                </a:solidFill>
              </a:rPr>
              <a:t>m</a:t>
            </a:r>
            <a:r>
              <a:rPr lang="en-US" i="0" dirty="0">
                <a:solidFill>
                  <a:srgbClr val="000000"/>
                </a:solidFill>
              </a:rPr>
              <a:t> and </a:t>
            </a:r>
            <a:r>
              <a:rPr lang="en-US" i="1" dirty="0">
                <a:solidFill>
                  <a:srgbClr val="000000"/>
                </a:solidFill>
              </a:rPr>
              <a:t>n</a:t>
            </a:r>
            <a:r>
              <a:rPr lang="en-US" dirty="0">
                <a:solidFill>
                  <a:srgbClr val="000000"/>
                </a:solidFill>
              </a:rPr>
              <a:t>.</a:t>
            </a:r>
            <a:endParaRPr lang="en-US" i="0" dirty="0">
              <a:solidFill>
                <a:srgbClr val="000000"/>
              </a:solidFill>
            </a:endParaRPr>
          </a:p>
          <a:p>
            <a:pPr marL="514350" indent="-514350">
              <a:buFont typeface="+mj-lt"/>
              <a:buAutoNum type="arabicPeriod"/>
              <a:tabLst>
                <a:tab pos="520700" algn="l"/>
              </a:tabLst>
            </a:pPr>
            <a:r>
              <a:rPr lang="en-US" i="0" dirty="0">
                <a:solidFill>
                  <a:srgbClr val="000000"/>
                </a:solidFill>
              </a:rPr>
              <a:t>The exponent 1:  </a:t>
            </a:r>
            <a:r>
              <a:rPr lang="en-US" b="1" i="1" dirty="0">
                <a:solidFill>
                  <a:srgbClr val="0000FF"/>
                </a:solidFill>
              </a:rPr>
              <a:t>a</a:t>
            </a:r>
            <a:r>
              <a:rPr lang="en-US" b="1" dirty="0">
                <a:solidFill>
                  <a:srgbClr val="0000FF"/>
                </a:solidFill>
              </a:rPr>
              <a:t> </a:t>
            </a:r>
            <a:r>
              <a:rPr lang="en-US" b="1" i="0" dirty="0">
                <a:solidFill>
                  <a:srgbClr val="0000FF"/>
                </a:solidFill>
                <a:latin typeface="Symbol" pitchFamily="18" charset="2"/>
              </a:rPr>
              <a:t>=</a:t>
            </a:r>
            <a:r>
              <a:rPr lang="en-US" b="1" dirty="0">
                <a:solidFill>
                  <a:srgbClr val="0000FF"/>
                </a:solidFill>
              </a:rPr>
              <a:t> </a:t>
            </a:r>
            <a:r>
              <a:rPr lang="en-US" b="1" i="1" dirty="0">
                <a:solidFill>
                  <a:srgbClr val="0000FF"/>
                </a:solidFill>
              </a:rPr>
              <a:t>a</a:t>
            </a:r>
            <a:r>
              <a:rPr lang="en-US" b="1" i="0" baseline="46000" dirty="0">
                <a:solidFill>
                  <a:srgbClr val="0000FF"/>
                </a:solidFill>
              </a:rPr>
              <a:t>1</a:t>
            </a:r>
          </a:p>
          <a:p>
            <a:pPr marL="514350" indent="-514350">
              <a:buFont typeface="+mj-lt"/>
              <a:buAutoNum type="arabicPeriod"/>
              <a:tabLst>
                <a:tab pos="520700" algn="l"/>
              </a:tabLst>
            </a:pPr>
            <a:r>
              <a:rPr lang="en-US" i="0" dirty="0">
                <a:solidFill>
                  <a:srgbClr val="000000"/>
                </a:solidFill>
              </a:rPr>
              <a:t>	The exponent 0:  </a:t>
            </a:r>
            <a:r>
              <a:rPr lang="en-US" b="1" i="1" dirty="0">
                <a:solidFill>
                  <a:srgbClr val="0000FF"/>
                </a:solidFill>
              </a:rPr>
              <a:t>a</a:t>
            </a:r>
            <a:r>
              <a:rPr lang="en-US" b="1" i="0" baseline="46000" dirty="0">
                <a:solidFill>
                  <a:srgbClr val="0000FF"/>
                </a:solidFill>
              </a:rPr>
              <a:t>0 </a:t>
            </a:r>
            <a:r>
              <a:rPr lang="en-US" b="1" i="0" dirty="0">
                <a:solidFill>
                  <a:srgbClr val="0000FF"/>
                </a:solidFill>
                <a:latin typeface="Symbol" pitchFamily="18" charset="2"/>
              </a:rPr>
              <a:t>= </a:t>
            </a:r>
            <a:r>
              <a:rPr lang="en-US" b="1" i="0" dirty="0">
                <a:solidFill>
                  <a:srgbClr val="0000FF"/>
                </a:solidFill>
              </a:rPr>
              <a:t>1</a:t>
            </a:r>
            <a:endParaRPr lang="en-US" i="0" dirty="0">
              <a:solidFill>
                <a:srgbClr val="0000FF"/>
              </a:solidFill>
            </a:endParaRPr>
          </a:p>
          <a:p>
            <a:pPr marL="514350" indent="-514350">
              <a:buFont typeface="+mj-lt"/>
              <a:buAutoNum type="arabicPeriod"/>
              <a:tabLst>
                <a:tab pos="520700" algn="l"/>
              </a:tabLst>
            </a:pPr>
            <a:r>
              <a:rPr lang="en-US" i="0" dirty="0">
                <a:solidFill>
                  <a:srgbClr val="000000"/>
                </a:solidFill>
              </a:rPr>
              <a:t>The product rule:  </a:t>
            </a:r>
            <a:r>
              <a:rPr lang="en-US" b="1" i="1" dirty="0">
                <a:solidFill>
                  <a:srgbClr val="0000FF"/>
                </a:solidFill>
              </a:rPr>
              <a:t>a</a:t>
            </a:r>
            <a:r>
              <a:rPr lang="en-US" b="1" i="1" baseline="46000" dirty="0">
                <a:solidFill>
                  <a:srgbClr val="0000FF"/>
                </a:solidFill>
              </a:rPr>
              <a:t>m</a:t>
            </a:r>
            <a:r>
              <a:rPr lang="en-US" i="0" dirty="0">
                <a:solidFill>
                  <a:srgbClr val="0000FF"/>
                </a:solidFill>
              </a:rPr>
              <a:t> · </a:t>
            </a:r>
            <a:r>
              <a:rPr lang="en-US" b="1" i="1" dirty="0">
                <a:solidFill>
                  <a:srgbClr val="0000FF"/>
                </a:solidFill>
              </a:rPr>
              <a:t>a</a:t>
            </a:r>
            <a:r>
              <a:rPr lang="en-US" b="1" i="1" baseline="46000" dirty="0">
                <a:solidFill>
                  <a:srgbClr val="0000FF"/>
                </a:solidFill>
              </a:rPr>
              <a:t>n</a:t>
            </a:r>
            <a:r>
              <a:rPr lang="en-US" b="1" i="0" dirty="0">
                <a:solidFill>
                  <a:srgbClr val="0000FF"/>
                </a:solidFill>
                <a:latin typeface="Symbol" pitchFamily="18" charset="2"/>
              </a:rPr>
              <a:t>=</a:t>
            </a:r>
            <a:r>
              <a:rPr lang="en-US" b="1" dirty="0">
                <a:solidFill>
                  <a:srgbClr val="0000FF"/>
                </a:solidFill>
              </a:rPr>
              <a:t> </a:t>
            </a:r>
            <a:r>
              <a:rPr lang="en-US" b="1" i="1" dirty="0">
                <a:solidFill>
                  <a:srgbClr val="0000FF"/>
                </a:solidFill>
              </a:rPr>
              <a:t>a</a:t>
            </a:r>
            <a:r>
              <a:rPr lang="en-US" b="1" i="1" baseline="46000" dirty="0">
                <a:solidFill>
                  <a:srgbClr val="0000FF"/>
                </a:solidFill>
              </a:rPr>
              <a:t>m</a:t>
            </a:r>
            <a:r>
              <a:rPr lang="en-US" b="1" baseline="46000" dirty="0">
                <a:solidFill>
                  <a:srgbClr val="0000FF"/>
                </a:solidFill>
              </a:rPr>
              <a:t> </a:t>
            </a:r>
            <a:r>
              <a:rPr lang="en-US" b="1" i="0" baseline="46000" dirty="0">
                <a:solidFill>
                  <a:srgbClr val="0000FF"/>
                </a:solidFill>
                <a:latin typeface="Symbol" pitchFamily="18" charset="2"/>
              </a:rPr>
              <a:t>+ </a:t>
            </a:r>
            <a:r>
              <a:rPr lang="en-US" b="1" i="1" baseline="46000" dirty="0">
                <a:solidFill>
                  <a:srgbClr val="0000FF"/>
                </a:solidFill>
              </a:rPr>
              <a:t>n</a:t>
            </a:r>
            <a:endParaRPr lang="en-US" i="1" dirty="0">
              <a:solidFill>
                <a:srgbClr val="0000FF"/>
              </a:solidFill>
            </a:endParaRPr>
          </a:p>
          <a:p>
            <a:pPr marL="0" indent="0">
              <a:buFont typeface="Courier New" pitchFamily="49" charset="0"/>
              <a:buNone/>
              <a:tabLst>
                <a:tab pos="520700" algn="l"/>
              </a:tabLst>
            </a:pPr>
            <a:endParaRPr lang="en-US" sz="1200" b="1" i="0" dirty="0">
              <a:solidFill>
                <a:srgbClr val="000000"/>
              </a:solidFill>
            </a:endParaRPr>
          </a:p>
          <a:p>
            <a:pPr marL="514350" indent="-514350">
              <a:buFont typeface="+mj-lt"/>
              <a:buAutoNum type="arabicPeriod" startAt="4"/>
              <a:tabLst>
                <a:tab pos="520700" algn="l"/>
              </a:tabLst>
            </a:pPr>
            <a:r>
              <a:rPr lang="en-US" i="0" dirty="0">
                <a:solidFill>
                  <a:srgbClr val="000000"/>
                </a:solidFill>
              </a:rPr>
              <a:t>The quotient rule: </a:t>
            </a:r>
          </a:p>
          <a:p>
            <a:pPr marL="0" indent="0">
              <a:buFont typeface="Courier New" pitchFamily="49" charset="0"/>
              <a:buNone/>
              <a:tabLst>
                <a:tab pos="520700" algn="l"/>
              </a:tabLst>
            </a:pPr>
            <a:endParaRPr lang="en-US" i="0" dirty="0">
              <a:solidFill>
                <a:srgbClr val="000000"/>
              </a:solidFill>
            </a:endParaRPr>
          </a:p>
        </p:txBody>
      </p:sp>
      <p:graphicFrame>
        <p:nvGraphicFramePr>
          <p:cNvPr id="6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60353762"/>
              </p:ext>
            </p:extLst>
          </p:nvPr>
        </p:nvGraphicFramePr>
        <p:xfrm>
          <a:off x="3816350" y="3810000"/>
          <a:ext cx="1511300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511300" imgH="889000" progId="Equation.DSMT4">
                  <p:embed/>
                </p:oleObj>
              </mc:Choice>
              <mc:Fallback>
                <p:oleObj name="Equation" r:id="rId2" imgW="1511300" imgH="88900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6350" y="3810000"/>
                        <a:ext cx="1511300" cy="889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14788876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>
            <a:spLocks noChangeArrowheads="1"/>
          </p:cNvSpPr>
          <p:nvPr/>
        </p:nvSpPr>
        <p:spPr>
          <a:xfrm>
            <a:off x="457200" y="1280160"/>
            <a:ext cx="8229600" cy="3672840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noAutofit/>
          </a:bodyPr>
          <a:lstStyle/>
          <a:p>
            <a:pPr marL="514350" indent="-514350">
              <a:spcBef>
                <a:spcPct val="45000"/>
              </a:spcBef>
              <a:buFont typeface="+mj-lt"/>
              <a:buAutoNum type="arabicPeriod" startAt="5"/>
              <a:tabLst>
                <a:tab pos="520700" algn="l"/>
              </a:tabLst>
            </a:pPr>
            <a:endParaRPr lang="en-US" sz="2800" dirty="0">
              <a:solidFill>
                <a:srgbClr val="000000"/>
              </a:solidFill>
            </a:endParaRPr>
          </a:p>
          <a:p>
            <a:pPr marL="514350" indent="-514350">
              <a:spcBef>
                <a:spcPct val="45000"/>
              </a:spcBef>
              <a:buFont typeface="+mj-lt"/>
              <a:buAutoNum type="arabicPeriod" startAt="5"/>
              <a:tabLst>
                <a:tab pos="520700" algn="l"/>
              </a:tabLst>
            </a:pPr>
            <a:r>
              <a:rPr lang="en-US" sz="2800" dirty="0">
                <a:solidFill>
                  <a:srgbClr val="000000"/>
                </a:solidFill>
              </a:rPr>
              <a:t>Negative exponents: 	</a:t>
            </a:r>
          </a:p>
          <a:p>
            <a:pPr marL="514350" indent="-514350">
              <a:spcBef>
                <a:spcPts val="1800"/>
              </a:spcBef>
              <a:buFont typeface="+mj-lt"/>
              <a:buAutoNum type="arabicPeriod" startAt="6"/>
              <a:tabLst>
                <a:tab pos="520700" algn="l"/>
              </a:tabLst>
            </a:pPr>
            <a:r>
              <a:rPr lang="en-US" sz="2800" dirty="0">
                <a:solidFill>
                  <a:srgbClr val="000000"/>
                </a:solidFill>
              </a:rPr>
              <a:t>Power rule: </a:t>
            </a:r>
            <a:endParaRPr lang="en-US" sz="2800" baseline="46000" dirty="0">
              <a:solidFill>
                <a:srgbClr val="000000"/>
              </a:solidFill>
            </a:endParaRPr>
          </a:p>
          <a:p>
            <a:pPr marL="514350" indent="-514350">
              <a:spcBef>
                <a:spcPct val="50000"/>
              </a:spcBef>
              <a:buFont typeface="+mj-lt"/>
              <a:buAutoNum type="arabicPeriod" startAt="7"/>
              <a:tabLst>
                <a:tab pos="520700" algn="l"/>
              </a:tabLst>
            </a:pPr>
            <a:r>
              <a:rPr lang="en-US" sz="2800" dirty="0">
                <a:solidFill>
                  <a:srgbClr val="000000"/>
                </a:solidFill>
              </a:rPr>
              <a:t>Power of a product:  </a:t>
            </a:r>
            <a:r>
              <a:rPr lang="en-US" sz="2800" dirty="0">
                <a:solidFill>
                  <a:srgbClr val="0000FF"/>
                </a:solidFill>
              </a:rPr>
              <a:t>(</a:t>
            </a:r>
            <a:r>
              <a:rPr lang="en-US" sz="2800" b="1" i="1" dirty="0">
                <a:solidFill>
                  <a:srgbClr val="0000FF"/>
                </a:solidFill>
              </a:rPr>
              <a:t>ab</a:t>
            </a:r>
            <a:r>
              <a:rPr lang="en-US" sz="2800" dirty="0">
                <a:solidFill>
                  <a:srgbClr val="0000FF"/>
                </a:solidFill>
              </a:rPr>
              <a:t>)</a:t>
            </a:r>
            <a:r>
              <a:rPr lang="en-US" sz="2800" b="1" i="1" baseline="46000" dirty="0">
                <a:solidFill>
                  <a:srgbClr val="0000FF"/>
                </a:solidFill>
              </a:rPr>
              <a:t>n</a:t>
            </a:r>
            <a:r>
              <a:rPr lang="en-US" sz="2800" b="1" dirty="0">
                <a:solidFill>
                  <a:srgbClr val="0000FF"/>
                </a:solidFill>
              </a:rPr>
              <a:t> </a:t>
            </a:r>
            <a:r>
              <a:rPr lang="en-US" sz="2800" b="1" dirty="0">
                <a:solidFill>
                  <a:srgbClr val="0000FF"/>
                </a:solidFill>
                <a:latin typeface="Symbol" pitchFamily="18" charset="2"/>
              </a:rPr>
              <a:t>=  </a:t>
            </a:r>
            <a:r>
              <a:rPr lang="en-US" sz="2800" b="1" i="1" dirty="0" err="1">
                <a:solidFill>
                  <a:srgbClr val="0000FF"/>
                </a:solidFill>
              </a:rPr>
              <a:t>a</a:t>
            </a:r>
            <a:r>
              <a:rPr lang="en-US" sz="2800" b="1" i="1" baseline="46000" dirty="0" err="1">
                <a:solidFill>
                  <a:srgbClr val="0000FF"/>
                </a:solidFill>
              </a:rPr>
              <a:t>n</a:t>
            </a:r>
            <a:r>
              <a:rPr lang="en-US" sz="2800" b="1" i="1" dirty="0" err="1">
                <a:solidFill>
                  <a:srgbClr val="0000FF"/>
                </a:solidFill>
              </a:rPr>
              <a:t>b</a:t>
            </a:r>
            <a:r>
              <a:rPr lang="en-US" sz="2800" b="1" i="1" baseline="46000" dirty="0" err="1">
                <a:solidFill>
                  <a:srgbClr val="0000FF"/>
                </a:solidFill>
              </a:rPr>
              <a:t>n</a:t>
            </a:r>
            <a:r>
              <a:rPr lang="en-US" sz="2800" dirty="0">
                <a:solidFill>
                  <a:srgbClr val="000000"/>
                </a:solidFill>
              </a:rPr>
              <a:t>.	</a:t>
            </a:r>
          </a:p>
          <a:p>
            <a:pPr marL="514350" indent="-514350">
              <a:spcBef>
                <a:spcPct val="100000"/>
              </a:spcBef>
              <a:buFont typeface="+mj-lt"/>
              <a:buAutoNum type="arabicPeriod" startAt="8"/>
              <a:tabLst>
                <a:tab pos="520700" algn="l"/>
              </a:tabLst>
            </a:pPr>
            <a:r>
              <a:rPr lang="en-US" sz="2800" dirty="0">
                <a:solidFill>
                  <a:srgbClr val="000000"/>
                </a:solidFill>
              </a:rPr>
              <a:t>Power of a quotient:	</a:t>
            </a:r>
          </a:p>
        </p:txBody>
      </p:sp>
      <p:sp>
        <p:nvSpPr>
          <p:cNvPr id="5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Properties: Summary of the Rules for Exponents (cont.)</a:t>
            </a:r>
            <a:endParaRPr lang="en-US" dirty="0">
              <a:solidFill>
                <a:schemeClr val="accent1"/>
              </a:solidFill>
            </a:endParaRPr>
          </a:p>
        </p:txBody>
      </p:sp>
      <p:graphicFrame>
        <p:nvGraphicFramePr>
          <p:cNvPr id="6" name="Content Placeholder 5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17597804"/>
              </p:ext>
            </p:extLst>
          </p:nvPr>
        </p:nvGraphicFramePr>
        <p:xfrm>
          <a:off x="4191000" y="1732386"/>
          <a:ext cx="1090613" cy="781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279800" imgH="914040" progId="Equation.DSMT4">
                  <p:embed/>
                </p:oleObj>
              </mc:Choice>
              <mc:Fallback>
                <p:oleObj name="Equation" r:id="rId2" imgW="1279800" imgH="914040" progId="Equation.DSMT4">
                  <p:embed/>
                  <p:pic>
                    <p:nvPicPr>
                      <p:cNvPr id="0" name="Picture 24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91000" y="1732386"/>
                        <a:ext cx="1090613" cy="7810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36608710"/>
              </p:ext>
            </p:extLst>
          </p:nvPr>
        </p:nvGraphicFramePr>
        <p:xfrm>
          <a:off x="4103688" y="3816350"/>
          <a:ext cx="1625600" cy="1014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612800" imgH="1002960" progId="Equation.DSMT4">
                  <p:embed/>
                </p:oleObj>
              </mc:Choice>
              <mc:Fallback>
                <p:oleObj name="Equation" r:id="rId4" imgW="1612800" imgH="1002960" progId="Equation.DSMT4">
                  <p:embed/>
                  <p:pic>
                    <p:nvPicPr>
                      <p:cNvPr id="0" name="Picture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03688" y="3816350"/>
                        <a:ext cx="1625600" cy="10144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5">
            <a:extLst>
              <a:ext uri="{FF2B5EF4-FFF2-40B4-BE49-F238E27FC236}">
                <a16:creationId xmlns:a16="http://schemas.microsoft.com/office/drawing/2014/main" id="{03993920-F53F-B924-5F95-4757E659F39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77369000"/>
              </p:ext>
            </p:extLst>
          </p:nvPr>
        </p:nvGraphicFramePr>
        <p:xfrm>
          <a:off x="2839869" y="2482373"/>
          <a:ext cx="176530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765300" imgH="647700" progId="Equation.DSMT4">
                  <p:embed/>
                </p:oleObj>
              </mc:Choice>
              <mc:Fallback>
                <p:oleObj name="Equation" r:id="rId6" imgW="1765300" imgH="647700" progId="Equation.DSMT4">
                  <p:embed/>
                  <p:pic>
                    <p:nvPicPr>
                      <p:cNvPr id="8" name="Object 5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39869" y="2482373"/>
                        <a:ext cx="1765300" cy="647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5347121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3"/>
          <p:cNvSpPr txBox="1">
            <a:spLocks/>
          </p:cNvSpPr>
          <p:nvPr/>
        </p:nvSpPr>
        <p:spPr>
          <a:xfrm>
            <a:off x="457200" y="1280160"/>
            <a:ext cx="8229600" cy="3108543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>
              <a:tabLst>
                <a:tab pos="977900" algn="l"/>
              </a:tabLst>
            </a:pPr>
            <a:r>
              <a:rPr lang="en-US" sz="2800" dirty="0">
                <a:solidFill>
                  <a:srgbClr val="000000"/>
                </a:solidFill>
              </a:rPr>
              <a:t>If </a:t>
            </a:r>
            <a:r>
              <a:rPr lang="en-US" sz="2800" i="1" dirty="0">
                <a:solidFill>
                  <a:srgbClr val="000000"/>
                </a:solidFill>
              </a:rPr>
              <a:t>a</a:t>
            </a:r>
            <a:r>
              <a:rPr lang="en-US" sz="2800" dirty="0">
                <a:solidFill>
                  <a:srgbClr val="000000"/>
                </a:solidFill>
              </a:rPr>
              <a:t> is a nonzero real number and </a:t>
            </a:r>
            <a:r>
              <a:rPr lang="en-US" sz="2800" i="1" dirty="0">
                <a:solidFill>
                  <a:srgbClr val="000000"/>
                </a:solidFill>
              </a:rPr>
              <a:t>m</a:t>
            </a:r>
            <a:r>
              <a:rPr lang="en-US" sz="2800" dirty="0">
                <a:solidFill>
                  <a:srgbClr val="000000"/>
                </a:solidFill>
              </a:rPr>
              <a:t> and </a:t>
            </a:r>
            <a:r>
              <a:rPr lang="en-US" sz="2800" i="1" dirty="0">
                <a:solidFill>
                  <a:srgbClr val="000000"/>
                </a:solidFill>
              </a:rPr>
              <a:t>n</a:t>
            </a:r>
            <a:r>
              <a:rPr lang="en-US" sz="2800" dirty="0">
                <a:solidFill>
                  <a:srgbClr val="000000"/>
                </a:solidFill>
              </a:rPr>
              <a:t> are integers, then</a:t>
            </a:r>
          </a:p>
          <a:p>
            <a:pPr>
              <a:tabLst>
                <a:tab pos="977900" algn="l"/>
              </a:tabLst>
            </a:pPr>
            <a:endParaRPr lang="en-US" sz="2800" dirty="0">
              <a:solidFill>
                <a:srgbClr val="000000"/>
              </a:solidFill>
            </a:endParaRPr>
          </a:p>
          <a:p>
            <a:pPr>
              <a:tabLst>
                <a:tab pos="977900" algn="l"/>
              </a:tabLst>
            </a:pPr>
            <a:endParaRPr lang="en-US" sz="2800" dirty="0">
              <a:solidFill>
                <a:srgbClr val="000000"/>
              </a:solidFill>
            </a:endParaRPr>
          </a:p>
          <a:p>
            <a:pPr>
              <a:tabLst>
                <a:tab pos="977900" algn="l"/>
              </a:tabLst>
            </a:pPr>
            <a:r>
              <a:rPr lang="en-US" sz="2800" dirty="0">
                <a:solidFill>
                  <a:srgbClr val="000000"/>
                </a:solidFill>
              </a:rPr>
              <a:t>In other words, the value of a power raised to a power can be found by multiplying the exponents and keeping the base.</a:t>
            </a:r>
          </a:p>
        </p:txBody>
      </p:sp>
      <p:sp>
        <p:nvSpPr>
          <p:cNvPr id="7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Properties: Power Rule for Exponents</a:t>
            </a:r>
            <a:endParaRPr lang="en-US" sz="3200" dirty="0">
              <a:solidFill>
                <a:schemeClr val="accent1"/>
              </a:solidFill>
            </a:endParaRPr>
          </a:p>
        </p:txBody>
      </p:sp>
      <p:graphicFrame>
        <p:nvGraphicFramePr>
          <p:cNvPr id="8" name="Object 5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99976925"/>
              </p:ext>
            </p:extLst>
          </p:nvPr>
        </p:nvGraphicFramePr>
        <p:xfrm>
          <a:off x="3657600" y="2095500"/>
          <a:ext cx="176530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765300" imgH="647700" progId="Equation.DSMT4">
                  <p:embed/>
                </p:oleObj>
              </mc:Choice>
              <mc:Fallback>
                <p:oleObj name="Equation" r:id="rId2" imgW="1765300" imgH="647700" progId="Equation.DSMT4">
                  <p:embed/>
                  <p:pic>
                    <p:nvPicPr>
                      <p:cNvPr id="0" name="Picture 14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57600" y="2095500"/>
                        <a:ext cx="1765300" cy="647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2"/>
          <p:cNvSpPr txBox="1">
            <a:spLocks/>
          </p:cNvSpPr>
          <p:nvPr/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Simplify each expression by using the power rule for exponents.</a:t>
            </a: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 typeface="+mj-lt"/>
              <a:buAutoNum type="alphaLcPeriod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Solution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36609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14350" lvl="0" indent="-514350">
              <a:spcBef>
                <a:spcPct val="20000"/>
              </a:spcBef>
              <a:buFont typeface="+mj-lt"/>
              <a:buAutoNum type="alphaLcPeriod"/>
              <a:defRPr/>
            </a:pPr>
            <a:r>
              <a:rPr lang="en-US" sz="2800" dirty="0"/>
              <a:t> </a:t>
            </a:r>
          </a:p>
          <a:p>
            <a:pPr marL="514350" indent="-514350">
              <a:lnSpc>
                <a:spcPct val="150000"/>
              </a:lnSpc>
              <a:spcBef>
                <a:spcPts val="1200"/>
              </a:spcBef>
              <a:buFont typeface="+mj-lt"/>
              <a:buAutoNum type="alphaLcPeriod"/>
              <a:defRPr/>
            </a:pPr>
            <a:r>
              <a:rPr lang="en-US" sz="2800" dirty="0"/>
              <a:t> </a:t>
            </a:r>
          </a:p>
          <a:p>
            <a:pPr marL="514350" indent="-514350">
              <a:lnSpc>
                <a:spcPct val="150000"/>
              </a:lnSpc>
              <a:spcBef>
                <a:spcPts val="1200"/>
              </a:spcBef>
              <a:buFont typeface="+mj-lt"/>
              <a:buAutoNum type="alphaLcPeriod"/>
              <a:defRPr/>
            </a:pPr>
            <a:r>
              <a:rPr lang="en-US" sz="2800" noProof="0" dirty="0"/>
              <a:t> </a:t>
            </a:r>
            <a:endParaRPr kumimoji="0" lang="en-US" sz="2800" i="0" u="none" strike="noStrike" kern="1200" cap="none" spc="0" normalizeH="0" baseline="0" noProof="0" dirty="0">
              <a:ln>
                <a:noFill/>
              </a:ln>
              <a:solidFill>
                <a:srgbClr val="36609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</a:t>
            </a:r>
            <a:r>
              <a:rPr lang="en-US" dirty="0"/>
              <a:t>Using the Power Rule for Exponents</a:t>
            </a:r>
            <a:endParaRPr lang="en-US" sz="3200" dirty="0"/>
          </a:p>
        </p:txBody>
      </p:sp>
      <p:graphicFrame>
        <p:nvGraphicFramePr>
          <p:cNvPr id="8" name="Object 4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657526467"/>
              </p:ext>
            </p:extLst>
          </p:nvPr>
        </p:nvGraphicFramePr>
        <p:xfrm>
          <a:off x="990600" y="2286000"/>
          <a:ext cx="74930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749300" imgH="647700" progId="Equation.DSMT4">
                  <p:embed/>
                </p:oleObj>
              </mc:Choice>
              <mc:Fallback>
                <p:oleObj name="Equation" r:id="rId2" imgW="749300" imgH="647700" progId="Equation.DSMT4">
                  <p:embed/>
                  <p:pic>
                    <p:nvPicPr>
                      <p:cNvPr id="0" name="Picture 214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2286000"/>
                        <a:ext cx="749300" cy="647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55543969"/>
              </p:ext>
            </p:extLst>
          </p:nvPr>
        </p:nvGraphicFramePr>
        <p:xfrm>
          <a:off x="874713" y="3439762"/>
          <a:ext cx="725487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710891" imgH="634725" progId="Equation.DSMT4">
                  <p:embed/>
                </p:oleObj>
              </mc:Choice>
              <mc:Fallback>
                <p:oleObj name="Equation" r:id="rId4" imgW="710891" imgH="634725" progId="Equation.DSMT4">
                  <p:embed/>
                  <p:pic>
                    <p:nvPicPr>
                      <p:cNvPr id="0" name="Picture 2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74713" y="3439762"/>
                        <a:ext cx="725487" cy="647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10007051"/>
              </p:ext>
            </p:extLst>
          </p:nvPr>
        </p:nvGraphicFramePr>
        <p:xfrm>
          <a:off x="3435350" y="2287588"/>
          <a:ext cx="831850" cy="642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825480" imgH="634680" progId="Equation.DSMT4">
                  <p:embed/>
                </p:oleObj>
              </mc:Choice>
              <mc:Fallback>
                <p:oleObj name="Equation" r:id="rId6" imgW="825480" imgH="634680" progId="Equation.DSMT4">
                  <p:embed/>
                  <p:pic>
                    <p:nvPicPr>
                      <p:cNvPr id="0" name="Picture 2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35350" y="2287588"/>
                        <a:ext cx="831850" cy="6429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21875088"/>
              </p:ext>
            </p:extLst>
          </p:nvPr>
        </p:nvGraphicFramePr>
        <p:xfrm>
          <a:off x="914400" y="4211658"/>
          <a:ext cx="862013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863225" imgH="634725" progId="Equation.DSMT4">
                  <p:embed/>
                </p:oleObj>
              </mc:Choice>
              <mc:Fallback>
                <p:oleObj name="Equation" r:id="rId8" imgW="863225" imgH="634725" progId="Equation.DSMT4">
                  <p:embed/>
                  <p:pic>
                    <p:nvPicPr>
                      <p:cNvPr id="0" name="Picture 2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4211658"/>
                        <a:ext cx="862013" cy="635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932080"/>
              </p:ext>
            </p:extLst>
          </p:nvPr>
        </p:nvGraphicFramePr>
        <p:xfrm>
          <a:off x="1676400" y="3517900"/>
          <a:ext cx="8509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850531" imgH="406224" progId="Equation.DSMT4">
                  <p:embed/>
                </p:oleObj>
              </mc:Choice>
              <mc:Fallback>
                <p:oleObj name="Equation" r:id="rId10" imgW="850531" imgH="406224" progId="Equation.DSMT4">
                  <p:embed/>
                  <p:pic>
                    <p:nvPicPr>
                      <p:cNvPr id="0" name="Picture 2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3517900"/>
                        <a:ext cx="8509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76071744"/>
              </p:ext>
            </p:extLst>
          </p:nvPr>
        </p:nvGraphicFramePr>
        <p:xfrm>
          <a:off x="2590800" y="3556000"/>
          <a:ext cx="6096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609600" imgH="368300" progId="Equation.DSMT4">
                  <p:embed/>
                </p:oleObj>
              </mc:Choice>
              <mc:Fallback>
                <p:oleObj name="Equation" r:id="rId12" imgW="609600" imgH="368300" progId="Equation.DSMT4">
                  <p:embed/>
                  <p:pic>
                    <p:nvPicPr>
                      <p:cNvPr id="0" name="Picture 2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0800" y="3556000"/>
                        <a:ext cx="6096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30991254"/>
              </p:ext>
            </p:extLst>
          </p:nvPr>
        </p:nvGraphicFramePr>
        <p:xfrm>
          <a:off x="5029200" y="4211658"/>
          <a:ext cx="825500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825142" imgH="634725" progId="Equation.DSMT4">
                  <p:embed/>
                </p:oleObj>
              </mc:Choice>
              <mc:Fallback>
                <p:oleObj name="Equation" r:id="rId14" imgW="825142" imgH="634725" progId="Equation.DSMT4">
                  <p:embed/>
                  <p:pic>
                    <p:nvPicPr>
                      <p:cNvPr id="0" name="Picture 2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29200" y="4211658"/>
                        <a:ext cx="825500" cy="635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55191404"/>
              </p:ext>
            </p:extLst>
          </p:nvPr>
        </p:nvGraphicFramePr>
        <p:xfrm>
          <a:off x="5791200" y="4104386"/>
          <a:ext cx="1066800" cy="1079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066800" imgH="1079500" progId="Equation.DSMT4">
                  <p:embed/>
                </p:oleObj>
              </mc:Choice>
              <mc:Fallback>
                <p:oleObj name="Equation" r:id="rId16" imgW="1066800" imgH="1079500" progId="Equation.DSMT4">
                  <p:embed/>
                  <p:pic>
                    <p:nvPicPr>
                      <p:cNvPr id="0" name="Picture 2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91200" y="4104386"/>
                        <a:ext cx="1066800" cy="1079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97232166"/>
              </p:ext>
            </p:extLst>
          </p:nvPr>
        </p:nvGraphicFramePr>
        <p:xfrm>
          <a:off x="6858000" y="4104386"/>
          <a:ext cx="939800" cy="850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939392" imgH="850531" progId="Equation.DSMT4">
                  <p:embed/>
                </p:oleObj>
              </mc:Choice>
              <mc:Fallback>
                <p:oleObj name="Equation" r:id="rId18" imgW="939392" imgH="850531" progId="Equation.DSMT4">
                  <p:embed/>
                  <p:pic>
                    <p:nvPicPr>
                      <p:cNvPr id="0" name="Picture 2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0" y="4104386"/>
                        <a:ext cx="939800" cy="850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65551021"/>
              </p:ext>
            </p:extLst>
          </p:nvPr>
        </p:nvGraphicFramePr>
        <p:xfrm>
          <a:off x="7848600" y="4104386"/>
          <a:ext cx="787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787400" imgH="838200" progId="Equation.DSMT4">
                  <p:embed/>
                </p:oleObj>
              </mc:Choice>
              <mc:Fallback>
                <p:oleObj name="Equation" r:id="rId20" imgW="787400" imgH="838200" progId="Equation.DSMT4">
                  <p:embed/>
                  <p:pic>
                    <p:nvPicPr>
                      <p:cNvPr id="0" name="Picture 2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48600" y="4104386"/>
                        <a:ext cx="787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509499"/>
              </p:ext>
            </p:extLst>
          </p:nvPr>
        </p:nvGraphicFramePr>
        <p:xfrm>
          <a:off x="4594225" y="4438650"/>
          <a:ext cx="358775" cy="254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342720" imgH="241200" progId="Equation.DSMT4">
                  <p:embed/>
                </p:oleObj>
              </mc:Choice>
              <mc:Fallback>
                <p:oleObj name="Equation" r:id="rId22" imgW="342720" imgH="241200" progId="Equation.DSMT4">
                  <p:embed/>
                  <p:pic>
                    <p:nvPicPr>
                      <p:cNvPr id="0" name="Picture 2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94225" y="4438650"/>
                        <a:ext cx="358775" cy="254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21328902"/>
              </p:ext>
            </p:extLst>
          </p:nvPr>
        </p:nvGraphicFramePr>
        <p:xfrm>
          <a:off x="1752600" y="4256786"/>
          <a:ext cx="9652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964781" imgH="406224" progId="Equation.DSMT4">
                  <p:embed/>
                </p:oleObj>
              </mc:Choice>
              <mc:Fallback>
                <p:oleObj name="Equation" r:id="rId24" imgW="964781" imgH="406224" progId="Equation.DSMT4">
                  <p:embed/>
                  <p:pic>
                    <p:nvPicPr>
                      <p:cNvPr id="0" name="Picture 2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4256786"/>
                        <a:ext cx="9652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87107414"/>
              </p:ext>
            </p:extLst>
          </p:nvPr>
        </p:nvGraphicFramePr>
        <p:xfrm>
          <a:off x="2794000" y="4294886"/>
          <a:ext cx="8382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838200" imgH="368300" progId="Equation.DSMT4">
                  <p:embed/>
                </p:oleObj>
              </mc:Choice>
              <mc:Fallback>
                <p:oleObj name="Equation" r:id="rId26" imgW="838200" imgH="368300" progId="Equation.DSMT4">
                  <p:embed/>
                  <p:pic>
                    <p:nvPicPr>
                      <p:cNvPr id="0" name="Picture 2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94000" y="4294886"/>
                        <a:ext cx="8382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75209192"/>
              </p:ext>
            </p:extLst>
          </p:nvPr>
        </p:nvGraphicFramePr>
        <p:xfrm>
          <a:off x="3708400" y="4104386"/>
          <a:ext cx="787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8" imgW="787400" imgH="838200" progId="Equation.DSMT4">
                  <p:embed/>
                </p:oleObj>
              </mc:Choice>
              <mc:Fallback>
                <p:oleObj name="Equation" r:id="rId28" imgW="787400" imgH="838200" progId="Equation.DSMT4">
                  <p:embed/>
                  <p:pic>
                    <p:nvPicPr>
                      <p:cNvPr id="0" name="Picture 2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08400" y="4104386"/>
                        <a:ext cx="787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90278444"/>
              </p:ext>
            </p:extLst>
          </p:nvPr>
        </p:nvGraphicFramePr>
        <p:xfrm>
          <a:off x="5338763" y="2287588"/>
          <a:ext cx="833437" cy="642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0" imgW="825480" imgH="634680" progId="Equation.DSMT4">
                  <p:embed/>
                </p:oleObj>
              </mc:Choice>
              <mc:Fallback>
                <p:oleObj name="Equation" r:id="rId30" imgW="825480" imgH="634680" progId="Equation.DSMT4">
                  <p:embed/>
                  <p:pic>
                    <p:nvPicPr>
                      <p:cNvPr id="0" name="Picture 2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8763" y="2287588"/>
                        <a:ext cx="833437" cy="6429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33171330"/>
              </p:ext>
            </p:extLst>
          </p:nvPr>
        </p:nvGraphicFramePr>
        <p:xfrm>
          <a:off x="7348537" y="2287588"/>
          <a:ext cx="804863" cy="642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2" imgW="799920" imgH="634680" progId="Equation.DSMT4">
                  <p:embed/>
                </p:oleObj>
              </mc:Choice>
              <mc:Fallback>
                <p:oleObj name="Equation" r:id="rId32" imgW="799920" imgH="634680" progId="Equation.DSMT4">
                  <p:embed/>
                  <p:pic>
                    <p:nvPicPr>
                      <p:cNvPr id="0" name="Picture 2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48537" y="2287588"/>
                        <a:ext cx="804863" cy="6429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68857410"/>
              </p:ext>
            </p:extLst>
          </p:nvPr>
        </p:nvGraphicFramePr>
        <p:xfrm>
          <a:off x="1883833" y="5074186"/>
          <a:ext cx="10922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4" imgW="1091726" imgH="482391" progId="Equation.DSMT4">
                  <p:embed/>
                </p:oleObj>
              </mc:Choice>
              <mc:Fallback>
                <p:oleObj name="Equation" r:id="rId34" imgW="1091726" imgH="482391" progId="Equation.DSMT4">
                  <p:embed/>
                  <p:pic>
                    <p:nvPicPr>
                      <p:cNvPr id="0" name="Picture 2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83833" y="5074186"/>
                        <a:ext cx="10922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44873901"/>
              </p:ext>
            </p:extLst>
          </p:nvPr>
        </p:nvGraphicFramePr>
        <p:xfrm>
          <a:off x="914400" y="5008748"/>
          <a:ext cx="85090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6" imgW="850900" imgH="647700" progId="Equation.DSMT4">
                  <p:embed/>
                </p:oleObj>
              </mc:Choice>
              <mc:Fallback>
                <p:oleObj name="Equation" r:id="rId36" imgW="850900" imgH="647700" progId="Equation.DSMT4">
                  <p:embed/>
                  <p:pic>
                    <p:nvPicPr>
                      <p:cNvPr id="0" name="Picture 2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5008748"/>
                        <a:ext cx="850900" cy="647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25510863"/>
              </p:ext>
            </p:extLst>
          </p:nvPr>
        </p:nvGraphicFramePr>
        <p:xfrm>
          <a:off x="3094566" y="5112286"/>
          <a:ext cx="8255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8" imgW="825142" imgH="444307" progId="Equation.DSMT4">
                  <p:embed/>
                </p:oleObj>
              </mc:Choice>
              <mc:Fallback>
                <p:oleObj name="Equation" r:id="rId38" imgW="825142" imgH="444307" progId="Equation.DSMT4">
                  <p:embed/>
                  <p:pic>
                    <p:nvPicPr>
                      <p:cNvPr id="0" name="Picture 2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94566" y="5112286"/>
                        <a:ext cx="8255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53309968"/>
              </p:ext>
            </p:extLst>
          </p:nvPr>
        </p:nvGraphicFramePr>
        <p:xfrm>
          <a:off x="4038600" y="4921786"/>
          <a:ext cx="7874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0" imgW="787400" imgH="901700" progId="Equation.DSMT4">
                  <p:embed/>
                </p:oleObj>
              </mc:Choice>
              <mc:Fallback>
                <p:oleObj name="Equation" r:id="rId40" imgW="787400" imgH="901700" progId="Equation.DSMT4">
                  <p:embed/>
                  <p:pic>
                    <p:nvPicPr>
                      <p:cNvPr id="0" name="Picture 2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38600" y="4921786"/>
                        <a:ext cx="7874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90443563"/>
              </p:ext>
            </p:extLst>
          </p:nvPr>
        </p:nvGraphicFramePr>
        <p:xfrm>
          <a:off x="4216400" y="3657600"/>
          <a:ext cx="43180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2" imgW="4305960" imgH="264960" progId="Equation.DSMT4">
                  <p:embed/>
                </p:oleObj>
              </mc:Choice>
              <mc:Fallback>
                <p:oleObj name="Equation" r:id="rId42" imgW="4305960" imgH="264960" progId="Equation.DSMT4">
                  <p:embed/>
                  <p:pic>
                    <p:nvPicPr>
                      <p:cNvPr id="0" name="Picture 2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16400" y="3657600"/>
                        <a:ext cx="43180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9" name="TextBox 28"/>
          <p:cNvSpPr txBox="1"/>
          <p:nvPr/>
        </p:nvSpPr>
        <p:spPr>
          <a:xfrm>
            <a:off x="2937296" y="2362200"/>
            <a:ext cx="60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b.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4852356" y="2372380"/>
            <a:ext cx="60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c.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6899696" y="2362200"/>
            <a:ext cx="60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d.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1: </a:t>
            </a:r>
            <a:r>
              <a:rPr lang="en-US" dirty="0"/>
              <a:t>Using the Power Rule for Exponents</a:t>
            </a:r>
            <a:r>
              <a:rPr lang="en-US" dirty="0">
                <a:solidFill>
                  <a:schemeClr val="accent1"/>
                </a:solidFill>
              </a:rPr>
              <a:t> (cont.)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7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996440"/>
          </a:xfrm>
          <a:prstGeom prst="rect">
            <a:avLst/>
          </a:prstGeom>
        </p:spPr>
        <p:txBody>
          <a:bodyPr/>
          <a:lstStyle/>
          <a:p>
            <a:pPr marL="514350" lvl="0" indent="-514350">
              <a:buFont typeface="+mj-lt"/>
              <a:buAutoNum type="alphaLcPeriod" startAt="4"/>
              <a:defRPr/>
            </a:pP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marL="0" indent="0">
              <a:lnSpc>
                <a:spcPct val="90000"/>
              </a:lnSpc>
              <a:spcBef>
                <a:spcPts val="1200"/>
              </a:spcBef>
              <a:buFont typeface="Courier New" pitchFamily="49" charset="0"/>
              <a:buNone/>
              <a:tabLst>
                <a:tab pos="452438" algn="l"/>
              </a:tabLst>
            </a:pPr>
            <a:endParaRPr lang="en-US" i="0" dirty="0">
              <a:solidFill>
                <a:schemeClr val="tx1"/>
              </a:solidFill>
            </a:endParaRPr>
          </a:p>
          <a:p>
            <a:pPr marL="0" indent="0">
              <a:lnSpc>
                <a:spcPct val="90000"/>
              </a:lnSpc>
              <a:spcBef>
                <a:spcPts val="1200"/>
              </a:spcBef>
              <a:buFont typeface="Courier New" pitchFamily="49" charset="0"/>
              <a:buNone/>
              <a:tabLst>
                <a:tab pos="452438" algn="l"/>
              </a:tabLst>
            </a:pPr>
            <a:r>
              <a:rPr lang="en-US" i="0" dirty="0">
                <a:solidFill>
                  <a:schemeClr val="tx1"/>
                </a:solidFill>
              </a:rPr>
              <a:t>	Another approach, because we have a numerical 	base, would be</a:t>
            </a:r>
          </a:p>
        </p:txBody>
      </p:sp>
      <p:graphicFrame>
        <p:nvGraphicFramePr>
          <p:cNvPr id="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68622174"/>
              </p:ext>
            </p:extLst>
          </p:nvPr>
        </p:nvGraphicFramePr>
        <p:xfrm>
          <a:off x="990600" y="3378200"/>
          <a:ext cx="800100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799753" imgH="634725" progId="Equation.DSMT4">
                  <p:embed/>
                </p:oleObj>
              </mc:Choice>
              <mc:Fallback>
                <p:oleObj name="Equation" r:id="rId2" imgW="799753" imgH="634725" progId="Equation.DSMT4">
                  <p:embed/>
                  <p:pic>
                    <p:nvPicPr>
                      <p:cNvPr id="0" name="Picture 9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3378200"/>
                        <a:ext cx="800100" cy="635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53086833"/>
              </p:ext>
            </p:extLst>
          </p:nvPr>
        </p:nvGraphicFramePr>
        <p:xfrm>
          <a:off x="990600" y="1231900"/>
          <a:ext cx="800100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799753" imgH="634725" progId="Equation.DSMT4">
                  <p:embed/>
                </p:oleObj>
              </mc:Choice>
              <mc:Fallback>
                <p:oleObj name="Equation" r:id="rId4" imgW="799753" imgH="634725" progId="Equation.DSMT4">
                  <p:embed/>
                  <p:pic>
                    <p:nvPicPr>
                      <p:cNvPr id="0" name="Picture 9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1231900"/>
                        <a:ext cx="800100" cy="635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Rectangle 9"/>
          <p:cNvSpPr/>
          <p:nvPr/>
        </p:nvSpPr>
        <p:spPr>
          <a:xfrm>
            <a:off x="457200" y="4227493"/>
            <a:ext cx="8229600" cy="954107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tabLst>
                <a:tab pos="452438" algn="l"/>
              </a:tabLst>
            </a:pPr>
            <a:r>
              <a:rPr lang="en-US" sz="2800" dirty="0"/>
              <a:t>	We see that while the base and exponent may be 	different, the value is the same.</a:t>
            </a:r>
          </a:p>
        </p:txBody>
      </p:sp>
      <p:graphicFrame>
        <p:nvGraphicFramePr>
          <p:cNvPr id="11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58026224"/>
              </p:ext>
            </p:extLst>
          </p:nvPr>
        </p:nvGraphicFramePr>
        <p:xfrm>
          <a:off x="1841500" y="1295400"/>
          <a:ext cx="9398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939392" imgH="406224" progId="Equation.DSMT4">
                  <p:embed/>
                </p:oleObj>
              </mc:Choice>
              <mc:Fallback>
                <p:oleObj name="Equation" r:id="rId6" imgW="939392" imgH="406224" progId="Equation.DSMT4">
                  <p:embed/>
                  <p:pic>
                    <p:nvPicPr>
                      <p:cNvPr id="0" name="Picture 9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41500" y="1295400"/>
                        <a:ext cx="9398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83750908"/>
              </p:ext>
            </p:extLst>
          </p:nvPr>
        </p:nvGraphicFramePr>
        <p:xfrm>
          <a:off x="2870200" y="1333500"/>
          <a:ext cx="7112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711200" imgH="368300" progId="Equation.DSMT4">
                  <p:embed/>
                </p:oleObj>
              </mc:Choice>
              <mc:Fallback>
                <p:oleObj name="Equation" r:id="rId8" imgW="711200" imgH="368300" progId="Equation.DSMT4">
                  <p:embed/>
                  <p:pic>
                    <p:nvPicPr>
                      <p:cNvPr id="0" name="Picture 9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70200" y="1333500"/>
                        <a:ext cx="7112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78635253"/>
              </p:ext>
            </p:extLst>
          </p:nvPr>
        </p:nvGraphicFramePr>
        <p:xfrm>
          <a:off x="3670300" y="1143000"/>
          <a:ext cx="673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672808" imgH="837836" progId="Equation.DSMT4">
                  <p:embed/>
                </p:oleObj>
              </mc:Choice>
              <mc:Fallback>
                <p:oleObj name="Equation" r:id="rId10" imgW="672808" imgH="837836" progId="Equation.DSMT4">
                  <p:embed/>
                  <p:pic>
                    <p:nvPicPr>
                      <p:cNvPr id="0" name="Picture 9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70300" y="1143000"/>
                        <a:ext cx="673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58912644"/>
              </p:ext>
            </p:extLst>
          </p:nvPr>
        </p:nvGraphicFramePr>
        <p:xfrm>
          <a:off x="4578350" y="1263742"/>
          <a:ext cx="270510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2705100" imgH="647700" progId="Equation.DSMT4">
                  <p:embed/>
                </p:oleObj>
              </mc:Choice>
              <mc:Fallback>
                <p:oleObj name="Equation" r:id="rId12" imgW="2705100" imgH="647700" progId="Equation.DSMT4">
                  <p:embed/>
                  <p:pic>
                    <p:nvPicPr>
                      <p:cNvPr id="0" name="Picture 9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8350" y="1263742"/>
                        <a:ext cx="2705100" cy="647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20452394"/>
              </p:ext>
            </p:extLst>
          </p:nvPr>
        </p:nvGraphicFramePr>
        <p:xfrm>
          <a:off x="1841500" y="3429000"/>
          <a:ext cx="9525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952087" imgH="533169" progId="Equation.DSMT4">
                  <p:embed/>
                </p:oleObj>
              </mc:Choice>
              <mc:Fallback>
                <p:oleObj name="Equation" r:id="rId14" imgW="952087" imgH="533169" progId="Equation.DSMT4">
                  <p:embed/>
                  <p:pic>
                    <p:nvPicPr>
                      <p:cNvPr id="0" name="Picture 10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41500" y="3429000"/>
                        <a:ext cx="9525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86574696"/>
              </p:ext>
            </p:extLst>
          </p:nvPr>
        </p:nvGraphicFramePr>
        <p:xfrm>
          <a:off x="2832100" y="3229044"/>
          <a:ext cx="7493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740520" imgH="914040" progId="Equation.DSMT4">
                  <p:embed/>
                </p:oleObj>
              </mc:Choice>
              <mc:Fallback>
                <p:oleObj name="Equation" r:id="rId16" imgW="740520" imgH="914040" progId="Equation.DSMT4">
                  <p:embed/>
                  <p:pic>
                    <p:nvPicPr>
                      <p:cNvPr id="0" name="Picture 10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32100" y="3229044"/>
                        <a:ext cx="7493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60390131"/>
              </p:ext>
            </p:extLst>
          </p:nvPr>
        </p:nvGraphicFramePr>
        <p:xfrm>
          <a:off x="4578350" y="3400494"/>
          <a:ext cx="276860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2768600" imgH="647700" progId="Equation.DSMT4">
                  <p:embed/>
                </p:oleObj>
              </mc:Choice>
              <mc:Fallback>
                <p:oleObj name="Equation" r:id="rId18" imgW="2768600" imgH="647700" progId="Equation.DSMT4">
                  <p:embed/>
                  <p:pic>
                    <p:nvPicPr>
                      <p:cNvPr id="0" name="Picture 10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8350" y="3400494"/>
                        <a:ext cx="2768600" cy="647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3"/>
          <p:cNvSpPr txBox="1">
            <a:spLocks/>
          </p:cNvSpPr>
          <p:nvPr/>
        </p:nvSpPr>
        <p:spPr>
          <a:xfrm>
            <a:off x="457200" y="1280160"/>
            <a:ext cx="8229600" cy="2462213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tabLst>
                <a:tab pos="977900" algn="l"/>
              </a:tabLst>
            </a:pPr>
            <a:r>
              <a:rPr lang="en-US" sz="2800" dirty="0">
                <a:solidFill>
                  <a:srgbClr val="000000"/>
                </a:solidFill>
              </a:rPr>
              <a:t>If </a:t>
            </a:r>
            <a:r>
              <a:rPr lang="en-US" sz="2800" i="1" dirty="0">
                <a:solidFill>
                  <a:srgbClr val="000000"/>
                </a:solidFill>
              </a:rPr>
              <a:t>a</a:t>
            </a:r>
            <a:r>
              <a:rPr lang="en-US" sz="2800" dirty="0">
                <a:solidFill>
                  <a:srgbClr val="000000"/>
                </a:solidFill>
              </a:rPr>
              <a:t> and </a:t>
            </a:r>
            <a:r>
              <a:rPr lang="en-US" sz="2800" i="1" dirty="0">
                <a:solidFill>
                  <a:srgbClr val="000000"/>
                </a:solidFill>
              </a:rPr>
              <a:t>b</a:t>
            </a:r>
            <a:r>
              <a:rPr lang="en-US" sz="2800" dirty="0">
                <a:solidFill>
                  <a:srgbClr val="000000"/>
                </a:solidFill>
              </a:rPr>
              <a:t> are nonzero real numbers and </a:t>
            </a:r>
            <a:r>
              <a:rPr lang="en-US" sz="2800" i="1" dirty="0">
                <a:solidFill>
                  <a:srgbClr val="000000"/>
                </a:solidFill>
              </a:rPr>
              <a:t>n</a:t>
            </a:r>
            <a:r>
              <a:rPr lang="en-US" sz="2800" dirty="0">
                <a:solidFill>
                  <a:srgbClr val="000000"/>
                </a:solidFill>
              </a:rPr>
              <a:t> is an integer, then</a:t>
            </a:r>
          </a:p>
          <a:p>
            <a:pPr>
              <a:tabLst>
                <a:tab pos="977900" algn="l"/>
              </a:tabLst>
            </a:pPr>
            <a:endParaRPr lang="en-US" sz="2800" dirty="0">
              <a:solidFill>
                <a:srgbClr val="000000"/>
              </a:solidFill>
            </a:endParaRPr>
          </a:p>
          <a:p>
            <a:pPr>
              <a:spcBef>
                <a:spcPct val="50000"/>
              </a:spcBef>
              <a:tabLst>
                <a:tab pos="977900" algn="l"/>
              </a:tabLst>
            </a:pPr>
            <a:r>
              <a:rPr lang="en-US" sz="2800" dirty="0">
                <a:solidFill>
                  <a:srgbClr val="000000"/>
                </a:solidFill>
              </a:rPr>
              <a:t>In words, a power of a product is found by raising each factor to that power.</a:t>
            </a:r>
          </a:p>
        </p:txBody>
      </p:sp>
      <p:sp>
        <p:nvSpPr>
          <p:cNvPr id="9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Properties: Rule for Power of a Product</a:t>
            </a:r>
            <a:endParaRPr lang="en-US" sz="3200" dirty="0">
              <a:solidFill>
                <a:schemeClr val="accent1"/>
              </a:solidFill>
            </a:endParaRPr>
          </a:p>
        </p:txBody>
      </p:sp>
      <p:graphicFrame>
        <p:nvGraphicFramePr>
          <p:cNvPr id="10" name="Object 8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65743490"/>
              </p:ext>
            </p:extLst>
          </p:nvPr>
        </p:nvGraphicFramePr>
        <p:xfrm>
          <a:off x="3505200" y="2108200"/>
          <a:ext cx="18923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892300" imgH="558800" progId="Equation.DSMT4">
                  <p:embed/>
                </p:oleObj>
              </mc:Choice>
              <mc:Fallback>
                <p:oleObj name="Equation" r:id="rId2" imgW="1892300" imgH="558800" progId="Equation.DSMT4">
                  <p:embed/>
                  <p:pic>
                    <p:nvPicPr>
                      <p:cNvPr id="0" name="Picture 14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05200" y="2108200"/>
                        <a:ext cx="1892300" cy="558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4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2: </a:t>
            </a:r>
            <a:r>
              <a:rPr lang="en-US" dirty="0"/>
              <a:t>Using the Rule for Power </a:t>
            </a:r>
            <a:br>
              <a:rPr lang="en-US" dirty="0"/>
            </a:br>
            <a:r>
              <a:rPr lang="en-US" dirty="0"/>
              <a:t>of a Product </a:t>
            </a:r>
          </a:p>
        </p:txBody>
      </p:sp>
      <p:sp>
        <p:nvSpPr>
          <p:cNvPr id="16" name="Rectangle 3"/>
          <p:cNvSpPr>
            <a:spLocks noGrp="1"/>
          </p:cNvSpPr>
          <p:nvPr>
            <p:ph idx="1"/>
          </p:nvPr>
        </p:nvSpPr>
        <p:spPr>
          <a:xfrm>
            <a:off x="463550" y="1086604"/>
            <a:ext cx="8229600" cy="478079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indent="0" algn="just">
              <a:spcBef>
                <a:spcPct val="50000"/>
              </a:spcBef>
              <a:buFont typeface="Courier New" pitchFamily="49" charset="0"/>
              <a:buNone/>
              <a:tabLst>
                <a:tab pos="463550" algn="l"/>
              </a:tabLst>
            </a:pPr>
            <a:r>
              <a:rPr lang="en-US" i="0" dirty="0">
                <a:solidFill>
                  <a:schemeClr val="tx1"/>
                </a:solidFill>
              </a:rPr>
              <a:t>Simplify each expression by using the rule for power of a product.</a:t>
            </a:r>
          </a:p>
          <a:p>
            <a:pPr marL="514350" indent="-514350" algn="just">
              <a:lnSpc>
                <a:spcPct val="200000"/>
              </a:lnSpc>
              <a:spcBef>
                <a:spcPct val="50000"/>
              </a:spcBef>
              <a:buFont typeface="+mj-lt"/>
              <a:buAutoNum type="alphaLcPeriod"/>
              <a:tabLst>
                <a:tab pos="463550" algn="l"/>
              </a:tabLst>
            </a:pPr>
            <a:r>
              <a:rPr lang="en-US" i="0" baseline="46000" dirty="0">
                <a:solidFill>
                  <a:schemeClr val="tx1"/>
                </a:solidFill>
              </a:rPr>
              <a:t> 		</a:t>
            </a:r>
          </a:p>
          <a:p>
            <a:pPr marL="0" indent="0" algn="just">
              <a:spcBef>
                <a:spcPts val="2400"/>
              </a:spcBef>
              <a:buFont typeface="Courier New" pitchFamily="49" charset="0"/>
              <a:buNone/>
              <a:tabLst>
                <a:tab pos="463550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  <a:endParaRPr lang="en-US" i="0" baseline="46000" dirty="0">
              <a:solidFill>
                <a:srgbClr val="FF0008"/>
              </a:solidFill>
            </a:endParaRPr>
          </a:p>
          <a:p>
            <a:pPr marL="514350" indent="-514350" algn="just">
              <a:spcBef>
                <a:spcPct val="50000"/>
              </a:spcBef>
              <a:buFont typeface="+mj-lt"/>
              <a:buAutoNum type="alphaLcPeriod"/>
              <a:tabLst>
                <a:tab pos="463550" algn="l"/>
              </a:tabLst>
            </a:pP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marL="514350" indent="-514350" algn="just">
              <a:spcBef>
                <a:spcPct val="50000"/>
              </a:spcBef>
              <a:buFont typeface="+mj-lt"/>
              <a:buAutoNum type="alphaLcPeriod"/>
              <a:tabLst>
                <a:tab pos="463550" algn="l"/>
              </a:tabLst>
            </a:pPr>
            <a:r>
              <a:rPr lang="en-US" dirty="0">
                <a:solidFill>
                  <a:schemeClr val="tx1"/>
                </a:solidFill>
              </a:rPr>
              <a:t> </a:t>
            </a:r>
            <a:endParaRPr lang="en-US" i="0" baseline="46000" dirty="0">
              <a:solidFill>
                <a:srgbClr val="0000FF"/>
              </a:solidFill>
            </a:endParaRPr>
          </a:p>
          <a:p>
            <a:pPr marL="514350" indent="-514350" algn="just">
              <a:spcBef>
                <a:spcPct val="50000"/>
              </a:spcBef>
              <a:buFont typeface="+mj-lt"/>
              <a:buAutoNum type="alphaLcPeriod"/>
              <a:tabLst>
                <a:tab pos="463550" algn="l"/>
              </a:tabLst>
            </a:pPr>
            <a:r>
              <a:rPr lang="en-US" dirty="0">
                <a:solidFill>
                  <a:schemeClr val="tx1"/>
                </a:solidFill>
              </a:rPr>
              <a:t> </a:t>
            </a:r>
            <a:endParaRPr lang="en-US" i="0" baseline="46000" dirty="0">
              <a:solidFill>
                <a:schemeClr val="tx1"/>
              </a:solidFill>
            </a:endParaRPr>
          </a:p>
          <a:p>
            <a:pPr algn="just">
              <a:spcBef>
                <a:spcPct val="50000"/>
              </a:spcBef>
              <a:tabLst>
                <a:tab pos="463550" algn="l"/>
              </a:tabLst>
            </a:pPr>
            <a:endParaRPr lang="en-US" i="0" baseline="46000" dirty="0">
              <a:solidFill>
                <a:srgbClr val="FF0008"/>
              </a:solidFill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865947" y="3572101"/>
            <a:ext cx="86273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FF"/>
                </a:solidFill>
              </a:rPr>
              <a:t>(5</a:t>
            </a:r>
            <a:r>
              <a:rPr lang="en-US" sz="2800" i="1" dirty="0">
                <a:solidFill>
                  <a:srgbClr val="0000FF"/>
                </a:solidFill>
              </a:rPr>
              <a:t>x</a:t>
            </a:r>
            <a:r>
              <a:rPr lang="en-US" sz="2800" dirty="0">
                <a:solidFill>
                  <a:srgbClr val="0000FF"/>
                </a:solidFill>
              </a:rPr>
              <a:t>)</a:t>
            </a:r>
            <a:r>
              <a:rPr lang="en-US" sz="2800" baseline="46000" dirty="0">
                <a:solidFill>
                  <a:srgbClr val="0000FF"/>
                </a:solidFill>
              </a:rPr>
              <a:t>2</a:t>
            </a:r>
            <a:endParaRPr lang="en-US" sz="2800" dirty="0"/>
          </a:p>
        </p:txBody>
      </p:sp>
      <p:sp>
        <p:nvSpPr>
          <p:cNvPr id="21" name="Rectangle 20"/>
          <p:cNvSpPr/>
          <p:nvPr/>
        </p:nvSpPr>
        <p:spPr>
          <a:xfrm>
            <a:off x="1699967" y="3612519"/>
            <a:ext cx="127310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87"/>
                </a:solidFill>
                <a:latin typeface="Symbol" pitchFamily="18" charset="2"/>
              </a:rPr>
              <a:t>=</a:t>
            </a:r>
            <a:r>
              <a:rPr lang="en-US" sz="2800" dirty="0">
                <a:solidFill>
                  <a:srgbClr val="000087"/>
                </a:solidFill>
              </a:rPr>
              <a:t> 5</a:t>
            </a:r>
            <a:r>
              <a:rPr lang="en-US" sz="2800" baseline="46000" dirty="0">
                <a:solidFill>
                  <a:srgbClr val="000087"/>
                </a:solidFill>
              </a:rPr>
              <a:t>2 </a:t>
            </a:r>
            <a:r>
              <a:rPr lang="en-US" sz="2800" dirty="0">
                <a:solidFill>
                  <a:srgbClr val="000087"/>
                </a:solidFill>
              </a:rPr>
              <a:t>· </a:t>
            </a:r>
            <a:r>
              <a:rPr lang="en-US" sz="2800" i="1" dirty="0">
                <a:solidFill>
                  <a:srgbClr val="000087"/>
                </a:solidFill>
              </a:rPr>
              <a:t>x</a:t>
            </a:r>
            <a:r>
              <a:rPr lang="en-US" sz="2800" baseline="46000" dirty="0">
                <a:solidFill>
                  <a:srgbClr val="000087"/>
                </a:solidFill>
              </a:rPr>
              <a:t>2</a:t>
            </a:r>
            <a:endParaRPr lang="en-US" sz="2800" dirty="0"/>
          </a:p>
        </p:txBody>
      </p:sp>
      <p:sp>
        <p:nvSpPr>
          <p:cNvPr id="22" name="Rectangle 21"/>
          <p:cNvSpPr/>
          <p:nvPr/>
        </p:nvSpPr>
        <p:spPr>
          <a:xfrm>
            <a:off x="2956998" y="3588393"/>
            <a:ext cx="110639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  <a:latin typeface="Symbol" pitchFamily="18" charset="2"/>
              </a:rPr>
              <a:t>=</a:t>
            </a:r>
            <a:r>
              <a:rPr lang="en-US" sz="2800" dirty="0">
                <a:solidFill>
                  <a:srgbClr val="FF0008"/>
                </a:solidFill>
              </a:rPr>
              <a:t> 25</a:t>
            </a:r>
            <a:r>
              <a:rPr lang="en-US" sz="2800" i="1" dirty="0">
                <a:solidFill>
                  <a:srgbClr val="FF0008"/>
                </a:solidFill>
              </a:rPr>
              <a:t>x</a:t>
            </a:r>
            <a:r>
              <a:rPr lang="en-US" sz="2800" baseline="46000" dirty="0">
                <a:solidFill>
                  <a:srgbClr val="FF0008"/>
                </a:solidFill>
              </a:rPr>
              <a:t>2</a:t>
            </a:r>
            <a:endParaRPr lang="en-US" sz="2800" dirty="0"/>
          </a:p>
        </p:txBody>
      </p:sp>
      <p:sp>
        <p:nvSpPr>
          <p:cNvPr id="23" name="Rectangle 22"/>
          <p:cNvSpPr/>
          <p:nvPr/>
        </p:nvSpPr>
        <p:spPr>
          <a:xfrm>
            <a:off x="859672" y="4173130"/>
            <a:ext cx="84029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FF"/>
                </a:solidFill>
              </a:rPr>
              <a:t>(</a:t>
            </a:r>
            <a:r>
              <a:rPr lang="en-US" sz="2800" i="1" dirty="0" err="1">
                <a:solidFill>
                  <a:srgbClr val="0000FF"/>
                </a:solidFill>
              </a:rPr>
              <a:t>xy</a:t>
            </a:r>
            <a:r>
              <a:rPr lang="en-US" sz="2800" dirty="0">
                <a:solidFill>
                  <a:srgbClr val="0000FF"/>
                </a:solidFill>
              </a:rPr>
              <a:t>)</a:t>
            </a:r>
            <a:r>
              <a:rPr lang="en-US" sz="2800" baseline="46000" dirty="0">
                <a:solidFill>
                  <a:srgbClr val="0000FF"/>
                </a:solidFill>
              </a:rPr>
              <a:t>3</a:t>
            </a:r>
            <a:endParaRPr lang="en-US" sz="2800" dirty="0"/>
          </a:p>
        </p:txBody>
      </p:sp>
      <p:sp>
        <p:nvSpPr>
          <p:cNvPr id="24" name="Rectangle 23"/>
          <p:cNvSpPr/>
          <p:nvPr/>
        </p:nvSpPr>
        <p:spPr>
          <a:xfrm>
            <a:off x="1728684" y="4198674"/>
            <a:ext cx="125066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87"/>
                </a:solidFill>
                <a:latin typeface="Symbol" pitchFamily="18" charset="2"/>
              </a:rPr>
              <a:t>=</a:t>
            </a:r>
            <a:r>
              <a:rPr lang="en-US" sz="2800" dirty="0">
                <a:solidFill>
                  <a:srgbClr val="000087"/>
                </a:solidFill>
              </a:rPr>
              <a:t> </a:t>
            </a:r>
            <a:r>
              <a:rPr lang="en-US" sz="2800" i="1" dirty="0">
                <a:solidFill>
                  <a:srgbClr val="000087"/>
                </a:solidFill>
              </a:rPr>
              <a:t>x</a:t>
            </a:r>
            <a:r>
              <a:rPr lang="en-US" sz="2800" baseline="30000" dirty="0">
                <a:solidFill>
                  <a:srgbClr val="000087"/>
                </a:solidFill>
              </a:rPr>
              <a:t>3 </a:t>
            </a:r>
            <a:r>
              <a:rPr lang="en-US" sz="2800" dirty="0">
                <a:solidFill>
                  <a:srgbClr val="000087"/>
                </a:solidFill>
              </a:rPr>
              <a:t>· </a:t>
            </a:r>
            <a:r>
              <a:rPr lang="en-US" sz="2800" i="1" dirty="0">
                <a:solidFill>
                  <a:srgbClr val="000087"/>
                </a:solidFill>
              </a:rPr>
              <a:t>y</a:t>
            </a:r>
            <a:r>
              <a:rPr lang="en-US" sz="2800" baseline="30000" dirty="0">
                <a:solidFill>
                  <a:srgbClr val="000087"/>
                </a:solidFill>
              </a:rPr>
              <a:t>3</a:t>
            </a:r>
            <a:endParaRPr lang="en-US" sz="2800" dirty="0"/>
          </a:p>
        </p:txBody>
      </p:sp>
      <p:sp>
        <p:nvSpPr>
          <p:cNvPr id="25" name="Rectangle 24"/>
          <p:cNvSpPr/>
          <p:nvPr/>
        </p:nvSpPr>
        <p:spPr>
          <a:xfrm>
            <a:off x="2956158" y="4211659"/>
            <a:ext cx="102303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  <a:latin typeface="Symbol" pitchFamily="18" charset="2"/>
              </a:rPr>
              <a:t>=</a:t>
            </a:r>
            <a:r>
              <a:rPr lang="en-US" sz="2800" dirty="0">
                <a:solidFill>
                  <a:srgbClr val="FF0008"/>
                </a:solidFill>
              </a:rPr>
              <a:t> </a:t>
            </a:r>
            <a:r>
              <a:rPr lang="en-US" sz="2800" i="1" dirty="0">
                <a:solidFill>
                  <a:srgbClr val="FF0008"/>
                </a:solidFill>
              </a:rPr>
              <a:t>x</a:t>
            </a:r>
            <a:r>
              <a:rPr lang="en-US" sz="2800" baseline="46000" dirty="0">
                <a:solidFill>
                  <a:srgbClr val="FF0008"/>
                </a:solidFill>
              </a:rPr>
              <a:t>3</a:t>
            </a:r>
            <a:r>
              <a:rPr lang="en-US" sz="2800" i="1" dirty="0">
                <a:solidFill>
                  <a:srgbClr val="FF0008"/>
                </a:solidFill>
              </a:rPr>
              <a:t>y</a:t>
            </a:r>
            <a:r>
              <a:rPr lang="en-US" sz="2800" baseline="46000" dirty="0">
                <a:solidFill>
                  <a:srgbClr val="FF0008"/>
                </a:solidFill>
              </a:rPr>
              <a:t>3</a:t>
            </a:r>
            <a:endParaRPr lang="en-US" sz="2800" dirty="0"/>
          </a:p>
        </p:txBody>
      </p:sp>
      <p:graphicFrame>
        <p:nvGraphicFramePr>
          <p:cNvPr id="26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52263626"/>
              </p:ext>
            </p:extLst>
          </p:nvPr>
        </p:nvGraphicFramePr>
        <p:xfrm>
          <a:off x="2470150" y="2108200"/>
          <a:ext cx="730250" cy="542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723600" imgH="533160" progId="Equation.DSMT4">
                  <p:embed/>
                </p:oleObj>
              </mc:Choice>
              <mc:Fallback>
                <p:oleObj name="Equation" r:id="rId2" imgW="723600" imgH="533160" progId="Equation.DSMT4">
                  <p:embed/>
                  <p:pic>
                    <p:nvPicPr>
                      <p:cNvPr id="0" name="Picture 6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70150" y="2108200"/>
                        <a:ext cx="730250" cy="5429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87153884"/>
              </p:ext>
            </p:extLst>
          </p:nvPr>
        </p:nvGraphicFramePr>
        <p:xfrm>
          <a:off x="3886200" y="2108200"/>
          <a:ext cx="1125537" cy="542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117440" imgH="533160" progId="Equation.DSMT4">
                  <p:embed/>
                </p:oleObj>
              </mc:Choice>
              <mc:Fallback>
                <p:oleObj name="Equation" r:id="rId4" imgW="1117440" imgH="533160" progId="Equation.DSMT4">
                  <p:embed/>
                  <p:pic>
                    <p:nvPicPr>
                      <p:cNvPr id="0" name="Picture 6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86200" y="2108200"/>
                        <a:ext cx="1125537" cy="542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9461697"/>
              </p:ext>
            </p:extLst>
          </p:nvPr>
        </p:nvGraphicFramePr>
        <p:xfrm>
          <a:off x="5823849" y="2108200"/>
          <a:ext cx="873125" cy="542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863280" imgH="533160" progId="Equation.DSMT4">
                  <p:embed/>
                </p:oleObj>
              </mc:Choice>
              <mc:Fallback>
                <p:oleObj name="Equation" r:id="rId6" imgW="863280" imgH="533160" progId="Equation.DSMT4">
                  <p:embed/>
                  <p:pic>
                    <p:nvPicPr>
                      <p:cNvPr id="0" name="Picture 6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23849" y="2108200"/>
                        <a:ext cx="873125" cy="542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72156612"/>
              </p:ext>
            </p:extLst>
          </p:nvPr>
        </p:nvGraphicFramePr>
        <p:xfrm>
          <a:off x="7548563" y="2057400"/>
          <a:ext cx="1138237" cy="642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130040" imgH="634680" progId="Equation.DSMT4">
                  <p:embed/>
                </p:oleObj>
              </mc:Choice>
              <mc:Fallback>
                <p:oleObj name="Equation" r:id="rId8" imgW="1130040" imgH="634680" progId="Equation.DSMT4">
                  <p:embed/>
                  <p:pic>
                    <p:nvPicPr>
                      <p:cNvPr id="0" name="Picture 6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48563" y="2057400"/>
                        <a:ext cx="1138237" cy="6429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03064716"/>
              </p:ext>
            </p:extLst>
          </p:nvPr>
        </p:nvGraphicFramePr>
        <p:xfrm>
          <a:off x="940278" y="2125452"/>
          <a:ext cx="742950" cy="542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736560" imgH="533160" progId="Equation.DSMT4">
                  <p:embed/>
                </p:oleObj>
              </mc:Choice>
              <mc:Fallback>
                <p:oleObj name="Equation" r:id="rId10" imgW="736560" imgH="533160" progId="Equation.DSMT4">
                  <p:embed/>
                  <p:pic>
                    <p:nvPicPr>
                      <p:cNvPr id="0" name="Picture 6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40278" y="2125452"/>
                        <a:ext cx="742950" cy="5429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1" name="Rectangle 30"/>
          <p:cNvSpPr/>
          <p:nvPr/>
        </p:nvSpPr>
        <p:spPr>
          <a:xfrm>
            <a:off x="834606" y="4828092"/>
            <a:ext cx="127310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FF"/>
                </a:solidFill>
              </a:rPr>
              <a:t>(</a:t>
            </a:r>
            <a:r>
              <a:rPr lang="en-US" sz="2800" dirty="0">
                <a:solidFill>
                  <a:srgbClr val="0000FF"/>
                </a:solidFill>
                <a:latin typeface="Symbol" pitchFamily="18" charset="2"/>
              </a:rPr>
              <a:t>-</a:t>
            </a:r>
            <a:r>
              <a:rPr lang="en-US" sz="2800" dirty="0">
                <a:solidFill>
                  <a:srgbClr val="0000FF"/>
                </a:solidFill>
              </a:rPr>
              <a:t>7</a:t>
            </a:r>
            <a:r>
              <a:rPr lang="en-US" sz="2800" i="1" dirty="0">
                <a:solidFill>
                  <a:srgbClr val="0000FF"/>
                </a:solidFill>
              </a:rPr>
              <a:t>ab</a:t>
            </a:r>
            <a:r>
              <a:rPr lang="en-US" sz="2800" dirty="0">
                <a:solidFill>
                  <a:srgbClr val="0000FF"/>
                </a:solidFill>
              </a:rPr>
              <a:t>)</a:t>
            </a:r>
            <a:r>
              <a:rPr lang="en-US" sz="2800" baseline="46000" dirty="0">
                <a:solidFill>
                  <a:srgbClr val="0000FF"/>
                </a:solidFill>
              </a:rPr>
              <a:t>2</a:t>
            </a:r>
            <a:endParaRPr lang="en-US" sz="2800" dirty="0"/>
          </a:p>
        </p:txBody>
      </p:sp>
      <p:sp>
        <p:nvSpPr>
          <p:cNvPr id="32" name="Rectangle 31"/>
          <p:cNvSpPr/>
          <p:nvPr/>
        </p:nvSpPr>
        <p:spPr>
          <a:xfrm>
            <a:off x="1977081" y="4844384"/>
            <a:ext cx="182953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87"/>
                </a:solidFill>
                <a:latin typeface="Symbol" pitchFamily="18" charset="2"/>
              </a:rPr>
              <a:t>=</a:t>
            </a:r>
            <a:r>
              <a:rPr lang="en-US" sz="2800" dirty="0">
                <a:solidFill>
                  <a:srgbClr val="000087"/>
                </a:solidFill>
              </a:rPr>
              <a:t> (</a:t>
            </a:r>
            <a:r>
              <a:rPr lang="en-US" sz="2800" dirty="0">
                <a:solidFill>
                  <a:srgbClr val="000087"/>
                </a:solidFill>
                <a:latin typeface="Symbol" pitchFamily="18" charset="2"/>
              </a:rPr>
              <a:t>-</a:t>
            </a:r>
            <a:r>
              <a:rPr lang="en-US" sz="2800" dirty="0">
                <a:solidFill>
                  <a:srgbClr val="000087"/>
                </a:solidFill>
              </a:rPr>
              <a:t>7)</a:t>
            </a:r>
            <a:r>
              <a:rPr lang="en-US" sz="2800" baseline="46000" dirty="0">
                <a:solidFill>
                  <a:srgbClr val="000087"/>
                </a:solidFill>
              </a:rPr>
              <a:t>2 </a:t>
            </a:r>
            <a:r>
              <a:rPr lang="en-US" sz="2800" i="1" dirty="0">
                <a:solidFill>
                  <a:srgbClr val="000087"/>
                </a:solidFill>
              </a:rPr>
              <a:t>a</a:t>
            </a:r>
            <a:r>
              <a:rPr lang="en-US" sz="2800" baseline="46000" dirty="0">
                <a:solidFill>
                  <a:srgbClr val="000087"/>
                </a:solidFill>
              </a:rPr>
              <a:t>2</a:t>
            </a:r>
            <a:r>
              <a:rPr lang="en-US" sz="2800" i="1" dirty="0">
                <a:solidFill>
                  <a:srgbClr val="000087"/>
                </a:solidFill>
              </a:rPr>
              <a:t>b</a:t>
            </a:r>
            <a:r>
              <a:rPr lang="en-US" sz="2800" baseline="46000" dirty="0">
                <a:solidFill>
                  <a:srgbClr val="000087"/>
                </a:solidFill>
              </a:rPr>
              <a:t>2</a:t>
            </a:r>
            <a:endParaRPr lang="en-US" sz="2800" dirty="0"/>
          </a:p>
        </p:txBody>
      </p:sp>
      <p:sp>
        <p:nvSpPr>
          <p:cNvPr id="33" name="Rectangle 32"/>
          <p:cNvSpPr/>
          <p:nvPr/>
        </p:nvSpPr>
        <p:spPr>
          <a:xfrm>
            <a:off x="3702892" y="4875834"/>
            <a:ext cx="144142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  <a:latin typeface="Symbol" pitchFamily="18" charset="2"/>
              </a:rPr>
              <a:t>=</a:t>
            </a:r>
            <a:r>
              <a:rPr lang="en-US" sz="2800" dirty="0">
                <a:solidFill>
                  <a:srgbClr val="FF0008"/>
                </a:solidFill>
              </a:rPr>
              <a:t> 49</a:t>
            </a:r>
            <a:r>
              <a:rPr lang="en-US" sz="2800" i="1" dirty="0">
                <a:solidFill>
                  <a:srgbClr val="FF0008"/>
                </a:solidFill>
              </a:rPr>
              <a:t>a</a:t>
            </a:r>
            <a:r>
              <a:rPr lang="en-US" sz="2800" baseline="46000" dirty="0">
                <a:solidFill>
                  <a:srgbClr val="FF0008"/>
                </a:solidFill>
              </a:rPr>
              <a:t>2</a:t>
            </a:r>
            <a:r>
              <a:rPr lang="en-US" sz="2800" i="1" dirty="0">
                <a:solidFill>
                  <a:srgbClr val="FF0008"/>
                </a:solidFill>
              </a:rPr>
              <a:t>b</a:t>
            </a:r>
            <a:r>
              <a:rPr lang="en-US" sz="2800" baseline="46000" dirty="0">
                <a:solidFill>
                  <a:srgbClr val="FF0008"/>
                </a:solidFill>
              </a:rPr>
              <a:t>2</a:t>
            </a:r>
            <a:endParaRPr lang="en-US" sz="2800" dirty="0"/>
          </a:p>
        </p:txBody>
      </p:sp>
      <p:graphicFrame>
        <p:nvGraphicFramePr>
          <p:cNvPr id="34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15837086"/>
              </p:ext>
            </p:extLst>
          </p:nvPr>
        </p:nvGraphicFramePr>
        <p:xfrm>
          <a:off x="4579962" y="3748012"/>
          <a:ext cx="3746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3729960" imgH="264960" progId="Equation.DSMT4">
                  <p:embed/>
                </p:oleObj>
              </mc:Choice>
              <mc:Fallback>
                <p:oleObj name="Equation" r:id="rId12" imgW="3729960" imgH="264960" progId="Equation.DSMT4">
                  <p:embed/>
                  <p:pic>
                    <p:nvPicPr>
                      <p:cNvPr id="0" name="Picture 6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9962" y="3748012"/>
                        <a:ext cx="37465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TextBox 18"/>
          <p:cNvSpPr txBox="1"/>
          <p:nvPr/>
        </p:nvSpPr>
        <p:spPr>
          <a:xfrm>
            <a:off x="2031522" y="2132012"/>
            <a:ext cx="533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b.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3436192" y="2123386"/>
            <a:ext cx="533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c.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5410200" y="2114760"/>
            <a:ext cx="533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d.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7119670" y="2132012"/>
            <a:ext cx="533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e.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21" grpId="0"/>
      <p:bldP spid="22" grpId="0"/>
      <p:bldP spid="23" grpId="0"/>
      <p:bldP spid="24" grpId="0"/>
      <p:bldP spid="25" grpId="0"/>
      <p:bldP spid="31" grpId="0"/>
      <p:bldP spid="32" grpId="0"/>
      <p:bldP spid="3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Content Placeholder 2">
            <a:extLst>
              <a:ext uri="{FF2B5EF4-FFF2-40B4-BE49-F238E27FC236}">
                <a16:creationId xmlns:a16="http://schemas.microsoft.com/office/drawing/2014/main" id="{E1F1D9CE-2A95-41E6-AFD7-36151E350826}"/>
              </a:ext>
            </a:extLst>
          </p:cNvPr>
          <p:cNvSpPr txBox="1">
            <a:spLocks/>
          </p:cNvSpPr>
          <p:nvPr/>
        </p:nvSpPr>
        <p:spPr>
          <a:xfrm>
            <a:off x="490151" y="1328552"/>
            <a:ext cx="8229600" cy="397764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514350" lvl="0" indent="-514350">
              <a:spcBef>
                <a:spcPct val="50000"/>
              </a:spcBef>
              <a:buFont typeface="+mj-lt"/>
              <a:buAutoNum type="alphaLcPeriod" startAt="4"/>
              <a:tabLst>
                <a:tab pos="5111750" algn="l"/>
              </a:tabLst>
              <a:defRPr/>
            </a:pPr>
            <a:r>
              <a:rPr lang="en-US" sz="2800" dirty="0"/>
              <a:t> 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</a:t>
            </a:r>
            <a:endParaRPr lang="en-US" sz="2800" dirty="0"/>
          </a:p>
          <a:p>
            <a:pPr>
              <a:spcBef>
                <a:spcPts val="2000"/>
              </a:spcBef>
              <a:tabLst>
                <a:tab pos="452438" algn="l"/>
                <a:tab pos="5199063" algn="l"/>
              </a:tabLst>
              <a:defRPr/>
            </a:pPr>
            <a:r>
              <a:rPr lang="en-US" sz="2800" dirty="0"/>
              <a:t>	</a:t>
            </a:r>
          </a:p>
          <a:p>
            <a:pPr>
              <a:spcBef>
                <a:spcPts val="2000"/>
              </a:spcBef>
              <a:tabLst>
                <a:tab pos="452438" algn="l"/>
                <a:tab pos="5199063" algn="l"/>
              </a:tabLst>
              <a:defRPr/>
            </a:pPr>
            <a:r>
              <a:rPr lang="en-US" sz="2800" dirty="0"/>
              <a:t>	</a:t>
            </a:r>
            <a:r>
              <a:rPr lang="en-US" sz="2800" b="1" dirty="0"/>
              <a:t>				</a:t>
            </a:r>
            <a:endParaRPr lang="en-US" sz="2800" dirty="0"/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ts val="4900"/>
              </a:spcBef>
              <a:spcAft>
                <a:spcPts val="0"/>
              </a:spcAft>
              <a:buClrTx/>
              <a:buSzTx/>
              <a:buFont typeface="+mj-lt"/>
              <a:buAutoNum type="alphaLcPeriod" startAt="5"/>
              <a:tabLst>
                <a:tab pos="463550" algn="l"/>
              </a:tabLst>
              <a:defRPr/>
            </a:pPr>
            <a:r>
              <a:rPr lang="en-US" sz="2800" dirty="0"/>
              <a:t> </a:t>
            </a:r>
            <a:endParaRPr kumimoji="0" lang="en-US" sz="280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36609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2" name="Content Placeholder 2"/>
          <p:cNvSpPr txBox="1">
            <a:spLocks/>
          </p:cNvSpPr>
          <p:nvPr/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>
              <a:spcBef>
                <a:spcPct val="50000"/>
              </a:spcBef>
              <a:tabLst>
                <a:tab pos="5111750" algn="l"/>
              </a:tabLst>
              <a:defRPr/>
            </a:pPr>
            <a:r>
              <a:rPr lang="en-US" sz="2800" dirty="0"/>
              <a:t> 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</a:t>
            </a:r>
            <a:r>
              <a:rPr lang="en-US" sz="2800" dirty="0"/>
              <a:t>or, using the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lang="en-US" sz="2800" dirty="0"/>
              <a:t>rule of </a:t>
            </a:r>
          </a:p>
          <a:p>
            <a:pPr>
              <a:spcBef>
                <a:spcPts val="2000"/>
              </a:spcBef>
              <a:tabLst>
                <a:tab pos="452438" algn="l"/>
                <a:tab pos="5199063" algn="l"/>
              </a:tabLst>
              <a:defRPr/>
            </a:pPr>
            <a:r>
              <a:rPr lang="en-US" sz="2800" dirty="0"/>
              <a:t>	negative exponents first and then the rule for the </a:t>
            </a:r>
          </a:p>
          <a:p>
            <a:pPr>
              <a:spcBef>
                <a:spcPts val="2000"/>
              </a:spcBef>
              <a:tabLst>
                <a:tab pos="452438" algn="l"/>
                <a:tab pos="5199063" algn="l"/>
              </a:tabLst>
              <a:defRPr/>
            </a:pPr>
            <a:r>
              <a:rPr lang="en-US" sz="2800" dirty="0"/>
              <a:t>	power of a product,</a:t>
            </a:r>
            <a:r>
              <a:rPr lang="en-US" sz="2800" dirty="0">
                <a:solidFill>
                  <a:srgbClr val="366092"/>
                </a:solidFill>
              </a:rPr>
              <a:t> </a:t>
            </a:r>
            <a:r>
              <a:rPr lang="en-US" sz="2800" b="1" dirty="0"/>
              <a:t>				</a:t>
            </a:r>
            <a:endParaRPr lang="en-US" sz="2800" dirty="0"/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4900"/>
              </a:spcBef>
              <a:spcAft>
                <a:spcPts val="0"/>
              </a:spcAft>
              <a:buClrTx/>
              <a:buSzTx/>
              <a:tabLst>
                <a:tab pos="463550" algn="l"/>
              </a:tabLst>
              <a:defRPr/>
            </a:pPr>
            <a:r>
              <a:rPr lang="en-US" sz="2800" dirty="0"/>
              <a:t> </a:t>
            </a:r>
            <a:endParaRPr kumimoji="0" lang="en-US" sz="280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36609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5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2: </a:t>
            </a:r>
            <a:r>
              <a:rPr lang="en-US" dirty="0"/>
              <a:t>Using the Rule for Power </a:t>
            </a:r>
            <a:br>
              <a:rPr lang="en-US" dirty="0"/>
            </a:br>
            <a:r>
              <a:rPr lang="en-US" dirty="0"/>
              <a:t>of a Product </a:t>
            </a:r>
            <a:r>
              <a:rPr lang="en-US" sz="3200" dirty="0">
                <a:solidFill>
                  <a:schemeClr val="accent1"/>
                </a:solidFill>
              </a:rPr>
              <a:t>(cont.)</a:t>
            </a:r>
          </a:p>
        </p:txBody>
      </p:sp>
      <p:graphicFrame>
        <p:nvGraphicFramePr>
          <p:cNvPr id="16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83880540"/>
              </p:ext>
            </p:extLst>
          </p:nvPr>
        </p:nvGraphicFramePr>
        <p:xfrm>
          <a:off x="3898900" y="2645476"/>
          <a:ext cx="8636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863225" imgH="533169" progId="Equation.DSMT4">
                  <p:embed/>
                </p:oleObj>
              </mc:Choice>
              <mc:Fallback>
                <p:oleObj name="Equation" r:id="rId2" imgW="863225" imgH="533169" progId="Equation.DSMT4">
                  <p:embed/>
                  <p:pic>
                    <p:nvPicPr>
                      <p:cNvPr id="0" name="Picture 1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98900" y="2645476"/>
                        <a:ext cx="863600" cy="533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54287915"/>
              </p:ext>
            </p:extLst>
          </p:nvPr>
        </p:nvGraphicFramePr>
        <p:xfrm>
          <a:off x="1905000" y="1328552"/>
          <a:ext cx="13208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320227" imgH="380835" progId="Equation.DSMT4">
                  <p:embed/>
                </p:oleObj>
              </mc:Choice>
              <mc:Fallback>
                <p:oleObj name="Equation" r:id="rId4" imgW="1320227" imgH="380835" progId="Equation.DSMT4">
                  <p:embed/>
                  <p:pic>
                    <p:nvPicPr>
                      <p:cNvPr id="0" name="Picture 1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1328552"/>
                        <a:ext cx="13208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96932326"/>
              </p:ext>
            </p:extLst>
          </p:nvPr>
        </p:nvGraphicFramePr>
        <p:xfrm>
          <a:off x="990600" y="1284288"/>
          <a:ext cx="8636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863225" imgH="533169" progId="Equation.DSMT4">
                  <p:embed/>
                </p:oleObj>
              </mc:Choice>
              <mc:Fallback>
                <p:oleObj name="Equation" r:id="rId6" imgW="863225" imgH="533169" progId="Equation.DSMT4">
                  <p:embed/>
                  <p:pic>
                    <p:nvPicPr>
                      <p:cNvPr id="0" name="Picture 1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1284288"/>
                        <a:ext cx="8636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83722376"/>
              </p:ext>
            </p:extLst>
          </p:nvPr>
        </p:nvGraphicFramePr>
        <p:xfrm>
          <a:off x="3276600" y="1143000"/>
          <a:ext cx="1219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219200" imgH="838200" progId="Equation.DSMT4">
                  <p:embed/>
                </p:oleObj>
              </mc:Choice>
              <mc:Fallback>
                <p:oleObj name="Equation" r:id="rId8" imgW="1219200" imgH="838200" progId="Equation.DSMT4">
                  <p:embed/>
                  <p:pic>
                    <p:nvPicPr>
                      <p:cNvPr id="0" name="Picture 1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1143000"/>
                        <a:ext cx="1219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05649212"/>
              </p:ext>
            </p:extLst>
          </p:nvPr>
        </p:nvGraphicFramePr>
        <p:xfrm>
          <a:off x="4597400" y="1143000"/>
          <a:ext cx="977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977900" imgH="838200" progId="Equation.DSMT4">
                  <p:embed/>
                </p:oleObj>
              </mc:Choice>
              <mc:Fallback>
                <p:oleObj name="Equation" r:id="rId10" imgW="977900" imgH="838200" progId="Equation.DSMT4">
                  <p:embed/>
                  <p:pic>
                    <p:nvPicPr>
                      <p:cNvPr id="0" name="Picture 1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97400" y="1143000"/>
                        <a:ext cx="977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75522903"/>
              </p:ext>
            </p:extLst>
          </p:nvPr>
        </p:nvGraphicFramePr>
        <p:xfrm>
          <a:off x="4813300" y="2503838"/>
          <a:ext cx="1104900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104900" imgH="990600" progId="Equation.DSMT4">
                  <p:embed/>
                </p:oleObj>
              </mc:Choice>
              <mc:Fallback>
                <p:oleObj name="Equation" r:id="rId12" imgW="1104900" imgH="990600" progId="Equation.DSMT4">
                  <p:embed/>
                  <p:pic>
                    <p:nvPicPr>
                      <p:cNvPr id="0" name="Picture 1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13300" y="2503838"/>
                        <a:ext cx="1104900" cy="990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25756821"/>
              </p:ext>
            </p:extLst>
          </p:nvPr>
        </p:nvGraphicFramePr>
        <p:xfrm>
          <a:off x="5956300" y="2503838"/>
          <a:ext cx="977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977900" imgH="838200" progId="Equation.DSMT4">
                  <p:embed/>
                </p:oleObj>
              </mc:Choice>
              <mc:Fallback>
                <p:oleObj name="Equation" r:id="rId14" imgW="977900" imgH="838200" progId="Equation.DSMT4">
                  <p:embed/>
                  <p:pic>
                    <p:nvPicPr>
                      <p:cNvPr id="0" name="Picture 1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56300" y="2503838"/>
                        <a:ext cx="977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75528535"/>
              </p:ext>
            </p:extLst>
          </p:nvPr>
        </p:nvGraphicFramePr>
        <p:xfrm>
          <a:off x="990600" y="3689304"/>
          <a:ext cx="1130300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129810" imgH="634725" progId="Equation.DSMT4">
                  <p:embed/>
                </p:oleObj>
              </mc:Choice>
              <mc:Fallback>
                <p:oleObj name="Equation" r:id="rId16" imgW="1129810" imgH="634725" progId="Equation.DSMT4">
                  <p:embed/>
                  <p:pic>
                    <p:nvPicPr>
                      <p:cNvPr id="0" name="Picture 1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3689304"/>
                        <a:ext cx="1130300" cy="635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3191025"/>
              </p:ext>
            </p:extLst>
          </p:nvPr>
        </p:nvGraphicFramePr>
        <p:xfrm>
          <a:off x="2133600" y="3689304"/>
          <a:ext cx="1854200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1854200" imgH="635000" progId="Equation.DSMT4">
                  <p:embed/>
                </p:oleObj>
              </mc:Choice>
              <mc:Fallback>
                <p:oleObj name="Equation" r:id="rId18" imgW="1854200" imgH="635000" progId="Equation.DSMT4">
                  <p:embed/>
                  <p:pic>
                    <p:nvPicPr>
                      <p:cNvPr id="0" name="Picture 1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3600" y="3689304"/>
                        <a:ext cx="1854200" cy="635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11918352"/>
              </p:ext>
            </p:extLst>
          </p:nvPr>
        </p:nvGraphicFramePr>
        <p:xfrm>
          <a:off x="4038600" y="3784554"/>
          <a:ext cx="13081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1307532" imgH="444307" progId="Equation.DSMT4">
                  <p:embed/>
                </p:oleObj>
              </mc:Choice>
              <mc:Fallback>
                <p:oleObj name="Equation" r:id="rId20" imgW="1307532" imgH="444307" progId="Equation.DSMT4">
                  <p:embed/>
                  <p:pic>
                    <p:nvPicPr>
                      <p:cNvPr id="0" name="Picture 1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38600" y="3784554"/>
                        <a:ext cx="13081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31827742"/>
              </p:ext>
            </p:extLst>
          </p:nvPr>
        </p:nvGraphicFramePr>
        <p:xfrm>
          <a:off x="5410200" y="3556000"/>
          <a:ext cx="774700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774364" imgH="939392" progId="Equation.DSMT4">
                  <p:embed/>
                </p:oleObj>
              </mc:Choice>
              <mc:Fallback>
                <p:oleObj name="Equation" r:id="rId22" imgW="774364" imgH="939392" progId="Equation.DSMT4">
                  <p:embed/>
                  <p:pic>
                    <p:nvPicPr>
                      <p:cNvPr id="0" name="Picture 1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10200" y="3556000"/>
                        <a:ext cx="774700" cy="939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Caution: Negative Numbers and Exponents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3E1717-2736-89D0-B6B1-29937D6681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 </a:t>
            </a:r>
          </a:p>
          <a:p>
            <a:endParaRPr lang="en-US" dirty="0"/>
          </a:p>
          <a:p>
            <a:endParaRPr lang="en-IN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Rectangle 3">
                <a:extLst>
                  <a:ext uri="{FF2B5EF4-FFF2-40B4-BE49-F238E27FC236}">
                    <a16:creationId xmlns:a16="http://schemas.microsoft.com/office/drawing/2014/main" id="{543F458A-3F40-2AC1-7BA4-B95ECB6475F2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458993" y="1280160"/>
                <a:ext cx="8229600" cy="3539430"/>
              </a:xfrm>
              <a:prstGeom prst="rect">
                <a:avLst/>
              </a:prstGeom>
              <a:solidFill>
                <a:srgbClr val="FFFFCC"/>
              </a:solidFill>
              <a:ln w="28575">
                <a:solidFill>
                  <a:srgbClr val="000000"/>
                </a:solidFill>
              </a:ln>
            </p:spPr>
            <p:txBody>
              <a:bodyPr>
                <a:spAutoFit/>
              </a:bodyPr>
              <a:lstStyle/>
              <a:p>
                <a:pPr>
                  <a:tabLst>
                    <a:tab pos="977900" algn="l"/>
                  </a:tabLst>
                </a:pPr>
                <a:r>
                  <a:rPr lang="en-US" sz="2800" spc="10" dirty="0">
                    <a:solidFill>
                      <a:srgbClr val="000000"/>
                    </a:solidFill>
                  </a:rPr>
                  <a:t>In an expression such as </a:t>
                </a:r>
                <a14:m>
                  <m:oMath xmlns:m="http://schemas.openxmlformats.org/officeDocument/2006/math">
                    <m:r>
                      <a:rPr lang="en-US" sz="2800" i="1" spc="10" dirty="0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−</m:t>
                    </m:r>
                    <m:sSup>
                      <m:sSupPr>
                        <m:ctrlPr>
                          <a:rPr lang="en-US" sz="2800" i="1" spc="10" dirty="0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800" b="0" i="1" spc="10" dirty="0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sz="2800" b="0" i="1" spc="10" dirty="0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sz="2800" spc="10" dirty="0">
                    <a:solidFill>
                      <a:srgbClr val="000000"/>
                    </a:solidFill>
                  </a:rPr>
                  <a:t>, we know that </a:t>
                </a:r>
                <a14:m>
                  <m:oMath xmlns:m="http://schemas.openxmlformats.org/officeDocument/2006/math">
                    <m:r>
                      <a:rPr lang="en-US" sz="2800" i="1" spc="10" dirty="0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−1</m:t>
                    </m:r>
                    <m:r>
                      <a:rPr lang="en-US" sz="2800" i="1" spc="10" dirty="0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2800" spc="10" dirty="0">
                    <a:solidFill>
                      <a:srgbClr val="000000"/>
                    </a:solidFill>
                  </a:rPr>
                  <a:t>is understood to be the coefficient of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800" i="1" spc="10" dirty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800" i="1" spc="10" dirty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sz="2800" i="1" spc="10" dirty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sz="2800" spc="10" dirty="0">
                    <a:solidFill>
                      <a:srgbClr val="000000"/>
                    </a:solidFill>
                  </a:rPr>
                  <a:t>. That is, </a:t>
                </a:r>
                <a:br>
                  <a:rPr lang="en-US" sz="2800" spc="10" dirty="0">
                    <a:solidFill>
                      <a:srgbClr val="000000"/>
                    </a:solidFill>
                  </a:rPr>
                </a:br>
                <a14:m>
                  <m:oMath xmlns:m="http://schemas.openxmlformats.org/officeDocument/2006/math">
                    <m:r>
                      <a:rPr lang="en-US" sz="2800" i="1" spc="10" dirty="0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−</m:t>
                    </m:r>
                    <m:sSup>
                      <m:sSupPr>
                        <m:ctrlPr>
                          <a:rPr lang="en-US" sz="2800" i="1" spc="10" dirty="0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800" b="0" i="1" spc="10" dirty="0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sz="2800" b="0" i="1" spc="10" dirty="0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sz="2800" b="0" i="1" spc="10" dirty="0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800" i="1" spc="10" dirty="0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−1⋅</m:t>
                    </m:r>
                    <m:sSup>
                      <m:sSupPr>
                        <m:ctrlPr>
                          <a:rPr lang="en-US" sz="2800" i="1" spc="10" dirty="0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800" b="0" i="1" spc="10" dirty="0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sz="2800" b="0" i="1" spc="10" dirty="0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sz="2800" spc="10" dirty="0">
                    <a:solidFill>
                      <a:srgbClr val="000000"/>
                    </a:solidFill>
                  </a:rPr>
                  <a:t>. </a:t>
                </a:r>
              </a:p>
              <a:p>
                <a:pPr>
                  <a:tabLst>
                    <a:tab pos="977900" algn="l"/>
                  </a:tabLst>
                </a:pPr>
                <a:endParaRPr lang="en-US" sz="2800" spc="10" dirty="0">
                  <a:solidFill>
                    <a:srgbClr val="000000"/>
                  </a:solidFill>
                </a:endParaRPr>
              </a:p>
              <a:p>
                <a:pPr>
                  <a:tabLst>
                    <a:tab pos="977900" algn="l"/>
                  </a:tabLst>
                </a:pPr>
                <a:r>
                  <a:rPr lang="en-US" sz="2800" spc="10" dirty="0">
                    <a:solidFill>
                      <a:srgbClr val="000000"/>
                    </a:solidFill>
                  </a:rPr>
                  <a:t>The same is true for expressions with numbers such as </a:t>
                </a:r>
                <a14:m>
                  <m:oMath xmlns:m="http://schemas.openxmlformats.org/officeDocument/2006/math">
                    <m:r>
                      <a:rPr lang="en-US" sz="2800" i="1" spc="10" dirty="0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−</m:t>
                    </m:r>
                    <m:sSup>
                      <m:sSupPr>
                        <m:ctrlPr>
                          <a:rPr lang="en-US" sz="2800" i="1" spc="10" dirty="0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800" b="0" i="1" spc="10" dirty="0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7</m:t>
                        </m:r>
                      </m:e>
                      <m:sup>
                        <m:r>
                          <a:rPr lang="en-US" sz="2800" b="0" i="1" spc="10" dirty="0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sz="2800" spc="10" dirty="0">
                    <a:solidFill>
                      <a:srgbClr val="000000"/>
                    </a:solidFill>
                  </a:rPr>
                  <a:t>. That is, </a:t>
                </a:r>
              </a:p>
              <a:p>
                <a:pPr>
                  <a:tabLst>
                    <a:tab pos="977900" algn="l"/>
                  </a:tabLst>
                </a:pPr>
                <a:endParaRPr lang="en-US" sz="2800" spc="10" dirty="0">
                  <a:solidFill>
                    <a:srgbClr val="000000"/>
                  </a:solidFill>
                </a:endParaRPr>
              </a:p>
              <a:p>
                <a:pPr>
                  <a:tabLst>
                    <a:tab pos="977900" algn="l"/>
                  </a:tabLst>
                </a:pPr>
                <a:endParaRPr lang="en-US" sz="2800" spc="10" dirty="0">
                  <a:solidFill>
                    <a:srgbClr val="000000"/>
                  </a:solidFill>
                </a:endParaRPr>
              </a:p>
            </p:txBody>
          </p:sp>
        </mc:Choice>
        <mc:Fallback xmlns="">
          <p:sp>
            <p:nvSpPr>
              <p:cNvPr id="4" name="Rectangle 3">
                <a:extLst>
                  <a:ext uri="{FF2B5EF4-FFF2-40B4-BE49-F238E27FC236}">
                    <a16:creationId xmlns:a16="http://schemas.microsoft.com/office/drawing/2014/main" id="{543F458A-3F40-2AC1-7BA4-B95ECB6475F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8993" y="1280160"/>
                <a:ext cx="8229600" cy="3539430"/>
              </a:xfrm>
              <a:prstGeom prst="rect">
                <a:avLst/>
              </a:prstGeom>
              <a:blipFill>
                <a:blip r:embed="rId2"/>
                <a:stretch>
                  <a:fillRect l="-1328" t="-1195" r="-812"/>
                </a:stretch>
              </a:blipFill>
              <a:ln w="28575">
                <a:solidFill>
                  <a:srgbClr val="000000"/>
                </a:solidFill>
              </a:ln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Rectangle 2">
                <a:extLst>
                  <a:ext uri="{FF2B5EF4-FFF2-40B4-BE49-F238E27FC236}">
                    <a16:creationId xmlns:a16="http://schemas.microsoft.com/office/drawing/2014/main" id="{E0CC9E65-11A8-12B4-571E-8C8DF897ACA1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828800" y="3896225"/>
                <a:ext cx="5715000" cy="914400"/>
              </a:xfrm>
              <a:prstGeom prst="rect">
                <a:avLst/>
              </a:prstGeom>
            </p:spPr>
            <p:txBody>
              <a:bodyPr anchor="ctr" anchorCtr="1">
                <a:normAutofit/>
              </a:bodyPr>
              <a:lstStyle>
                <a:lvl1pPr algn="ctr" defTabSz="914400" rtl="0" eaLnBrk="1" latinLnBrk="0" hangingPunct="1">
                  <a:lnSpc>
                    <a:spcPts val="3000"/>
                  </a:lnSpc>
                  <a:spcBef>
                    <a:spcPct val="0"/>
                  </a:spcBef>
                  <a:buNone/>
                  <a:defRPr sz="3200" kern="1200" baseline="0">
                    <a:solidFill>
                      <a:srgbClr val="1F497D"/>
                    </a:solidFill>
                    <a:latin typeface="+mj-lt"/>
                    <a:ea typeface="+mj-ea"/>
                    <a:cs typeface="+mj-cs"/>
                  </a:defRPr>
                </a:lvl1pPr>
              </a:lstStyle>
              <a:p>
                <a:pPr>
                  <a:tabLst>
                    <a:tab pos="977900" algn="l"/>
                  </a:tabLs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i="1" spc="10" smtClean="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sSup>
                        <m:sSupPr>
                          <m:ctrlPr>
                            <a:rPr lang="en-US" sz="2800" i="1" spc="1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800" i="1" spc="1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7</m:t>
                          </m:r>
                        </m:e>
                        <m:sup>
                          <m:r>
                            <a:rPr lang="en-US" sz="2800" i="1" spc="1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2800" i="1" spc="1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=−1</m:t>
                      </m:r>
                      <m:r>
                        <a:rPr lang="en-US" sz="2800" i="1" spc="10" dirty="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⋅</m:t>
                      </m:r>
                      <m:sSup>
                        <m:sSupPr>
                          <m:ctrlPr>
                            <a:rPr lang="en-US" sz="2800" i="1" spc="1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800" i="1" spc="1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7</m:t>
                          </m:r>
                        </m:e>
                        <m:sup>
                          <m:r>
                            <a:rPr lang="en-US" sz="2800" i="1" spc="1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2800" i="1" spc="1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=−1</m:t>
                      </m:r>
                      <m:r>
                        <a:rPr lang="en-US" sz="2800" i="1" spc="10" dirty="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⋅</m:t>
                      </m:r>
                      <m:r>
                        <a:rPr lang="en-US" sz="2800" i="1" spc="1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49=−49</m:t>
                      </m:r>
                      <m:r>
                        <a:rPr lang="en-US" sz="2800" i="1" spc="1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.</m:t>
                      </m:r>
                    </m:oMath>
                  </m:oMathPara>
                </a14:m>
                <a:endParaRPr lang="en-US" sz="2800" spc="10" dirty="0">
                  <a:solidFill>
                    <a:srgbClr val="000000"/>
                  </a:solidFill>
                </a:endParaRPr>
              </a:p>
            </p:txBody>
          </p:sp>
        </mc:Choice>
        <mc:Fallback xmlns="">
          <p:sp>
            <p:nvSpPr>
              <p:cNvPr id="5" name="Rectangle 2">
                <a:extLst>
                  <a:ext uri="{FF2B5EF4-FFF2-40B4-BE49-F238E27FC236}">
                    <a16:creationId xmlns:a16="http://schemas.microsoft.com/office/drawing/2014/main" id="{E0CC9E65-11A8-12B4-571E-8C8DF897ACA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28800" y="3896225"/>
                <a:ext cx="5715000" cy="91440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4864471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1415</TotalTime>
  <Words>922</Words>
  <Application>Microsoft Office PowerPoint</Application>
  <PresentationFormat>On-screen Show (4:3)</PresentationFormat>
  <Paragraphs>142</Paragraphs>
  <Slides>23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30" baseType="lpstr">
      <vt:lpstr>Arial</vt:lpstr>
      <vt:lpstr>Calibri</vt:lpstr>
      <vt:lpstr>Cambria Math</vt:lpstr>
      <vt:lpstr>Courier New</vt:lpstr>
      <vt:lpstr>Symbol</vt:lpstr>
      <vt:lpstr>Office Theme</vt:lpstr>
      <vt:lpstr>Equation</vt:lpstr>
      <vt:lpstr>Section 5.2</vt:lpstr>
      <vt:lpstr>Properties: Summary of the Rules for Exponents</vt:lpstr>
      <vt:lpstr>Properties: Power Rule for Exponents</vt:lpstr>
      <vt:lpstr>Example 1: Using the Power Rule for Exponents</vt:lpstr>
      <vt:lpstr>Example 1: Using the Power Rule for Exponents (cont.)</vt:lpstr>
      <vt:lpstr>Properties: Rule for Power of a Product</vt:lpstr>
      <vt:lpstr>Example 2: Using the Rule for Power  of a Product </vt:lpstr>
      <vt:lpstr>Example 2: Using the Rule for Power  of a Product (cont.)</vt:lpstr>
      <vt:lpstr>Caution: Negative Numbers and Exponents</vt:lpstr>
      <vt:lpstr>Caution: Negative Numbers and Exponents (cont.)</vt:lpstr>
      <vt:lpstr>Properties: Rule for Power of a Quotient</vt:lpstr>
      <vt:lpstr> Example 3: Using the Rule for Power  of a Quotient</vt:lpstr>
      <vt:lpstr> Example 3: Using the Rule for Power  of a Quotient (cont.)</vt:lpstr>
      <vt:lpstr>Example 4: Using Combinations of Rules for Exponents</vt:lpstr>
      <vt:lpstr>Example 4: Using Combinations of Rules for Exponents (cont.)</vt:lpstr>
      <vt:lpstr>Example 4: Using Combinations of Rules for Exponents (cont.)</vt:lpstr>
      <vt:lpstr>Example 5: Using Two Approaches with Fractional Expressions and Negative Exponents</vt:lpstr>
      <vt:lpstr>Example 6: Simplifying A More Complex Problem</vt:lpstr>
      <vt:lpstr>Example 6: Simplifying A More Complex Problem (cont.)</vt:lpstr>
      <vt:lpstr>Example 6: Simplifying A More Complex Problem (cont.)</vt:lpstr>
      <vt:lpstr>Example 6: Simplifying A More Complex Problem (cont.)</vt:lpstr>
      <vt:lpstr>Properties: Summary of the Rules for Exponents</vt:lpstr>
      <vt:lpstr>Properties: Summary of the Rules for Exponents (cont.)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Algebra for College Students, 7th Edition</dc:title>
  <dc:creator>Hawkes Learning</dc:creator>
  <cp:lastModifiedBy>Jolie Even</cp:lastModifiedBy>
  <cp:revision>177</cp:revision>
  <dcterms:created xsi:type="dcterms:W3CDTF">2013-04-26T14:43:13Z</dcterms:created>
  <dcterms:modified xsi:type="dcterms:W3CDTF">2023-07-25T16:08:03Z</dcterms:modified>
</cp:coreProperties>
</file>