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e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image" Target="../media/image7.wmf"/><Relationship Id="rId21" Type="http://schemas.openxmlformats.org/officeDocument/2006/relationships/image" Target="../media/image16.e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emf"/><Relationship Id="rId15" Type="http://schemas.openxmlformats.org/officeDocument/2006/relationships/image" Target="../media/image13.emf"/><Relationship Id="rId23" Type="http://schemas.openxmlformats.org/officeDocument/2006/relationships/image" Target="../media/image17.e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e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emf"/><Relationship Id="rId15" Type="http://schemas.openxmlformats.org/officeDocument/2006/relationships/image" Target="../media/image35.e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5: </a:t>
            </a:r>
            <a:r>
              <a:rPr lang="en-US" dirty="0"/>
              <a:t>Evaluating Polynomials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466377"/>
              </p:ext>
            </p:extLst>
          </p:nvPr>
        </p:nvGraphicFramePr>
        <p:xfrm>
          <a:off x="552450" y="1206500"/>
          <a:ext cx="739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78200" imgH="585000" progId="Equation.DSMT4">
                  <p:embed/>
                </p:oleObj>
              </mc:Choice>
              <mc:Fallback>
                <p:oleObj name="Equation" r:id="rId2" imgW="7378200" imgH="58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6500"/>
                        <a:ext cx="739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186213"/>
              </p:ext>
            </p:extLst>
          </p:nvPr>
        </p:nvGraphicFramePr>
        <p:xfrm>
          <a:off x="294748" y="2362439"/>
          <a:ext cx="49006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89160" imgH="558720" progId="Equation.DSMT4">
                  <p:embed/>
                </p:oleObj>
              </mc:Choice>
              <mc:Fallback>
                <p:oleObj name="Equation" r:id="rId4" imgW="4889160" imgH="55872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48" y="2362439"/>
                        <a:ext cx="49006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50674" y="235725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5174" y="2360852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8300" y="23723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97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042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6EF01C2-CCBB-419C-9DDE-9AD4DACEA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636133"/>
              </p:ext>
            </p:extLst>
          </p:nvPr>
        </p:nvGraphicFramePr>
        <p:xfrm>
          <a:off x="5279674" y="2446578"/>
          <a:ext cx="3716338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360" imgH="393480" progId="Equation.DSMT4">
                  <p:embed/>
                </p:oleObj>
              </mc:Choice>
              <mc:Fallback>
                <p:oleObj name="Equation" r:id="rId6" imgW="370836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674" y="2446578"/>
                        <a:ext cx="3716338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95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Rewrite the polynomial expression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13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by substituting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indicated by the function</a:t>
            </a:r>
            <a:r>
              <a:rPr lang="en-US" dirty="0">
                <a:solidFill>
                  <a:schemeClr val="tx1"/>
                </a:solidFill>
              </a:rPr>
              <a:t> notation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tabLst>
                <a:tab pos="457200" algn="l"/>
              </a:tabLst>
            </a:pPr>
            <a:r>
              <a:rPr lang="en-US" dirty="0"/>
              <a:t>Substitute 2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 for </a:t>
            </a:r>
            <a:r>
              <a:rPr lang="en-US" i="1" dirty="0"/>
              <a:t>x</a:t>
            </a:r>
            <a:r>
              <a:rPr lang="en-US" dirty="0"/>
              <a:t> throughout the polynomial.</a:t>
            </a: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181600" y="4953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3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80291"/>
              </p:ext>
            </p:extLst>
          </p:nvPr>
        </p:nvGraphicFramePr>
        <p:xfrm>
          <a:off x="1003300" y="3759200"/>
          <a:ext cx="129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9800" imgH="585000" progId="Equation.DSMT4">
                  <p:embed/>
                </p:oleObj>
              </mc:Choice>
              <mc:Fallback>
                <p:oleObj name="Equation" r:id="rId4" imgW="1279800" imgH="5850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759200"/>
                        <a:ext cx="129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670759"/>
              </p:ext>
            </p:extLst>
          </p:nvPr>
        </p:nvGraphicFramePr>
        <p:xfrm>
          <a:off x="2393950" y="3759200"/>
          <a:ext cx="214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0120" imgH="585000" progId="Equation.DSMT4">
                  <p:embed/>
                </p:oleObj>
              </mc:Choice>
              <mc:Fallback>
                <p:oleObj name="Equation" r:id="rId6" imgW="2130120" imgH="5850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759200"/>
                        <a:ext cx="214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9438"/>
              </p:ext>
            </p:extLst>
          </p:nvPr>
        </p:nvGraphicFramePr>
        <p:xfrm>
          <a:off x="2394219" y="447648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500" imgH="292100" progId="Equation.DSMT4">
                  <p:embed/>
                </p:oleObj>
              </mc:Choice>
              <mc:Fallback>
                <p:oleObj name="Equation" r:id="rId8" imgW="1968500" imgH="2921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447648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482622"/>
              </p:ext>
            </p:extLst>
          </p:nvPr>
        </p:nvGraphicFramePr>
        <p:xfrm>
          <a:off x="2394219" y="50419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900" imgH="292100" progId="Equation.DSMT4">
                  <p:embed/>
                </p:oleObj>
              </mc:Choice>
              <mc:Fallback>
                <p:oleObj name="Equation" r:id="rId10" imgW="1485900" imgH="2921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50419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6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monomial in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term of the form</a:t>
            </a: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 err="1">
                <a:solidFill>
                  <a:srgbClr val="0000FF"/>
                </a:solidFill>
                <a:latin typeface="Calibri" pitchFamily="34" charset="0"/>
              </a:rPr>
              <a:t>kx</a:t>
            </a:r>
            <a:r>
              <a:rPr lang="en-US" b="1" i="1" baseline="30000" dirty="0" err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whole number.</a:t>
            </a: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degree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</a:t>
            </a:r>
            <a:r>
              <a:rPr lang="en-US" dirty="0">
                <a:solidFill>
                  <a:srgbClr val="000000"/>
                </a:solidFill>
              </a:rPr>
              <a:t>monomial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coefficient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Monomial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08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Polynomial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C00000"/>
                </a:solidFill>
              </a:rPr>
              <a:t>polynomial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monomial or the indicated sum </a:t>
            </a:r>
            <a:r>
              <a:rPr lang="en-US" dirty="0">
                <a:solidFill>
                  <a:srgbClr val="000000"/>
                </a:solidFill>
              </a:rPr>
              <a:t>and/or</a:t>
            </a:r>
            <a:r>
              <a:rPr lang="en-US" i="0" dirty="0">
                <a:solidFill>
                  <a:srgbClr val="000000"/>
                </a:solidFill>
              </a:rPr>
              <a:t> difference of monomials.</a:t>
            </a: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degree of a polynomial </a:t>
            </a:r>
            <a:r>
              <a:rPr lang="en-US" i="0" dirty="0">
                <a:solidFill>
                  <a:srgbClr val="000000"/>
                </a:solidFill>
              </a:rPr>
              <a:t>is the largest of the degrees of its terms </a:t>
            </a:r>
            <a:r>
              <a:rPr lang="en-US" dirty="0">
                <a:solidFill>
                  <a:srgbClr val="000000"/>
                </a:solidFill>
              </a:rPr>
              <a:t>after like terms have been combined.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coefficient of the term of largest degree is called the </a:t>
            </a:r>
            <a:r>
              <a:rPr lang="en-US" b="1" i="0" dirty="0">
                <a:solidFill>
                  <a:srgbClr val="C00000"/>
                </a:solidFill>
              </a:rPr>
              <a:t>leading coefficient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55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Special Terminology for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0564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Term 	Definition 	Examples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Monomial:	</a:t>
            </a:r>
            <a:r>
              <a:rPr lang="en-US" i="0" dirty="0">
                <a:solidFill>
                  <a:srgbClr val="000000"/>
                </a:solidFill>
              </a:rPr>
              <a:t>polynomial with one term	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3</a:t>
            </a:r>
            <a:r>
              <a:rPr lang="en-US" i="0" dirty="0">
                <a:solidFill>
                  <a:srgbClr val="000000"/>
                </a:solidFill>
              </a:rPr>
              <a:t> and 4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5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Binomial: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two terms	3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5 </a:t>
            </a: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 marL="755650" lvl="1" indent="-12700" algn="just" defTabSz="863600">
              <a:buFont typeface="Courier New" pitchFamily="49" charset="0"/>
              <a:buNone/>
              <a:tabLst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3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Trinomial: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three terms	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6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7 and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	a</a:t>
            </a:r>
            <a:r>
              <a:rPr lang="en-US" i="0" baseline="30000" dirty="0">
                <a:solidFill>
                  <a:srgbClr val="000000"/>
                </a:solidFill>
              </a:rPr>
              <a:t>3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8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12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defTabSz="863600">
              <a:buFont typeface="Courier New" pitchFamily="49" charset="0"/>
              <a:buNone/>
              <a:tabLst>
                <a:tab pos="1714500" algn="l"/>
                <a:tab pos="5943600" algn="l"/>
              </a:tabLst>
            </a:pPr>
            <a:r>
              <a:rPr lang="en-US" i="0" dirty="0">
                <a:solidFill>
                  <a:srgbClr val="000000"/>
                </a:solidFill>
              </a:rPr>
              <a:t>Polynomials with four or more terms are simply referred to as </a:t>
            </a:r>
            <a:r>
              <a:rPr lang="en-US" b="1" i="0" dirty="0">
                <a:solidFill>
                  <a:srgbClr val="C00000"/>
                </a:solidFill>
              </a:rPr>
              <a:t>polynomials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4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each polynomial by combining </a:t>
            </a:r>
            <a:r>
              <a:rPr lang="en-US" b="1" dirty="0"/>
              <a:t>like terms</a:t>
            </a:r>
            <a:r>
              <a:rPr lang="en-US" dirty="0"/>
              <a:t>. Write the polynomials in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descending order and state the degree and type of each polynomial.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11593"/>
              </p:ext>
            </p:extLst>
          </p:nvPr>
        </p:nvGraphicFramePr>
        <p:xfrm>
          <a:off x="963516" y="2662448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380880" progId="Equation.DSMT4">
                  <p:embed/>
                </p:oleObj>
              </mc:Choice>
              <mc:Fallback>
                <p:oleObj name="Equation" r:id="rId2" imgW="1307880" imgH="38088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516" y="2662448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575026"/>
              </p:ext>
            </p:extLst>
          </p:nvPr>
        </p:nvGraphicFramePr>
        <p:xfrm>
          <a:off x="957741" y="3296492"/>
          <a:ext cx="20399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380880" progId="Equation.DSMT4">
                  <p:embed/>
                </p:oleObj>
              </mc:Choice>
              <mc:Fallback>
                <p:oleObj name="Equation" r:id="rId4" imgW="2031840" imgH="38088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41" y="3296492"/>
                        <a:ext cx="203993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20608"/>
              </p:ext>
            </p:extLst>
          </p:nvPr>
        </p:nvGraphicFramePr>
        <p:xfrm>
          <a:off x="966156" y="380544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838080" progId="Equation.DSMT4">
                  <p:embed/>
                </p:oleObj>
              </mc:Choice>
              <mc:Fallback>
                <p:oleObj name="Equation" r:id="rId6" imgW="2501640" imgH="83808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3805448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062773"/>
              </p:ext>
            </p:extLst>
          </p:nvPr>
        </p:nvGraphicFramePr>
        <p:xfrm>
          <a:off x="973348" y="4702596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380880" progId="Equation.DSMT4">
                  <p:embed/>
                </p:oleObj>
              </mc:Choice>
              <mc:Fallback>
                <p:oleObj name="Equation" r:id="rId8" imgW="2298600" imgH="38088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48" y="4702596"/>
                        <a:ext cx="229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234803"/>
              </p:ext>
            </p:extLst>
          </p:nvPr>
        </p:nvGraphicFramePr>
        <p:xfrm>
          <a:off x="947470" y="5422900"/>
          <a:ext cx="22621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73040" imgH="444240" progId="Equation.DSMT4">
                  <p:embed/>
                </p:oleObj>
              </mc:Choice>
              <mc:Fallback>
                <p:oleObj name="Equation" r:id="rId10" imgW="2273040" imgH="44424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70" y="5422900"/>
                        <a:ext cx="22621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90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82600" y="1274056"/>
            <a:ext cx="8229600" cy="439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marL="514350" indent="-51435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ts val="23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lnSpc>
                <a:spcPct val="20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  <a:tabLst>
                <a:tab pos="533400" algn="l"/>
              </a:tabLst>
            </a:pPr>
            <a:r>
              <a:rPr lang="en-US" sz="2800" dirty="0"/>
              <a:t>This expression is </a:t>
            </a:r>
            <a:r>
              <a:rPr lang="en-US" sz="2800" dirty="0">
                <a:solidFill>
                  <a:srgbClr val="FF0008"/>
                </a:solidFill>
              </a:rPr>
              <a:t>not a polynomial</a:t>
            </a:r>
            <a:r>
              <a:rPr lang="en-US" sz="2800" dirty="0"/>
              <a:t> since </a:t>
            </a:r>
            <a:r>
              <a:rPr lang="en-US" sz="2800" i="1" dirty="0"/>
              <a:t>y </a:t>
            </a:r>
            <a:r>
              <a:rPr lang="en-US" sz="2800" dirty="0"/>
              <a:t>has a 	negative exponent.</a:t>
            </a:r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001877"/>
              </p:ext>
            </p:extLst>
          </p:nvPr>
        </p:nvGraphicFramePr>
        <p:xfrm>
          <a:off x="1081088" y="3118062"/>
          <a:ext cx="2500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838200" progId="Equation.DSMT4">
                  <p:embed/>
                </p:oleObj>
              </mc:Choice>
              <mc:Fallback>
                <p:oleObj name="Equation" r:id="rId2" imgW="2501900" imgH="838200" progId="Equation.DSMT4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118062"/>
                        <a:ext cx="25003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996082"/>
              </p:ext>
            </p:extLst>
          </p:nvPr>
        </p:nvGraphicFramePr>
        <p:xfrm>
          <a:off x="3143519" y="2490768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9840" imgH="393120" progId="Equation.DSMT4">
                  <p:embed/>
                </p:oleObj>
              </mc:Choice>
              <mc:Fallback>
                <p:oleObj name="Equation" r:id="rId4" imgW="1599840" imgH="393120" progId="Equation.DSMT4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519" y="2490768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07595"/>
              </p:ext>
            </p:extLst>
          </p:nvPr>
        </p:nvGraphicFramePr>
        <p:xfrm>
          <a:off x="1085850" y="2511846"/>
          <a:ext cx="198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65600" imgH="393120" progId="Equation.DSMT4">
                  <p:embed/>
                </p:oleObj>
              </mc:Choice>
              <mc:Fallback>
                <p:oleObj name="Equation" r:id="rId6" imgW="1965600" imgH="39312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11846"/>
                        <a:ext cx="198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910463"/>
              </p:ext>
            </p:extLst>
          </p:nvPr>
        </p:nvGraphicFramePr>
        <p:xfrm>
          <a:off x="3657600" y="3086578"/>
          <a:ext cx="227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58280" imgH="886680" progId="Equation.DSMT4">
                  <p:embed/>
                </p:oleObj>
              </mc:Choice>
              <mc:Fallback>
                <p:oleObj name="Equation" r:id="rId8" imgW="2258280" imgH="88668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86578"/>
                        <a:ext cx="227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3684"/>
              </p:ext>
            </p:extLst>
          </p:nvPr>
        </p:nvGraphicFramePr>
        <p:xfrm>
          <a:off x="1066800" y="196804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8100" imgH="381000" progId="Equation.DSMT4">
                  <p:embed/>
                </p:oleObj>
              </mc:Choice>
              <mc:Fallback>
                <p:oleObj name="Equation" r:id="rId10" imgW="1308100" imgH="38100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68040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012331"/>
              </p:ext>
            </p:extLst>
          </p:nvPr>
        </p:nvGraphicFramePr>
        <p:xfrm>
          <a:off x="2425700" y="196804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4000" imgH="482600" progId="Equation.DSMT4">
                  <p:embed/>
                </p:oleObj>
              </mc:Choice>
              <mc:Fallback>
                <p:oleObj name="Equation" r:id="rId12" imgW="1524000" imgH="4826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96804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888143"/>
              </p:ext>
            </p:extLst>
          </p:nvPr>
        </p:nvGraphicFramePr>
        <p:xfrm>
          <a:off x="4027927" y="1936024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3400" imgH="393120" progId="Equation.DSMT4">
                  <p:embed/>
                </p:oleObj>
              </mc:Choice>
              <mc:Fallback>
                <p:oleObj name="Equation" r:id="rId14" imgW="923400" imgH="39312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927" y="1936024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322587"/>
              </p:ext>
            </p:extLst>
          </p:nvPr>
        </p:nvGraphicFramePr>
        <p:xfrm>
          <a:off x="1087706" y="4071670"/>
          <a:ext cx="22971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98700" imgH="381000" progId="Equation.DSMT4">
                  <p:embed/>
                </p:oleObj>
              </mc:Choice>
              <mc:Fallback>
                <p:oleObj name="Equation" r:id="rId16" imgW="2298700" imgH="3810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706" y="4071670"/>
                        <a:ext cx="22971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773886"/>
              </p:ext>
            </p:extLst>
          </p:nvPr>
        </p:nvGraphicFramePr>
        <p:xfrm>
          <a:off x="3461019" y="4167718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70800" imgH="264960" progId="Equation.DSMT4">
                  <p:embed/>
                </p:oleObj>
              </mc:Choice>
              <mc:Fallback>
                <p:oleObj name="Equation" r:id="rId18" imgW="1270800" imgH="26496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019" y="4167718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060132"/>
              </p:ext>
            </p:extLst>
          </p:nvPr>
        </p:nvGraphicFramePr>
        <p:xfrm>
          <a:off x="6172200" y="2074652"/>
          <a:ext cx="2413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04440" imgH="264960" progId="Equation.DSMT4">
                  <p:embed/>
                </p:oleObj>
              </mc:Choice>
              <mc:Fallback>
                <p:oleObj name="Equation" r:id="rId20" imgW="2404440" imgH="264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074652"/>
                        <a:ext cx="2413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73343"/>
              </p:ext>
            </p:extLst>
          </p:nvPr>
        </p:nvGraphicFramePr>
        <p:xfrm>
          <a:off x="6172200" y="2642556"/>
          <a:ext cx="227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58280" imgH="264960" progId="Equation.DSMT4">
                  <p:embed/>
                </p:oleObj>
              </mc:Choice>
              <mc:Fallback>
                <p:oleObj name="Equation" r:id="rId22" imgW="2258280" imgH="264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642556"/>
                        <a:ext cx="227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685463"/>
              </p:ext>
            </p:extLst>
          </p:nvPr>
        </p:nvGraphicFramePr>
        <p:xfrm>
          <a:off x="6172200" y="3429000"/>
          <a:ext cx="2514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04880" imgH="264960" progId="Equation.DSMT4">
                  <p:embed/>
                </p:oleObj>
              </mc:Choice>
              <mc:Fallback>
                <p:oleObj name="Equation" r:id="rId24" imgW="2504880" imgH="264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29000"/>
                        <a:ext cx="2514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942348"/>
              </p:ext>
            </p:extLst>
          </p:nvPr>
        </p:nvGraphicFramePr>
        <p:xfrm>
          <a:off x="6189663" y="4165122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30120" imgH="264960" progId="Equation.DSMT4">
                  <p:embed/>
                </p:oleObj>
              </mc:Choice>
              <mc:Fallback>
                <p:oleObj name="Equation" r:id="rId26" imgW="2130120" imgH="264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4165122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400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2: Simplifying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polynomial, then state the degree and type of the polynomial.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528364"/>
              </p:ext>
            </p:extLst>
          </p:nvPr>
        </p:nvGraphicFramePr>
        <p:xfrm>
          <a:off x="3276600" y="1747838"/>
          <a:ext cx="28940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380880" progId="Equation.DSMT4">
                  <p:embed/>
                </p:oleObj>
              </mc:Choice>
              <mc:Fallback>
                <p:oleObj name="Equation" r:id="rId2" imgW="2895480" imgH="3808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47838"/>
                        <a:ext cx="28940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794168"/>
              </p:ext>
            </p:extLst>
          </p:nvPr>
        </p:nvGraphicFramePr>
        <p:xfrm>
          <a:off x="668338" y="2914650"/>
          <a:ext cx="60769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0" imgH="431640" progId="Equation.DSMT4">
                  <p:embed/>
                </p:oleObj>
              </mc:Choice>
              <mc:Fallback>
                <p:oleObj name="Equation" r:id="rId4" imgW="6858000" imgH="4316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2914650"/>
                        <a:ext cx="60769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29000" y="2876814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9057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2876814"/>
            <a:ext cx="132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second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13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343603"/>
              </p:ext>
            </p:extLst>
          </p:nvPr>
        </p:nvGraphicFramePr>
        <p:xfrm>
          <a:off x="6783388" y="3031639"/>
          <a:ext cx="182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279360" progId="Equation.DSMT4">
                  <p:embed/>
                </p:oleObj>
              </mc:Choice>
              <mc:Fallback>
                <p:oleObj name="Equation" r:id="rId6" imgW="1828800" imgH="2793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388" y="3031639"/>
                        <a:ext cx="182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35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Polynomials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8229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Substitute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throughout the polynomial.</a:t>
            </a:r>
            <a:endParaRPr lang="en-US" sz="2800" b="1" dirty="0">
              <a:latin typeface="Calibri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70555"/>
              </p:ext>
            </p:extLst>
          </p:nvPr>
        </p:nvGraphicFramePr>
        <p:xfrm>
          <a:off x="3169968" y="3640138"/>
          <a:ext cx="3251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6400" imgH="685440" progId="Equation.DSMT4">
                  <p:embed/>
                </p:oleObj>
              </mc:Choice>
              <mc:Fallback>
                <p:oleObj name="Equation" r:id="rId2" imgW="3236400" imgH="68544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68" y="3640138"/>
                        <a:ext cx="32512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28667"/>
              </p:ext>
            </p:extLst>
          </p:nvPr>
        </p:nvGraphicFramePr>
        <p:xfrm>
          <a:off x="2636845" y="3130550"/>
          <a:ext cx="3378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4560" imgH="585000" progId="Equation.DSMT4">
                  <p:embed/>
                </p:oleObj>
              </mc:Choice>
              <mc:Fallback>
                <p:oleObj name="Equation" r:id="rId4" imgW="336456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45" y="3130550"/>
                        <a:ext cx="3378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92420"/>
              </p:ext>
            </p:extLst>
          </p:nvPr>
        </p:nvGraphicFramePr>
        <p:xfrm>
          <a:off x="3856612" y="4406107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5200" imgH="469900" progId="Equation.DSMT4">
                  <p:embed/>
                </p:oleObj>
              </mc:Choice>
              <mc:Fallback>
                <p:oleObj name="Equation" r:id="rId6" imgW="2235200" imgH="46990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4406107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0225"/>
              </p:ext>
            </p:extLst>
          </p:nvPr>
        </p:nvGraphicFramePr>
        <p:xfrm>
          <a:off x="3856612" y="5079604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292100" progId="Equation.DSMT4">
                  <p:embed/>
                </p:oleObj>
              </mc:Choice>
              <mc:Fallback>
                <p:oleObj name="Equation" r:id="rId8" imgW="1955800" imgH="2921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079604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37628"/>
              </p:ext>
            </p:extLst>
          </p:nvPr>
        </p:nvGraphicFramePr>
        <p:xfrm>
          <a:off x="3856612" y="55753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113" imgH="291973" progId="Equation.DSMT4">
                  <p:embed/>
                </p:oleObj>
              </mc:Choice>
              <mc:Fallback>
                <p:oleObj name="Equation" r:id="rId10" imgW="660113" imgH="29197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5753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766337"/>
              </p:ext>
            </p:extLst>
          </p:nvPr>
        </p:nvGraphicFramePr>
        <p:xfrm>
          <a:off x="533399" y="1338263"/>
          <a:ext cx="73914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78200" imgH="585000" progId="Equation.DSMT4">
                  <p:embed/>
                </p:oleObj>
              </mc:Choice>
              <mc:Fallback>
                <p:oleObj name="Equation" r:id="rId12" imgW="7378200" imgH="5850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399" y="1338263"/>
                        <a:ext cx="7391401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890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41120" y="1735779"/>
            <a:ext cx="8153400" cy="52322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951309"/>
              </p:ext>
            </p:extLst>
          </p:nvPr>
        </p:nvGraphicFramePr>
        <p:xfrm>
          <a:off x="482600" y="1290638"/>
          <a:ext cx="81137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02520" imgH="507960" progId="Equation.DSMT4">
                  <p:embed/>
                </p:oleObj>
              </mc:Choice>
              <mc:Fallback>
                <p:oleObj name="Equation" r:id="rId2" imgW="8102520" imgH="50796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290638"/>
                        <a:ext cx="81137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204889"/>
              </p:ext>
            </p:extLst>
          </p:nvPr>
        </p:nvGraphicFramePr>
        <p:xfrm>
          <a:off x="893054" y="3200400"/>
          <a:ext cx="474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35800" imgH="685440" progId="Equation.DSMT4">
                  <p:embed/>
                </p:oleObj>
              </mc:Choice>
              <mc:Fallback>
                <p:oleObj name="Equation" r:id="rId4" imgW="4735800" imgH="68544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054" y="3200400"/>
                        <a:ext cx="474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02499"/>
              </p:ext>
            </p:extLst>
          </p:nvPr>
        </p:nvGraphicFramePr>
        <p:xfrm>
          <a:off x="441325" y="2254250"/>
          <a:ext cx="656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565680" imgH="495000" progId="Equation.DSMT4">
                  <p:embed/>
                </p:oleObj>
              </mc:Choice>
              <mc:Fallback>
                <p:oleObj name="Equation" r:id="rId6" imgW="6565680" imgH="49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254250"/>
                        <a:ext cx="656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706843"/>
              </p:ext>
            </p:extLst>
          </p:nvPr>
        </p:nvGraphicFramePr>
        <p:xfrm>
          <a:off x="1778000" y="4050768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050768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59279"/>
              </p:ext>
            </p:extLst>
          </p:nvPr>
        </p:nvGraphicFramePr>
        <p:xfrm>
          <a:off x="1778000" y="4850868"/>
          <a:ext cx="234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500" imgH="292100" progId="Equation.DSMT4">
                  <p:embed/>
                </p:oleObj>
              </mc:Choice>
              <mc:Fallback>
                <p:oleObj name="Equation" r:id="rId10" imgW="2349500" imgH="292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850868"/>
                        <a:ext cx="234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887637"/>
              </p:ext>
            </p:extLst>
          </p:nvPr>
        </p:nvGraphicFramePr>
        <p:xfrm>
          <a:off x="1778000" y="5473168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25" imgH="279279" progId="Equation.DSMT4">
                  <p:embed/>
                </p:oleObj>
              </mc:Choice>
              <mc:Fallback>
                <p:oleObj name="Equation" r:id="rId12" imgW="863225" imgH="279279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473168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026502"/>
              </p:ext>
            </p:extLst>
          </p:nvPr>
        </p:nvGraphicFramePr>
        <p:xfrm>
          <a:off x="5835381" y="3352800"/>
          <a:ext cx="2870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61640" imgH="576000" progId="Equation.DSMT4">
                  <p:embed/>
                </p:oleObj>
              </mc:Choice>
              <mc:Fallback>
                <p:oleObj name="Equation" r:id="rId14" imgW="2861640" imgH="576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381" y="3352800"/>
                        <a:ext cx="2870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F2B7D740-EA49-E96B-F671-0ED95EE2D8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318265"/>
              </p:ext>
            </p:extLst>
          </p:nvPr>
        </p:nvGraphicFramePr>
        <p:xfrm>
          <a:off x="7048500" y="2315683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920" imgH="304560" progId="Equation.DSMT4">
                  <p:embed/>
                </p:oleObj>
              </mc:Choice>
              <mc:Fallback>
                <p:oleObj name="Equation" r:id="rId16" imgW="799920" imgH="30456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2315683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3DAD84F9-BBE5-4E6B-23B0-2672997630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36413"/>
              </p:ext>
            </p:extLst>
          </p:nvPr>
        </p:nvGraphicFramePr>
        <p:xfrm>
          <a:off x="457200" y="2742352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6040" imgH="380880" progId="Equation.DSMT4">
                  <p:embed/>
                </p:oleObj>
              </mc:Choice>
              <mc:Fallback>
                <p:oleObj name="Equation" r:id="rId18" imgW="1346040" imgH="38088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F2B7D740-EA49-E96B-F671-0ED95EE2D8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42352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81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340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Section 5.4</vt:lpstr>
      <vt:lpstr>Definition: Monomial</vt:lpstr>
      <vt:lpstr>Definition: Polynomial</vt:lpstr>
      <vt:lpstr>Definition: Special Terminology for Polynomials</vt:lpstr>
      <vt:lpstr>Example 1: Simplifying Polynomials </vt:lpstr>
      <vt:lpstr>Example 1: Simplifying Polynomials (cont.)</vt:lpstr>
      <vt:lpstr>Completion Example 2: Simplifying Polynomials</vt:lpstr>
      <vt:lpstr>Example 3: Evaluating Polynomials</vt:lpstr>
      <vt:lpstr>Example 4: Evaluating Polynomials</vt:lpstr>
      <vt:lpstr>Completion Example 5: Evaluating Polynomials</vt:lpstr>
      <vt:lpstr>Example 6: Evaluating Polynomials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176</cp:revision>
  <dcterms:created xsi:type="dcterms:W3CDTF">2013-04-26T14:43:13Z</dcterms:created>
  <dcterms:modified xsi:type="dcterms:W3CDTF">2023-07-25T16:56:58Z</dcterms:modified>
</cp:coreProperties>
</file>