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2.e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9.w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1.w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8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12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oleObject" Target="../embeddings/oleObject18.bin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25.emf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5.8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5360" imgH="914040" progId="Equation.DSMT4">
                  <p:embed/>
                </p:oleObj>
              </mc:Choice>
              <mc:Fallback>
                <p:oleObj name="Equation" r:id="rId4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360" imgH="301680" progId="Equation.DSMT4">
                  <p:embed/>
                </p:oleObj>
              </mc:Choice>
              <mc:Fallback>
                <p:oleObj name="Equation" r:id="rId6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8760" imgH="594000" progId="Equation.DSMT4">
                  <p:embed/>
                </p:oleObj>
              </mc:Choice>
              <mc:Fallback>
                <p:oleObj name="Equation" r:id="rId8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886680" progId="Equation.DSMT4">
                  <p:embed/>
                </p:oleObj>
              </mc:Choice>
              <mc:Fallback>
                <p:oleObj name="Equation" r:id="rId10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27400" imgH="447840" progId="Equation.DSMT4">
                  <p:embed/>
                </p:oleObj>
              </mc:Choice>
              <mc:Fallback>
                <p:oleObj name="Equation" r:id="rId12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1320" imgH="411120" progId="Equation.DSMT4">
                  <p:embed/>
                </p:oleObj>
              </mc:Choice>
              <mc:Fallback>
                <p:oleObj name="Equation" r:id="rId14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the division algorithm.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9816"/>
              </p:ext>
            </p:extLst>
          </p:nvPr>
        </p:nvGraphicFramePr>
        <p:xfrm>
          <a:off x="1483685" y="1041564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1040" imgH="649080" progId="Equation.DSMT4">
                  <p:embed/>
                </p:oleObj>
              </mc:Choice>
              <mc:Fallback>
                <p:oleObj name="Equation" r:id="rId2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85" y="1041564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977"/>
              </p:ext>
            </p:extLst>
          </p:nvPr>
        </p:nvGraphicFramePr>
        <p:xfrm>
          <a:off x="4159189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89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2946"/>
              </p:ext>
            </p:extLst>
          </p:nvPr>
        </p:nvGraphicFramePr>
        <p:xfrm>
          <a:off x="7316904" y="544024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8640" imgH="447840" progId="Equation.DSMT4">
                  <p:embed/>
                </p:oleObj>
              </mc:Choice>
              <mc:Fallback>
                <p:oleObj name="Equation" r:id="rId6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04" y="5440248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73107"/>
              </p:ext>
            </p:extLst>
          </p:nvPr>
        </p:nvGraphicFramePr>
        <p:xfrm>
          <a:off x="2152157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9960" imgH="749520" progId="Equation.DSMT4">
                  <p:embed/>
                </p:oleObj>
              </mc:Choice>
              <mc:Fallback>
                <p:oleObj name="Equation" r:id="rId8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157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5423"/>
              </p:ext>
            </p:extLst>
          </p:nvPr>
        </p:nvGraphicFramePr>
        <p:xfrm>
          <a:off x="2833194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0320" imgH="557640" progId="Equation.DSMT4">
                  <p:embed/>
                </p:oleObj>
              </mc:Choice>
              <mc:Fallback>
                <p:oleObj name="Equation" r:id="rId10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49079"/>
              </p:ext>
            </p:extLst>
          </p:nvPr>
        </p:nvGraphicFramePr>
        <p:xfrm>
          <a:off x="3823794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920" imgH="447840" progId="Equation.DSMT4">
                  <p:embed/>
                </p:oleObj>
              </mc:Choice>
              <mc:Fallback>
                <p:oleObj name="Equation" r:id="rId12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794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4188"/>
              </p:ext>
            </p:extLst>
          </p:nvPr>
        </p:nvGraphicFramePr>
        <p:xfrm>
          <a:off x="3506294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0120" imgH="530280" progId="Equation.DSMT4">
                  <p:embed/>
                </p:oleObj>
              </mc:Choice>
              <mc:Fallback>
                <p:oleObj name="Equation" r:id="rId14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294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961"/>
              </p:ext>
            </p:extLst>
          </p:nvPr>
        </p:nvGraphicFramePr>
        <p:xfrm>
          <a:off x="5112844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291973" progId="Equation.DSMT4">
                  <p:embed/>
                </p:oleObj>
              </mc:Choice>
              <mc:Fallback>
                <p:oleObj name="Equation" r:id="rId16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844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32041"/>
              </p:ext>
            </p:extLst>
          </p:nvPr>
        </p:nvGraphicFramePr>
        <p:xfrm>
          <a:off x="4724400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530280" progId="Equation.DSMT4">
                  <p:embed/>
                </p:oleObj>
              </mc:Choice>
              <mc:Fallback>
                <p:oleObj name="Equation" r:id="rId18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1155"/>
              </p:ext>
            </p:extLst>
          </p:nvPr>
        </p:nvGraphicFramePr>
        <p:xfrm>
          <a:off x="5802148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48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8389" y="5473317"/>
            <a:ext cx="7245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30775"/>
              </p:ext>
            </p:extLst>
          </p:nvPr>
        </p:nvGraphicFramePr>
        <p:xfrm>
          <a:off x="4705317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6000" imgH="264960" progId="Equation.DSMT4">
                  <p:embed/>
                </p:oleObj>
              </mc:Choice>
              <mc:Fallback>
                <p:oleObj name="Equation" r:id="rId22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17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83754"/>
              </p:ext>
            </p:extLst>
          </p:nvPr>
        </p:nvGraphicFramePr>
        <p:xfrm>
          <a:off x="5381592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79400" progId="Equation.DSMT4">
                  <p:embed/>
                </p:oleObj>
              </mc:Choice>
              <mc:Fallback>
                <p:oleObj name="Equation" r:id="rId24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92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2076C9-21C8-DF6F-8706-6164097448BD}"/>
              </a:ext>
            </a:extLst>
          </p:cNvPr>
          <p:cNvSpPr/>
          <p:nvPr/>
        </p:nvSpPr>
        <p:spPr>
          <a:xfrm>
            <a:off x="475757" y="209290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Simplify                                 using </a:t>
            </a:r>
            <a:r>
              <a:rPr lang="en-IN" dirty="0"/>
              <a:t>the division algorithm.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969120" progId="Equation.DSMT4">
                  <p:embed/>
                </p:oleObj>
              </mc:Choice>
              <mc:Fallback>
                <p:oleObj name="Equation" r:id="rId2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7358"/>
              </p:ext>
            </p:extLst>
          </p:nvPr>
        </p:nvGraphicFramePr>
        <p:xfrm>
          <a:off x="3624835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380835" progId="Equation.DSMT4">
                  <p:embed/>
                </p:oleObj>
              </mc:Choice>
              <mc:Fallback>
                <p:oleObj name="Equation" r:id="rId2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35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638800" y="4926181"/>
            <a:ext cx="299183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4281"/>
              </p:ext>
            </p:extLst>
          </p:nvPr>
        </p:nvGraphicFramePr>
        <p:xfrm>
          <a:off x="498587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2520" imgH="749520" progId="Equation.DSMT4">
                  <p:embed/>
                </p:oleObj>
              </mc:Choice>
              <mc:Fallback>
                <p:oleObj name="Equation" r:id="rId4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87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5186"/>
              </p:ext>
            </p:extLst>
          </p:nvPr>
        </p:nvGraphicFramePr>
        <p:xfrm>
          <a:off x="1662225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712800" progId="Equation.DSMT4">
                  <p:embed/>
                </p:oleObj>
              </mc:Choice>
              <mc:Fallback>
                <p:oleObj name="Equation" r:id="rId6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25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454"/>
              </p:ext>
            </p:extLst>
          </p:nvPr>
        </p:nvGraphicFramePr>
        <p:xfrm>
          <a:off x="2756012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4800" imgH="447840" progId="Equation.DSMT4">
                  <p:embed/>
                </p:oleObj>
              </mc:Choice>
              <mc:Fallback>
                <p:oleObj name="Equation" r:id="rId8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12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51854"/>
              </p:ext>
            </p:extLst>
          </p:nvPr>
        </p:nvGraphicFramePr>
        <p:xfrm>
          <a:off x="2360725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7080" imgH="712800" progId="Equation.DSMT4">
                  <p:embed/>
                </p:oleObj>
              </mc:Choice>
              <mc:Fallback>
                <p:oleObj name="Equation" r:id="rId10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25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0208"/>
              </p:ext>
            </p:extLst>
          </p:nvPr>
        </p:nvGraphicFramePr>
        <p:xfrm>
          <a:off x="3435462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0280" imgH="447840" progId="Equation.DSMT4">
                  <p:embed/>
                </p:oleObj>
              </mc:Choice>
              <mc:Fallback>
                <p:oleObj name="Equation" r:id="rId12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462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59292"/>
              </p:ext>
            </p:extLst>
          </p:nvPr>
        </p:nvGraphicFramePr>
        <p:xfrm>
          <a:off x="3057637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6080" imgH="712800" progId="Equation.DSMT4">
                  <p:embed/>
                </p:oleObj>
              </mc:Choice>
              <mc:Fallback>
                <p:oleObj name="Equation" r:id="rId14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37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2544"/>
              </p:ext>
            </p:extLst>
          </p:nvPr>
        </p:nvGraphicFramePr>
        <p:xfrm>
          <a:off x="4289537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32840" imgH="264960" progId="Equation.DSMT4">
                  <p:embed/>
                </p:oleObj>
              </mc:Choice>
              <mc:Fallback>
                <p:oleObj name="Equation" r:id="rId16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537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83780"/>
              </p:ext>
            </p:extLst>
          </p:nvPr>
        </p:nvGraphicFramePr>
        <p:xfrm>
          <a:off x="4052539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41195" progId="Equation.DSMT4">
                  <p:embed/>
                </p:oleObj>
              </mc:Choice>
              <mc:Fallback>
                <p:oleObj name="Equation" r:id="rId18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39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8025"/>
              </p:ext>
            </p:extLst>
          </p:nvPr>
        </p:nvGraphicFramePr>
        <p:xfrm>
          <a:off x="4753087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1920" imgH="264960" progId="Equation.DSMT4">
                  <p:embed/>
                </p:oleObj>
              </mc:Choice>
              <mc:Fallback>
                <p:oleObj name="Equation" r:id="rId20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87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,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4795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8040" imgH="941400" progId="Equation.DSMT4">
                  <p:embed/>
                </p:oleObj>
              </mc:Choice>
              <mc:Fallback>
                <p:oleObj name="Equation" r:id="rId4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1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monomial denominator by writing each fraction as the sum (or difference) of fractions.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10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28880" imgH="914040" progId="Equation.DSMT4">
                  <p:embed/>
                </p:oleObj>
              </mc:Choice>
              <mc:Fallback>
                <p:oleObj name="Equation" r:id="rId4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6080" imgH="914040" progId="Equation.DSMT4">
                  <p:embed/>
                </p:oleObj>
              </mc:Choice>
              <mc:Fallback>
                <p:oleObj name="Equation" r:id="rId5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6240" imgH="914040" progId="Equation.DSMT4">
                  <p:embed/>
                </p:oleObj>
              </mc:Choice>
              <mc:Fallback>
                <p:oleObj name="Equation" r:id="rId7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8960" imgH="987120" progId="Equation.DSMT4">
                  <p:embed/>
                </p:oleObj>
              </mc:Choice>
              <mc:Fallback>
                <p:oleObj name="Equation" r:id="rId9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939600" progId="Equation.DSMT4">
                  <p:embed/>
                </p:oleObj>
              </mc:Choice>
              <mc:Fallback>
                <p:oleObj name="Equation" r:id="rId2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9440" imgH="987120" progId="Equation.DSMT4">
                  <p:embed/>
                </p:oleObj>
              </mc:Choice>
              <mc:Fallback>
                <p:oleObj name="Equation" r:id="rId4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1320" imgH="466200" progId="Equation.DSMT4">
                  <p:embed/>
                </p:oleObj>
              </mc:Choice>
              <mc:Fallback>
                <p:oleObj name="Equation" r:id="rId6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Theorem: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85133"/>
              </p:ext>
            </p:extLst>
          </p:nvPr>
        </p:nvGraphicFramePr>
        <p:xfrm>
          <a:off x="3168650" y="18415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7560" imgH="886680" progId="Equation.DSMT4">
                  <p:embed/>
                </p:oleObj>
              </mc:Choice>
              <mc:Fallback>
                <p:oleObj name="Equation" r:id="rId2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415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</a:t>
            </a:r>
            <a:r>
              <a:rPr lang="en-US" sz="2800" dirty="0"/>
              <a:t>algorithm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5360" imgH="914040" progId="Equation.DSMT4">
                  <p:embed/>
                </p:oleObj>
              </mc:Choice>
              <mc:Fallback>
                <p:oleObj name="Equation" r:id="rId2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5120" imgH="749520" progId="Equation.DSMT4">
                  <p:embed/>
                </p:oleObj>
              </mc:Choice>
              <mc:Fallback>
                <p:oleObj name="Equation" r:id="rId4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Use a negative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712800" progId="Equation.DSMT4">
                  <p:embed/>
                </p:oleObj>
              </mc:Choice>
              <mc:Fallback>
                <p:oleObj name="Equation" r:id="rId2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1384200" progId="Equation.DSMT4">
                  <p:embed/>
                </p:oleObj>
              </mc:Choice>
              <mc:Fallback>
                <p:oleObj name="Equation" r:id="rId8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12618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3877"/>
              </p:ext>
            </p:extLst>
          </p:nvPr>
        </p:nvGraphicFramePr>
        <p:xfrm>
          <a:off x="2590800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35286"/>
              </p:ext>
            </p:extLst>
          </p:nvPr>
        </p:nvGraphicFramePr>
        <p:xfrm>
          <a:off x="35052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360" imgH="264960" progId="Equation.DSMT4">
                  <p:embed/>
                </p:oleObj>
              </mc:Choice>
              <mc:Fallback>
                <p:oleObj name="Equation" r:id="rId4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03826"/>
              </p:ext>
            </p:extLst>
          </p:nvPr>
        </p:nvGraphicFramePr>
        <p:xfrm>
          <a:off x="1714500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5360" imgH="749520" progId="Equation.DSMT4">
                  <p:embed/>
                </p:oleObj>
              </mc:Choice>
              <mc:Fallback>
                <p:oleObj name="Equation" r:id="rId6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741"/>
              </p:ext>
            </p:extLst>
          </p:nvPr>
        </p:nvGraphicFramePr>
        <p:xfrm>
          <a:off x="3763962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25149"/>
              </p:ext>
            </p:extLst>
          </p:nvPr>
        </p:nvGraphicFramePr>
        <p:xfrm>
          <a:off x="2590800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120" imgH="557640" progId="Equation.DSMT4">
                  <p:embed/>
                </p:oleObj>
              </mc:Choice>
              <mc:Fallback>
                <p:oleObj name="Equation" r:id="rId10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387"/>
              </p:ext>
            </p:extLst>
          </p:nvPr>
        </p:nvGraphicFramePr>
        <p:xfrm>
          <a:off x="3581400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264960" progId="Equation.DSMT4">
                  <p:embed/>
                </p:oleObj>
              </mc:Choice>
              <mc:Fallback>
                <p:oleObj name="Equation" r:id="rId12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0374"/>
              </p:ext>
            </p:extLst>
          </p:nvPr>
        </p:nvGraphicFramePr>
        <p:xfrm>
          <a:off x="1712912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5360" imgH="749520" progId="Equation.DSMT4">
                  <p:embed/>
                </p:oleObj>
              </mc:Choice>
              <mc:Fallback>
                <p:oleObj name="Equation" r:id="rId14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3312"/>
              </p:ext>
            </p:extLst>
          </p:nvPr>
        </p:nvGraphicFramePr>
        <p:xfrm>
          <a:off x="3778392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92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0820"/>
              </p:ext>
            </p:extLst>
          </p:nvPr>
        </p:nvGraphicFramePr>
        <p:xfrm>
          <a:off x="42672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3760" imgH="264960" progId="Equation.DSMT4">
                  <p:embed/>
                </p:oleObj>
              </mc:Choice>
              <mc:Fallback>
                <p:oleObj name="Equation" r:id="rId17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6120" imgH="1343880" progId="Equation.DSMT4">
                  <p:embed/>
                </p:oleObj>
              </mc:Choice>
              <mc:Fallback>
                <p:oleObj name="Equation" r:id="rId2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640" imgH="356400" progId="Equation.DSMT4">
                  <p:embed/>
                </p:oleObj>
              </mc:Choice>
              <mc:Fallback>
                <p:oleObj name="Equation" r:id="rId6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negative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3120" imgH="557640" progId="Equation.DSMT4">
                  <p:embed/>
                </p:oleObj>
              </mc:Choice>
              <mc:Fallback>
                <p:oleObj name="Equation" r:id="rId14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720" imgH="356400" progId="Equation.DSMT4">
                  <p:embed/>
                </p:oleObj>
              </mc:Choice>
              <mc:Fallback>
                <p:oleObj name="Equation" r:id="rId15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25360" imgH="749520" progId="Equation.DSMT4">
                  <p:embed/>
                </p:oleObj>
              </mc:Choice>
              <mc:Fallback>
                <p:oleObj name="Equation" r:id="rId17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79360" progId="Equation.DSMT4">
                  <p:embed/>
                </p:oleObj>
              </mc:Choice>
              <mc:Fallback>
                <p:oleObj name="Equation" r:id="rId18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291973" progId="Equation.DSMT4">
                  <p:embed/>
                </p:oleObj>
              </mc:Choice>
              <mc:Fallback>
                <p:oleObj name="Equation" r:id="rId20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545760" progId="Equation.DSMT4">
                  <p:embed/>
                </p:oleObj>
              </mc:Choice>
              <mc:Fallback>
                <p:oleObj name="Equation" r:id="rId21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720" imgH="356400" progId="Equation.DSMT4">
                  <p:embed/>
                </p:oleObj>
              </mc:Choice>
              <mc:Fallback>
                <p:oleObj name="Equation" r:id="rId4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8160" imgH="530280" progId="Equation.DSMT4">
                  <p:embed/>
                </p:oleObj>
              </mc:Choice>
              <mc:Fallback>
                <p:oleObj name="Equation" r:id="rId6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9480" imgH="356400" progId="Equation.DSMT4">
                  <p:embed/>
                </p:oleObj>
              </mc:Choice>
              <mc:Fallback>
                <p:oleObj name="Equation" r:id="rId8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6840" imgH="264960" progId="Equation.DSMT4">
                  <p:embed/>
                </p:oleObj>
              </mc:Choice>
              <mc:Fallback>
                <p:oleObj name="Equation" r:id="rId14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0038" y="219801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Thus,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482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5.8</vt:lpstr>
      <vt:lpstr>Example 1: Dividing by a Monomial</vt:lpstr>
      <vt:lpstr>Example 1: Dividing by a Monomial (cont.)</vt:lpstr>
      <vt:lpstr>Theorem: The Division Algorithm</vt:lpstr>
      <vt:lpstr>Example 2: Using The Division Algorithm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3: Using Long Division (Remainder 0)</vt:lpstr>
      <vt:lpstr>Example 4: Using Long Division (Terms Missing)</vt:lpstr>
      <vt:lpstr>Example 4: Using Long Division  (Terms Missing)(cont.)</vt:lpstr>
      <vt:lpstr>Example 4: Using Long Division 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219</cp:revision>
  <dcterms:created xsi:type="dcterms:W3CDTF">2013-04-26T14:43:13Z</dcterms:created>
  <dcterms:modified xsi:type="dcterms:W3CDTF">2023-07-25T17:08:21Z</dcterms:modified>
</cp:coreProperties>
</file>