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7" r:id="rId3"/>
    <p:sldId id="287" r:id="rId4"/>
    <p:sldId id="286" r:id="rId5"/>
    <p:sldId id="275" r:id="rId6"/>
    <p:sldId id="278" r:id="rId7"/>
    <p:sldId id="264" r:id="rId8"/>
    <p:sldId id="28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8080"/>
    <a:srgbClr val="008078"/>
    <a:srgbClr val="366092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24" autoAdjust="0"/>
    <p:restoredTop sz="94660"/>
  </p:normalViewPr>
  <p:slideViewPr>
    <p:cSldViewPr>
      <p:cViewPr varScale="1">
        <p:scale>
          <a:sx n="111" d="100"/>
          <a:sy n="111" d="100"/>
        </p:scale>
        <p:origin x="1728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emf"/><Relationship Id="rId21" Type="http://schemas.openxmlformats.org/officeDocument/2006/relationships/image" Target="../media/image11.wmf"/><Relationship Id="rId7" Type="http://schemas.openxmlformats.org/officeDocument/2006/relationships/image" Target="../media/image4.e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5" Type="http://schemas.openxmlformats.org/officeDocument/2006/relationships/image" Target="../media/image3.e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e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wmf"/><Relationship Id="rId18" Type="http://schemas.openxmlformats.org/officeDocument/2006/relationships/oleObject" Target="../embeddings/oleObject21.bin"/><Relationship Id="rId26" Type="http://schemas.openxmlformats.org/officeDocument/2006/relationships/oleObject" Target="../embeddings/oleObject25.bin"/><Relationship Id="rId3" Type="http://schemas.openxmlformats.org/officeDocument/2006/relationships/image" Target="../media/image14.emf"/><Relationship Id="rId21" Type="http://schemas.openxmlformats.org/officeDocument/2006/relationships/image" Target="../media/image23.wmf"/><Relationship Id="rId7" Type="http://schemas.openxmlformats.org/officeDocument/2006/relationships/image" Target="../media/image16.e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1.wmf"/><Relationship Id="rId25" Type="http://schemas.openxmlformats.org/officeDocument/2006/relationships/image" Target="../media/image25.wmf"/><Relationship Id="rId2" Type="http://schemas.openxmlformats.org/officeDocument/2006/relationships/oleObject" Target="../embeddings/oleObject13.bin"/><Relationship Id="rId16" Type="http://schemas.openxmlformats.org/officeDocument/2006/relationships/oleObject" Target="../embeddings/oleObject20.bin"/><Relationship Id="rId20" Type="http://schemas.openxmlformats.org/officeDocument/2006/relationships/oleObject" Target="../embeddings/oleObject22.bin"/><Relationship Id="rId29" Type="http://schemas.openxmlformats.org/officeDocument/2006/relationships/image" Target="../media/image27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24" Type="http://schemas.openxmlformats.org/officeDocument/2006/relationships/oleObject" Target="../embeddings/oleObject24.bin"/><Relationship Id="rId5" Type="http://schemas.openxmlformats.org/officeDocument/2006/relationships/image" Target="../media/image15.emf"/><Relationship Id="rId15" Type="http://schemas.openxmlformats.org/officeDocument/2006/relationships/image" Target="../media/image20.emf"/><Relationship Id="rId23" Type="http://schemas.openxmlformats.org/officeDocument/2006/relationships/image" Target="../media/image24.wmf"/><Relationship Id="rId28" Type="http://schemas.openxmlformats.org/officeDocument/2006/relationships/oleObject" Target="../embeddings/oleObject26.bin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2.wmf"/><Relationship Id="rId31" Type="http://schemas.openxmlformats.org/officeDocument/2006/relationships/image" Target="../media/image28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emf"/><Relationship Id="rId14" Type="http://schemas.openxmlformats.org/officeDocument/2006/relationships/oleObject" Target="../embeddings/oleObject19.bin"/><Relationship Id="rId22" Type="http://schemas.openxmlformats.org/officeDocument/2006/relationships/oleObject" Target="../embeddings/oleObject23.bin"/><Relationship Id="rId27" Type="http://schemas.openxmlformats.org/officeDocument/2006/relationships/image" Target="../media/image26.wmf"/><Relationship Id="rId30" Type="http://schemas.openxmlformats.org/officeDocument/2006/relationships/oleObject" Target="../embeddings/oleObject2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7" Type="http://schemas.openxmlformats.org/officeDocument/2006/relationships/image" Target="../media/image31.e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30.emf"/><Relationship Id="rId4" Type="http://schemas.openxmlformats.org/officeDocument/2006/relationships/oleObject" Target="../embeddings/oleObject2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7.emf"/><Relationship Id="rId18" Type="http://schemas.openxmlformats.org/officeDocument/2006/relationships/oleObject" Target="../embeddings/oleObject39.bin"/><Relationship Id="rId3" Type="http://schemas.openxmlformats.org/officeDocument/2006/relationships/image" Target="../media/image32.emf"/><Relationship Id="rId21" Type="http://schemas.openxmlformats.org/officeDocument/2006/relationships/image" Target="../media/image41.wmf"/><Relationship Id="rId7" Type="http://schemas.openxmlformats.org/officeDocument/2006/relationships/image" Target="../media/image34.e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39.emf"/><Relationship Id="rId2" Type="http://schemas.openxmlformats.org/officeDocument/2006/relationships/oleObject" Target="../embeddings/oleObject31.bin"/><Relationship Id="rId16" Type="http://schemas.openxmlformats.org/officeDocument/2006/relationships/oleObject" Target="../embeddings/oleObject38.bin"/><Relationship Id="rId20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6.wmf"/><Relationship Id="rId5" Type="http://schemas.openxmlformats.org/officeDocument/2006/relationships/image" Target="../media/image33.emf"/><Relationship Id="rId15" Type="http://schemas.openxmlformats.org/officeDocument/2006/relationships/image" Target="../media/image38.emf"/><Relationship Id="rId23" Type="http://schemas.openxmlformats.org/officeDocument/2006/relationships/image" Target="../media/image42.wmf"/><Relationship Id="rId10" Type="http://schemas.openxmlformats.org/officeDocument/2006/relationships/oleObject" Target="../embeddings/oleObject35.bin"/><Relationship Id="rId19" Type="http://schemas.openxmlformats.org/officeDocument/2006/relationships/image" Target="../media/image40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7.bin"/><Relationship Id="rId22" Type="http://schemas.openxmlformats.org/officeDocument/2006/relationships/oleObject" Target="../embeddings/oleObject41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8.bin"/><Relationship Id="rId18" Type="http://schemas.openxmlformats.org/officeDocument/2006/relationships/image" Target="../media/image50.wmf"/><Relationship Id="rId26" Type="http://schemas.openxmlformats.org/officeDocument/2006/relationships/image" Target="../media/image54.wmf"/><Relationship Id="rId3" Type="http://schemas.openxmlformats.org/officeDocument/2006/relationships/image" Target="../media/image43.emf"/><Relationship Id="rId21" Type="http://schemas.openxmlformats.org/officeDocument/2006/relationships/oleObject" Target="../embeddings/oleObject52.bin"/><Relationship Id="rId34" Type="http://schemas.openxmlformats.org/officeDocument/2006/relationships/image" Target="../media/image58.wmf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7.emf"/><Relationship Id="rId17" Type="http://schemas.openxmlformats.org/officeDocument/2006/relationships/oleObject" Target="../embeddings/oleObject50.bin"/><Relationship Id="rId25" Type="http://schemas.openxmlformats.org/officeDocument/2006/relationships/oleObject" Target="../embeddings/oleObject54.bin"/><Relationship Id="rId33" Type="http://schemas.openxmlformats.org/officeDocument/2006/relationships/oleObject" Target="../embeddings/oleObject58.bin"/><Relationship Id="rId2" Type="http://schemas.openxmlformats.org/officeDocument/2006/relationships/oleObject" Target="../embeddings/oleObject42.bin"/><Relationship Id="rId16" Type="http://schemas.openxmlformats.org/officeDocument/2006/relationships/image" Target="../media/image49.wmf"/><Relationship Id="rId20" Type="http://schemas.openxmlformats.org/officeDocument/2006/relationships/image" Target="../media/image51.emf"/><Relationship Id="rId29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11" Type="http://schemas.openxmlformats.org/officeDocument/2006/relationships/oleObject" Target="../embeddings/oleObject47.bin"/><Relationship Id="rId24" Type="http://schemas.openxmlformats.org/officeDocument/2006/relationships/image" Target="../media/image53.wmf"/><Relationship Id="rId32" Type="http://schemas.openxmlformats.org/officeDocument/2006/relationships/image" Target="../media/image57.wmf"/><Relationship Id="rId5" Type="http://schemas.openxmlformats.org/officeDocument/2006/relationships/image" Target="../media/image44.emf"/><Relationship Id="rId15" Type="http://schemas.openxmlformats.org/officeDocument/2006/relationships/oleObject" Target="../embeddings/oleObject49.bin"/><Relationship Id="rId23" Type="http://schemas.openxmlformats.org/officeDocument/2006/relationships/oleObject" Target="../embeddings/oleObject53.bin"/><Relationship Id="rId28" Type="http://schemas.openxmlformats.org/officeDocument/2006/relationships/image" Target="../media/image55.wmf"/><Relationship Id="rId10" Type="http://schemas.openxmlformats.org/officeDocument/2006/relationships/image" Target="../media/image46.emf"/><Relationship Id="rId19" Type="http://schemas.openxmlformats.org/officeDocument/2006/relationships/oleObject" Target="../embeddings/oleObject51.bin"/><Relationship Id="rId31" Type="http://schemas.openxmlformats.org/officeDocument/2006/relationships/oleObject" Target="../embeddings/oleObject57.bin"/><Relationship Id="rId4" Type="http://schemas.openxmlformats.org/officeDocument/2006/relationships/oleObject" Target="../embeddings/oleObject43.bin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8.emf"/><Relationship Id="rId22" Type="http://schemas.openxmlformats.org/officeDocument/2006/relationships/image" Target="../media/image52.wmf"/><Relationship Id="rId27" Type="http://schemas.openxmlformats.org/officeDocument/2006/relationships/oleObject" Target="../embeddings/oleObject55.bin"/><Relationship Id="rId30" Type="http://schemas.openxmlformats.org/officeDocument/2006/relationships/image" Target="../media/image56.wmf"/><Relationship Id="rId8" Type="http://schemas.openxmlformats.org/officeDocument/2006/relationships/image" Target="../media/image45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64.emf"/><Relationship Id="rId18" Type="http://schemas.openxmlformats.org/officeDocument/2006/relationships/oleObject" Target="../embeddings/oleObject67.bin"/><Relationship Id="rId26" Type="http://schemas.openxmlformats.org/officeDocument/2006/relationships/oleObject" Target="../embeddings/oleObject71.bin"/><Relationship Id="rId3" Type="http://schemas.openxmlformats.org/officeDocument/2006/relationships/image" Target="../media/image59.emf"/><Relationship Id="rId21" Type="http://schemas.openxmlformats.org/officeDocument/2006/relationships/image" Target="../media/image68.wmf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64.bin"/><Relationship Id="rId17" Type="http://schemas.openxmlformats.org/officeDocument/2006/relationships/image" Target="../media/image66.emf"/><Relationship Id="rId25" Type="http://schemas.openxmlformats.org/officeDocument/2006/relationships/image" Target="../media/image70.wmf"/><Relationship Id="rId2" Type="http://schemas.openxmlformats.org/officeDocument/2006/relationships/oleObject" Target="../embeddings/oleObject59.bin"/><Relationship Id="rId16" Type="http://schemas.openxmlformats.org/officeDocument/2006/relationships/oleObject" Target="../embeddings/oleObject66.bin"/><Relationship Id="rId20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3.emf"/><Relationship Id="rId24" Type="http://schemas.openxmlformats.org/officeDocument/2006/relationships/oleObject" Target="../embeddings/oleObject70.bin"/><Relationship Id="rId5" Type="http://schemas.openxmlformats.org/officeDocument/2006/relationships/image" Target="../media/image60.emf"/><Relationship Id="rId15" Type="http://schemas.openxmlformats.org/officeDocument/2006/relationships/image" Target="../media/image65.emf"/><Relationship Id="rId23" Type="http://schemas.openxmlformats.org/officeDocument/2006/relationships/image" Target="../media/image69.wmf"/><Relationship Id="rId10" Type="http://schemas.openxmlformats.org/officeDocument/2006/relationships/oleObject" Target="../embeddings/oleObject63.bin"/><Relationship Id="rId19" Type="http://schemas.openxmlformats.org/officeDocument/2006/relationships/image" Target="../media/image67.wmf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65.bin"/><Relationship Id="rId22" Type="http://schemas.openxmlformats.org/officeDocument/2006/relationships/oleObject" Target="../embeddings/oleObject69.bin"/><Relationship Id="rId27" Type="http://schemas.openxmlformats.org/officeDocument/2006/relationships/image" Target="../media/image7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emf"/><Relationship Id="rId2" Type="http://schemas.openxmlformats.org/officeDocument/2006/relationships/oleObject" Target="../embeddings/oleObject7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3.emf"/><Relationship Id="rId4" Type="http://schemas.openxmlformats.org/officeDocument/2006/relationships/oleObject" Target="../embeddings/oleObject7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/>
              <a:t>Synthetic Division and the Remainder Theorem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Synthetic Division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synthetic division to write each expression in the</a:t>
            </a:r>
          </a:p>
          <a:p>
            <a:pPr>
              <a:lnSpc>
                <a:spcPct val="130000"/>
              </a:lnSpc>
            </a:pPr>
            <a:r>
              <a:rPr lang="en-US" dirty="0"/>
              <a:t>form            .</a:t>
            </a:r>
          </a:p>
          <a:p>
            <a:pPr marL="514350" indent="-514350">
              <a:lnSpc>
                <a:spcPct val="20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        </a:t>
            </a:r>
          </a:p>
          <a:p>
            <a:pPr>
              <a:lnSpc>
                <a:spcPct val="200000"/>
              </a:lnSpc>
            </a:pPr>
            <a:r>
              <a:rPr lang="en-US" b="1" dirty="0"/>
              <a:t>Solution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  <a:tabLst>
                <a:tab pos="542925" algn="l"/>
              </a:tabLst>
            </a:pPr>
            <a:r>
              <a:rPr lang="en-US" dirty="0"/>
              <a:t> </a:t>
            </a:r>
            <a:r>
              <a:rPr lang="en-US" b="1" dirty="0"/>
              <a:t>	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856007"/>
              </p:ext>
            </p:extLst>
          </p:nvPr>
        </p:nvGraphicFramePr>
        <p:xfrm>
          <a:off x="1371600" y="1699490"/>
          <a:ext cx="825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3600" imgH="886680" progId="Equation.DSMT4">
                  <p:embed/>
                </p:oleObj>
              </mc:Choice>
              <mc:Fallback>
                <p:oleObj name="Equation" r:id="rId2" imgW="813600" imgH="886680" progId="Equation.DSMT4">
                  <p:embed/>
                  <p:pic>
                    <p:nvPicPr>
                      <p:cNvPr id="0" name="Picture 8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699490"/>
                        <a:ext cx="825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605705"/>
              </p:ext>
            </p:extLst>
          </p:nvPr>
        </p:nvGraphicFramePr>
        <p:xfrm>
          <a:off x="1066800" y="2602345"/>
          <a:ext cx="218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75840" imgH="905040" progId="Equation.DSMT4">
                  <p:embed/>
                </p:oleObj>
              </mc:Choice>
              <mc:Fallback>
                <p:oleObj name="Equation" r:id="rId4" imgW="2175840" imgH="905040" progId="Equation.DSMT4">
                  <p:embed/>
                  <p:pic>
                    <p:nvPicPr>
                      <p:cNvPr id="0" name="Picture 8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602345"/>
                        <a:ext cx="21844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3076221"/>
              </p:ext>
            </p:extLst>
          </p:nvPr>
        </p:nvGraphicFramePr>
        <p:xfrm>
          <a:off x="5040745" y="2601913"/>
          <a:ext cx="3098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90240" imgH="905040" progId="Equation.DSMT4">
                  <p:embed/>
                </p:oleObj>
              </mc:Choice>
              <mc:Fallback>
                <p:oleObj name="Equation" r:id="rId6" imgW="3090240" imgH="905040" progId="Equation.DSMT4">
                  <p:embed/>
                  <p:pic>
                    <p:nvPicPr>
                      <p:cNvPr id="0" name="Picture 8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745" y="2601913"/>
                        <a:ext cx="30988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419600" y="278938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563710"/>
              </p:ext>
            </p:extLst>
          </p:nvPr>
        </p:nvGraphicFramePr>
        <p:xfrm>
          <a:off x="1082675" y="4297363"/>
          <a:ext cx="3517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01360" imgH="466200" progId="Equation.DSMT4">
                  <p:embed/>
                </p:oleObj>
              </mc:Choice>
              <mc:Fallback>
                <p:oleObj name="Equation" r:id="rId8" imgW="3501360" imgH="466200" progId="Equation.DSMT4">
                  <p:embed/>
                  <p:pic>
                    <p:nvPicPr>
                      <p:cNvPr id="0" name="Picture 8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4297363"/>
                        <a:ext cx="3517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9989740"/>
              </p:ext>
            </p:extLst>
          </p:nvPr>
        </p:nvGraphicFramePr>
        <p:xfrm>
          <a:off x="1871663" y="4818063"/>
          <a:ext cx="560387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58720" imgH="469800" progId="Equation.DSMT4">
                  <p:embed/>
                </p:oleObj>
              </mc:Choice>
              <mc:Fallback>
                <p:oleObj name="Equation" r:id="rId10" imgW="558720" imgH="469800" progId="Equation.DSMT4">
                  <p:embed/>
                  <p:pic>
                    <p:nvPicPr>
                      <p:cNvPr id="0" name="Picture 8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663" y="4818063"/>
                        <a:ext cx="560387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2880649"/>
              </p:ext>
            </p:extLst>
          </p:nvPr>
        </p:nvGraphicFramePr>
        <p:xfrm>
          <a:off x="1886644" y="5408404"/>
          <a:ext cx="2174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5640" imgH="279360" progId="Equation.DSMT4">
                  <p:embed/>
                </p:oleObj>
              </mc:Choice>
              <mc:Fallback>
                <p:oleObj name="Equation" r:id="rId12" imgW="215640" imgH="279360" progId="Equation.DSMT4">
                  <p:embed/>
                  <p:pic>
                    <p:nvPicPr>
                      <p:cNvPr id="0" name="Picture 9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6644" y="5408404"/>
                        <a:ext cx="217488" cy="288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909929" y="4290290"/>
            <a:ext cx="37768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Since there is no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-term, 0 is the coefficient. The coefficient is 0 for any missing term.</a:t>
            </a: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E73FE0E3-BC48-47B9-BC21-F07A2AEA4A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786241"/>
              </p:ext>
            </p:extLst>
          </p:nvPr>
        </p:nvGraphicFramePr>
        <p:xfrm>
          <a:off x="3922712" y="4929188"/>
          <a:ext cx="7635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61760" imgH="291960" progId="Equation.DSMT4">
                  <p:embed/>
                </p:oleObj>
              </mc:Choice>
              <mc:Fallback>
                <p:oleObj name="Equation" r:id="rId14" imgW="76176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712" y="4929188"/>
                        <a:ext cx="7635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073893D6-28AD-4E9E-98D3-310D8987AC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875564"/>
              </p:ext>
            </p:extLst>
          </p:nvPr>
        </p:nvGraphicFramePr>
        <p:xfrm>
          <a:off x="3281570" y="4930775"/>
          <a:ext cx="3952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93480" imgH="291960" progId="Equation.DSMT4">
                  <p:embed/>
                </p:oleObj>
              </mc:Choice>
              <mc:Fallback>
                <p:oleObj name="Equation" r:id="rId16" imgW="39348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1570" y="4930775"/>
                        <a:ext cx="3952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A66E2C6A-B70C-403A-BBEF-2EC0DA7A43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9055"/>
              </p:ext>
            </p:extLst>
          </p:nvPr>
        </p:nvGraphicFramePr>
        <p:xfrm>
          <a:off x="2365375" y="4930775"/>
          <a:ext cx="5857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83920" imgH="291960" progId="Equation.DSMT4">
                  <p:embed/>
                </p:oleObj>
              </mc:Choice>
              <mc:Fallback>
                <p:oleObj name="Equation" r:id="rId18" imgW="58392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375" y="4930775"/>
                        <a:ext cx="5857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30D0B29E-5B6E-4FB6-B8EE-E71B43E6F1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7845576"/>
              </p:ext>
            </p:extLst>
          </p:nvPr>
        </p:nvGraphicFramePr>
        <p:xfrm>
          <a:off x="2365861" y="5393285"/>
          <a:ext cx="5857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83920" imgH="291960" progId="Equation.DSMT4">
                  <p:embed/>
                </p:oleObj>
              </mc:Choice>
              <mc:Fallback>
                <p:oleObj name="Equation" r:id="rId20" imgW="58392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5861" y="5393285"/>
                        <a:ext cx="5857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27ACA28E-7D58-4361-BC51-60F7651EA9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7119659"/>
              </p:ext>
            </p:extLst>
          </p:nvPr>
        </p:nvGraphicFramePr>
        <p:xfrm>
          <a:off x="3922712" y="5396785"/>
          <a:ext cx="76517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761760" imgH="291960" progId="Equation.DSMT4">
                  <p:embed/>
                </p:oleObj>
              </mc:Choice>
              <mc:Fallback>
                <p:oleObj name="Equation" r:id="rId22" imgW="76176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712" y="5396785"/>
                        <a:ext cx="765175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85299944-5329-4BD2-BE3B-D2AA7FD8B8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015143"/>
              </p:ext>
            </p:extLst>
          </p:nvPr>
        </p:nvGraphicFramePr>
        <p:xfrm>
          <a:off x="3288993" y="5399723"/>
          <a:ext cx="3952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93480" imgH="291960" progId="Equation.DSMT4">
                  <p:embed/>
                </p:oleObj>
              </mc:Choice>
              <mc:Fallback>
                <p:oleObj name="Equation" r:id="rId24" imgW="39348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8993" y="5399723"/>
                        <a:ext cx="3952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3EB62B6-73E2-4233-803C-83308FCDC0AB}"/>
              </a:ext>
            </a:extLst>
          </p:cNvPr>
          <p:cNvCxnSpPr/>
          <p:nvPr/>
        </p:nvCxnSpPr>
        <p:spPr>
          <a:xfrm>
            <a:off x="1871663" y="5275263"/>
            <a:ext cx="2928937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Synthetic Division (cont.)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985385"/>
              </p:ext>
            </p:extLst>
          </p:nvPr>
        </p:nvGraphicFramePr>
        <p:xfrm>
          <a:off x="1078345" y="1371600"/>
          <a:ext cx="5549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540400" imgH="905040" progId="Equation.DSMT4">
                  <p:embed/>
                </p:oleObj>
              </mc:Choice>
              <mc:Fallback>
                <p:oleObj name="Equation" r:id="rId2" imgW="5540400" imgH="90504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345" y="1371600"/>
                        <a:ext cx="55499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25990"/>
              </p:ext>
            </p:extLst>
          </p:nvPr>
        </p:nvGraphicFramePr>
        <p:xfrm>
          <a:off x="3286264" y="2362200"/>
          <a:ext cx="3263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54760" imgH="886680" progId="Equation.DSMT4">
                  <p:embed/>
                </p:oleObj>
              </mc:Choice>
              <mc:Fallback>
                <p:oleObj name="Equation" r:id="rId4" imgW="3254760" imgH="88668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264" y="2362200"/>
                        <a:ext cx="3263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314464"/>
              </p:ext>
            </p:extLst>
          </p:nvPr>
        </p:nvGraphicFramePr>
        <p:xfrm>
          <a:off x="2297043" y="4911725"/>
          <a:ext cx="3098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90240" imgH="905040" progId="Equation.DSMT4">
                  <p:embed/>
                </p:oleObj>
              </mc:Choice>
              <mc:Fallback>
                <p:oleObj name="Equation" r:id="rId6" imgW="3090240" imgH="90504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7043" y="4911725"/>
                        <a:ext cx="30988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22564" y="3352800"/>
            <a:ext cx="5680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7835875"/>
              </p:ext>
            </p:extLst>
          </p:nvPr>
        </p:nvGraphicFramePr>
        <p:xfrm>
          <a:off x="1101435" y="3387435"/>
          <a:ext cx="328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73120" imgH="466200" progId="Equation.DSMT4">
                  <p:embed/>
                </p:oleObj>
              </mc:Choice>
              <mc:Fallback>
                <p:oleObj name="Equation" r:id="rId8" imgW="3273120" imgH="4662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435" y="3387435"/>
                        <a:ext cx="3289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879950"/>
              </p:ext>
            </p:extLst>
          </p:nvPr>
        </p:nvGraphicFramePr>
        <p:xfrm>
          <a:off x="1631808" y="3919181"/>
          <a:ext cx="242888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1200" imgH="380880" progId="Equation.DSMT4">
                  <p:embed/>
                </p:oleObj>
              </mc:Choice>
              <mc:Fallback>
                <p:oleObj name="Equation" r:id="rId10" imgW="241200" imgH="380880" progId="Equation.DSMT4">
                  <p:embed/>
                  <p:pic>
                    <p:nvPicPr>
                      <p:cNvPr id="0" name="Picture 8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808" y="3919181"/>
                        <a:ext cx="242888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3381341"/>
              </p:ext>
            </p:extLst>
          </p:nvPr>
        </p:nvGraphicFramePr>
        <p:xfrm>
          <a:off x="1658002" y="4492548"/>
          <a:ext cx="190500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40" imgH="279360" progId="Equation.DSMT4">
                  <p:embed/>
                </p:oleObj>
              </mc:Choice>
              <mc:Fallback>
                <p:oleObj name="Equation" r:id="rId12" imgW="190440" imgH="279360" progId="Equation.DSMT4">
                  <p:embed/>
                  <p:pic>
                    <p:nvPicPr>
                      <p:cNvPr id="0" name="Picture 8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002" y="4492548"/>
                        <a:ext cx="190500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470244"/>
              </p:ext>
            </p:extLst>
          </p:nvPr>
        </p:nvGraphicFramePr>
        <p:xfrm>
          <a:off x="5475357" y="4918075"/>
          <a:ext cx="3048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035160" imgH="886680" progId="Equation.DSMT4">
                  <p:embed/>
                </p:oleObj>
              </mc:Choice>
              <mc:Fallback>
                <p:oleObj name="Equation" r:id="rId14" imgW="3035160" imgH="886680" progId="Equation.DSMT4">
                  <p:embed/>
                  <p:pic>
                    <p:nvPicPr>
                      <p:cNvPr id="0" name="Picture 8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5357" y="4918075"/>
                        <a:ext cx="30480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85DE06A-F87C-4EF9-ABBF-DD89914E2662}"/>
              </a:ext>
            </a:extLst>
          </p:cNvPr>
          <p:cNvCxnSpPr/>
          <p:nvPr/>
        </p:nvCxnSpPr>
        <p:spPr>
          <a:xfrm>
            <a:off x="1528582" y="4388961"/>
            <a:ext cx="2928937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FE4FE40A-49E0-4773-93FD-6E826532E1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927191"/>
              </p:ext>
            </p:extLst>
          </p:nvPr>
        </p:nvGraphicFramePr>
        <p:xfrm>
          <a:off x="4180442" y="3985676"/>
          <a:ext cx="21748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5640" imgH="291960" progId="Equation.DSMT4">
                  <p:embed/>
                </p:oleObj>
              </mc:Choice>
              <mc:Fallback>
                <p:oleObj name="Equation" r:id="rId16" imgW="215640" imgH="2919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0442" y="3985676"/>
                        <a:ext cx="217488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D0D37B77-22DB-41EB-8A3E-BE857B657D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324442"/>
              </p:ext>
            </p:extLst>
          </p:nvPr>
        </p:nvGraphicFramePr>
        <p:xfrm>
          <a:off x="3746847" y="3993755"/>
          <a:ext cx="1905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0440" imgH="279360" progId="Equation.DSMT4">
                  <p:embed/>
                </p:oleObj>
              </mc:Choice>
              <mc:Fallback>
                <p:oleObj name="Equation" r:id="rId18" imgW="190440" imgH="2793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847" y="3993755"/>
                        <a:ext cx="190500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D5994738-A21E-478A-9035-E32EC4735C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8142"/>
              </p:ext>
            </p:extLst>
          </p:nvPr>
        </p:nvGraphicFramePr>
        <p:xfrm>
          <a:off x="3038575" y="4000752"/>
          <a:ext cx="2174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5640" imgH="380880" progId="Equation.DSMT4">
                  <p:embed/>
                </p:oleObj>
              </mc:Choice>
              <mc:Fallback>
                <p:oleObj name="Equation" r:id="rId20" imgW="215640" imgH="3808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8575" y="4000752"/>
                        <a:ext cx="21748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4BE1F158-0F58-40EA-A662-1F77AC657A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39580"/>
              </p:ext>
            </p:extLst>
          </p:nvPr>
        </p:nvGraphicFramePr>
        <p:xfrm>
          <a:off x="2297043" y="4000752"/>
          <a:ext cx="2159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15640" imgH="279360" progId="Equation.DSMT4">
                  <p:embed/>
                </p:oleObj>
              </mc:Choice>
              <mc:Fallback>
                <p:oleObj name="Equation" r:id="rId22" imgW="215640" imgH="27936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7043" y="4000752"/>
                        <a:ext cx="215900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7ED8E1EF-5E80-4761-B9E9-3F76CEB5B0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881575"/>
              </p:ext>
            </p:extLst>
          </p:nvPr>
        </p:nvGraphicFramePr>
        <p:xfrm>
          <a:off x="2309743" y="4499147"/>
          <a:ext cx="1905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90440" imgH="291960" progId="Equation.DSMT4">
                  <p:embed/>
                </p:oleObj>
              </mc:Choice>
              <mc:Fallback>
                <p:oleObj name="Equation" r:id="rId24" imgW="190440" imgH="2919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743" y="4499147"/>
                        <a:ext cx="190500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ED06E23E-A191-4FFF-AD92-D0E25FC131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778285"/>
              </p:ext>
            </p:extLst>
          </p:nvPr>
        </p:nvGraphicFramePr>
        <p:xfrm>
          <a:off x="4194730" y="4513435"/>
          <a:ext cx="2032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03040" imgH="279360" progId="Equation.DSMT4">
                  <p:embed/>
                </p:oleObj>
              </mc:Choice>
              <mc:Fallback>
                <p:oleObj name="Equation" r:id="rId26" imgW="203040" imgH="2793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4730" y="4513435"/>
                        <a:ext cx="203200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B1199CBD-22DD-4179-9323-7898FF228C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4379112"/>
              </p:ext>
            </p:extLst>
          </p:nvPr>
        </p:nvGraphicFramePr>
        <p:xfrm>
          <a:off x="3744551" y="4518488"/>
          <a:ext cx="2174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15640" imgH="291960" progId="Equation.DSMT4">
                  <p:embed/>
                </p:oleObj>
              </mc:Choice>
              <mc:Fallback>
                <p:oleObj name="Equation" r:id="rId28" imgW="215640" imgH="2919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4551" y="4518488"/>
                        <a:ext cx="2174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7245642D-FA90-4D2D-B9BE-A8615F48F3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852189"/>
              </p:ext>
            </p:extLst>
          </p:nvPr>
        </p:nvGraphicFramePr>
        <p:xfrm>
          <a:off x="3081612" y="4499080"/>
          <a:ext cx="1920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90440" imgH="279360" progId="Equation.DSMT4">
                  <p:embed/>
                </p:oleObj>
              </mc:Choice>
              <mc:Fallback>
                <p:oleObj name="Equation" r:id="rId30" imgW="190440" imgH="27936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1612" y="4499080"/>
                        <a:ext cx="192088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830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The Remainder Theorem</a:t>
            </a: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57200" y="1280160"/>
            <a:ext cx="8229600" cy="121988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bIns="14040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If a polynomial          is divided by            , then the </a:t>
            </a:r>
          </a:p>
          <a:p>
            <a:pPr marL="12700" indent="-12700" eaLnBrk="0" hangingPunct="0">
              <a:lnSpc>
                <a:spcPct val="130000"/>
              </a:lnSpc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remainder will be         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7894167"/>
              </p:ext>
            </p:extLst>
          </p:nvPr>
        </p:nvGraphicFramePr>
        <p:xfrm>
          <a:off x="2761675" y="1295400"/>
          <a:ext cx="685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6440" imgH="585000" progId="Equation.DSMT4">
                  <p:embed/>
                </p:oleObj>
              </mc:Choice>
              <mc:Fallback>
                <p:oleObj name="Equation" r:id="rId2" imgW="676440" imgH="585000" progId="Equation.DSMT4">
                  <p:embed/>
                  <p:pic>
                    <p:nvPicPr>
                      <p:cNvPr id="0" name="Picture 4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1675" y="1295400"/>
                        <a:ext cx="685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5330702"/>
              </p:ext>
            </p:extLst>
          </p:nvPr>
        </p:nvGraphicFramePr>
        <p:xfrm>
          <a:off x="5345545" y="1295400"/>
          <a:ext cx="914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5040" imgH="585000" progId="Equation.DSMT4">
                  <p:embed/>
                </p:oleObj>
              </mc:Choice>
              <mc:Fallback>
                <p:oleObj name="Equation" r:id="rId4" imgW="905040" imgH="585000" progId="Equation.DSMT4">
                  <p:embed/>
                  <p:pic>
                    <p:nvPicPr>
                      <p:cNvPr id="0" name="Picture 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5545" y="1295400"/>
                        <a:ext cx="914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241463"/>
              </p:ext>
            </p:extLst>
          </p:nvPr>
        </p:nvGraphicFramePr>
        <p:xfrm>
          <a:off x="3155641" y="1890103"/>
          <a:ext cx="660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9080" imgH="585000" progId="Equation.DSMT4">
                  <p:embed/>
                </p:oleObj>
              </mc:Choice>
              <mc:Fallback>
                <p:oleObj name="Equation" r:id="rId6" imgW="649080" imgH="585000" progId="Equation.DSMT4">
                  <p:embed/>
                  <p:pic>
                    <p:nvPicPr>
                      <p:cNvPr id="0" name="Picture 4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5641" y="1890103"/>
                        <a:ext cx="660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4406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Example 2: Using the Remainder Theorem and Synthetic Division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162" y="1120629"/>
            <a:ext cx="8229600" cy="4815840"/>
          </a:xfrm>
        </p:spPr>
        <p:txBody>
          <a:bodyPr>
            <a:normAutofit/>
          </a:bodyPr>
          <a:lstStyle/>
          <a:p>
            <a:r>
              <a:rPr lang="en-US" dirty="0"/>
              <a:t>Use synthetic division to find          given </a:t>
            </a:r>
          </a:p>
          <a:p>
            <a:pPr>
              <a:lnSpc>
                <a:spcPct val="110000"/>
              </a:lnSpc>
            </a:pPr>
            <a:r>
              <a:rPr lang="en-US" dirty="0"/>
              <a:t>                                       .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>
              <a:lnSpc>
                <a:spcPct val="120000"/>
              </a:lnSpc>
            </a:pPr>
            <a:r>
              <a:rPr lang="nb-NO" dirty="0"/>
              <a:t>Thus, </a:t>
            </a:r>
          </a:p>
          <a:p>
            <a:r>
              <a:rPr lang="en-US" dirty="0"/>
              <a:t>(Checking shows 	</a:t>
            </a:r>
          </a:p>
          <a:p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178855"/>
              </p:ext>
            </p:extLst>
          </p:nvPr>
        </p:nvGraphicFramePr>
        <p:xfrm>
          <a:off x="4800600" y="1079500"/>
          <a:ext cx="660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9080" imgH="585000" progId="Equation.DSMT4">
                  <p:embed/>
                </p:oleObj>
              </mc:Choice>
              <mc:Fallback>
                <p:oleObj name="Equation" r:id="rId2" imgW="649080" imgH="585000" progId="Equation.DSMT4">
                  <p:embed/>
                  <p:pic>
                    <p:nvPicPr>
                      <p:cNvPr id="0" name="Picture 8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079500"/>
                        <a:ext cx="660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040274"/>
              </p:ext>
            </p:extLst>
          </p:nvPr>
        </p:nvGraphicFramePr>
        <p:xfrm>
          <a:off x="556490" y="1612900"/>
          <a:ext cx="3162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53960" imgH="585000" progId="Equation.DSMT4">
                  <p:embed/>
                </p:oleObj>
              </mc:Choice>
              <mc:Fallback>
                <p:oleObj name="Equation" r:id="rId4" imgW="3153960" imgH="585000" progId="Equation.DSMT4">
                  <p:embed/>
                  <p:pic>
                    <p:nvPicPr>
                      <p:cNvPr id="0" name="Picture 8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490" y="1612900"/>
                        <a:ext cx="3162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7398959"/>
              </p:ext>
            </p:extLst>
          </p:nvPr>
        </p:nvGraphicFramePr>
        <p:xfrm>
          <a:off x="533400" y="2762983"/>
          <a:ext cx="2743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33480" imgH="466200" progId="Equation.DSMT4">
                  <p:embed/>
                </p:oleObj>
              </mc:Choice>
              <mc:Fallback>
                <p:oleObj name="Equation" r:id="rId6" imgW="2733480" imgH="466200" progId="Equation.DSMT4">
                  <p:embed/>
                  <p:pic>
                    <p:nvPicPr>
                      <p:cNvPr id="0" name="Picture 8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62983"/>
                        <a:ext cx="2743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3260867"/>
              </p:ext>
            </p:extLst>
          </p:nvPr>
        </p:nvGraphicFramePr>
        <p:xfrm>
          <a:off x="1828800" y="3289788"/>
          <a:ext cx="58737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83920" imgH="291960" progId="Equation.DSMT4">
                  <p:embed/>
                </p:oleObj>
              </mc:Choice>
              <mc:Fallback>
                <p:oleObj name="Equation" r:id="rId8" imgW="583920" imgH="291960" progId="Equation.DSMT4">
                  <p:embed/>
                  <p:pic>
                    <p:nvPicPr>
                      <p:cNvPr id="0" name="Picture 8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89788"/>
                        <a:ext cx="587375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504851"/>
              </p:ext>
            </p:extLst>
          </p:nvPr>
        </p:nvGraphicFramePr>
        <p:xfrm>
          <a:off x="1126331" y="3814630"/>
          <a:ext cx="4095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06080" imgH="279360" progId="Equation.DSMT4">
                  <p:embed/>
                </p:oleObj>
              </mc:Choice>
              <mc:Fallback>
                <p:oleObj name="Equation" r:id="rId10" imgW="406080" imgH="279360" progId="Equation.DSMT4">
                  <p:embed/>
                  <p:pic>
                    <p:nvPicPr>
                      <p:cNvPr id="0" name="Picture 8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6331" y="3814630"/>
                        <a:ext cx="40957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2618213" y="3733800"/>
            <a:ext cx="762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179455" y="3722928"/>
            <a:ext cx="21451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</a:t>
            </a:r>
            <a:r>
              <a:rPr lang="en-US" sz="2000" dirty="0">
                <a:solidFill>
                  <a:srgbClr val="00808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P</a:t>
            </a:r>
            <a:r>
              <a:rPr lang="en-US" sz="2000" dirty="0">
                <a:solidFill>
                  <a:srgbClr val="008080"/>
                </a:solidFill>
              </a:rPr>
              <a:t>(5)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3581400" y="3959093"/>
            <a:ext cx="533400" cy="0"/>
          </a:xfrm>
          <a:prstGeom prst="straightConnector1">
            <a:avLst/>
          </a:prstGeom>
          <a:ln w="38100">
            <a:solidFill>
              <a:srgbClr val="00808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230602"/>
              </p:ext>
            </p:extLst>
          </p:nvPr>
        </p:nvGraphicFramePr>
        <p:xfrm>
          <a:off x="1446742" y="4279900"/>
          <a:ext cx="1612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99840" imgH="585000" progId="Equation.DSMT4">
                  <p:embed/>
                </p:oleObj>
              </mc:Choice>
              <mc:Fallback>
                <p:oleObj name="Equation" r:id="rId12" imgW="1599840" imgH="585000" progId="Equation.DSMT4">
                  <p:embed/>
                  <p:pic>
                    <p:nvPicPr>
                      <p:cNvPr id="0" name="Picture 8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6742" y="4279900"/>
                        <a:ext cx="16129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407964"/>
              </p:ext>
            </p:extLst>
          </p:nvPr>
        </p:nvGraphicFramePr>
        <p:xfrm>
          <a:off x="6515100" y="5432449"/>
          <a:ext cx="1028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4840" imgH="356400" progId="Equation.DSMT4">
                  <p:embed/>
                </p:oleObj>
              </mc:Choice>
              <mc:Fallback>
                <p:oleObj name="Equation" r:id="rId14" imgW="1014840" imgH="356400" progId="Equation.DSMT4">
                  <p:embed/>
                  <p:pic>
                    <p:nvPicPr>
                      <p:cNvPr id="0" name="Picture 8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5432449"/>
                        <a:ext cx="1028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2152888"/>
              </p:ext>
            </p:extLst>
          </p:nvPr>
        </p:nvGraphicFramePr>
        <p:xfrm>
          <a:off x="3099697" y="4813300"/>
          <a:ext cx="5511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503680" imgH="585000" progId="Equation.DSMT4">
                  <p:embed/>
                </p:oleObj>
              </mc:Choice>
              <mc:Fallback>
                <p:oleObj name="Equation" r:id="rId16" imgW="5503680" imgH="585000" progId="Equation.DSMT4">
                  <p:embed/>
                  <p:pic>
                    <p:nvPicPr>
                      <p:cNvPr id="0" name="Picture 8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9697" y="4813300"/>
                        <a:ext cx="55118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35E189B-8004-436C-9616-7F1F11F6D4F1}"/>
              </a:ext>
            </a:extLst>
          </p:cNvPr>
          <p:cNvCxnSpPr>
            <a:cxnSpLocks/>
          </p:cNvCxnSpPr>
          <p:nvPr/>
        </p:nvCxnSpPr>
        <p:spPr>
          <a:xfrm>
            <a:off x="1181016" y="3657600"/>
            <a:ext cx="2144352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409CEB26-1AA2-4807-8F97-6C270382E8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258196"/>
              </p:ext>
            </p:extLst>
          </p:nvPr>
        </p:nvGraphicFramePr>
        <p:xfrm>
          <a:off x="2900795" y="3285094"/>
          <a:ext cx="36988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68280" imgH="291960" progId="Equation.DSMT4">
                  <p:embed/>
                </p:oleObj>
              </mc:Choice>
              <mc:Fallback>
                <p:oleObj name="Equation" r:id="rId18" imgW="368280" imgH="29196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795" y="3285094"/>
                        <a:ext cx="369888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4EB03F64-C7D2-43AA-995D-BD347AC715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5655624"/>
              </p:ext>
            </p:extLst>
          </p:nvPr>
        </p:nvGraphicFramePr>
        <p:xfrm>
          <a:off x="2641553" y="3797300"/>
          <a:ext cx="63976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34680" imgH="380880" progId="Equation.DSMT4">
                  <p:embed/>
                </p:oleObj>
              </mc:Choice>
              <mc:Fallback>
                <p:oleObj name="Equation" r:id="rId20" imgW="634680" imgH="3808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553" y="3797300"/>
                        <a:ext cx="639763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3DA74C46-82D7-4BFD-B99E-D767BB39CF7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1812378"/>
              </p:ext>
            </p:extLst>
          </p:nvPr>
        </p:nvGraphicFramePr>
        <p:xfrm>
          <a:off x="2217706" y="3801930"/>
          <a:ext cx="2047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03040" imgH="291960" progId="Equation.DSMT4">
                  <p:embed/>
                </p:oleObj>
              </mc:Choice>
              <mc:Fallback>
                <p:oleObj name="Equation" r:id="rId22" imgW="203040" imgH="29196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7706" y="3801930"/>
                        <a:ext cx="2047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Remainder Theorem and Synthetic Division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66097" y="1097280"/>
            <a:ext cx="8382000" cy="4892040"/>
          </a:xfrm>
        </p:spPr>
        <p:txBody>
          <a:bodyPr/>
          <a:lstStyle/>
          <a:p>
            <a:r>
              <a:rPr lang="en-US" dirty="0"/>
              <a:t>Use synthetic division to find           , given </a:t>
            </a:r>
          </a:p>
          <a:p>
            <a:r>
              <a:rPr lang="en-US" dirty="0"/>
              <a:t>                                                  .</a:t>
            </a:r>
            <a:endParaRPr lang="en-US" dirty="0">
              <a:solidFill>
                <a:srgbClr val="0000FF"/>
              </a:solidFill>
            </a:endParaRPr>
          </a:p>
          <a:p>
            <a:r>
              <a:rPr lang="en-US" b="1" dirty="0"/>
              <a:t>Note:</a:t>
            </a:r>
            <a:r>
              <a:rPr lang="en-US" dirty="0"/>
              <a:t> To evaluate           , think of the divisor in the form</a:t>
            </a:r>
          </a:p>
          <a:p>
            <a:pPr>
              <a:lnSpc>
                <a:spcPct val="120000"/>
              </a:lnSpc>
            </a:pPr>
            <a:r>
              <a:rPr lang="en-US" dirty="0"/>
              <a:t>                                . That is, in the form            ,           .</a:t>
            </a:r>
          </a:p>
          <a:p>
            <a:pPr>
              <a:lnSpc>
                <a:spcPct val="120000"/>
              </a:lnSpc>
            </a:pPr>
            <a:r>
              <a:rPr lang="en-US" b="1" dirty="0"/>
              <a:t>Solution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lnSpc>
                <a:spcPct val="80000"/>
              </a:lnSpc>
            </a:pPr>
            <a:r>
              <a:rPr lang="nb-NO" dirty="0"/>
              <a:t>Thus,                    .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1863"/>
              </p:ext>
            </p:extLst>
          </p:nvPr>
        </p:nvGraphicFramePr>
        <p:xfrm>
          <a:off x="4738255" y="1097280"/>
          <a:ext cx="86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49960" imgH="585000" progId="Equation.DSMT4">
                  <p:embed/>
                </p:oleObj>
              </mc:Choice>
              <mc:Fallback>
                <p:oleObj name="Equation" r:id="rId2" imgW="849960" imgH="585000" progId="Equation.DSMT4">
                  <p:embed/>
                  <p:pic>
                    <p:nvPicPr>
                      <p:cNvPr id="0" name="Picture 7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255" y="1097280"/>
                        <a:ext cx="86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2102174"/>
              </p:ext>
            </p:extLst>
          </p:nvPr>
        </p:nvGraphicFramePr>
        <p:xfrm>
          <a:off x="555486" y="1581909"/>
          <a:ext cx="4051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41000" imgH="585000" progId="Equation.DSMT4">
                  <p:embed/>
                </p:oleObj>
              </mc:Choice>
              <mc:Fallback>
                <p:oleObj name="Equation" r:id="rId4" imgW="4041000" imgH="585000" progId="Equation.DSMT4">
                  <p:embed/>
                  <p:pic>
                    <p:nvPicPr>
                      <p:cNvPr id="0" name="Picture 7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486" y="1581909"/>
                        <a:ext cx="40513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945464"/>
              </p:ext>
            </p:extLst>
          </p:nvPr>
        </p:nvGraphicFramePr>
        <p:xfrm>
          <a:off x="3133586" y="2117546"/>
          <a:ext cx="86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49960" imgH="585000" progId="Equation.DSMT4">
                  <p:embed/>
                </p:oleObj>
              </mc:Choice>
              <mc:Fallback>
                <p:oleObj name="Equation" r:id="rId6" imgW="849960" imgH="585000" progId="Equation.DSMT4">
                  <p:embed/>
                  <p:pic>
                    <p:nvPicPr>
                      <p:cNvPr id="0" name="Picture 7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3586" y="2117546"/>
                        <a:ext cx="86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7173069"/>
              </p:ext>
            </p:extLst>
          </p:nvPr>
        </p:nvGraphicFramePr>
        <p:xfrm>
          <a:off x="510792" y="2634036"/>
          <a:ext cx="2578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568960" imgH="639720" progId="Equation.DSMT4">
                  <p:embed/>
                </p:oleObj>
              </mc:Choice>
              <mc:Fallback>
                <p:oleObj name="Equation" r:id="rId7" imgW="2568960" imgH="639720" progId="Equation.DSMT4">
                  <p:embed/>
                  <p:pic>
                    <p:nvPicPr>
                      <p:cNvPr id="0" name="Picture 7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792" y="2634036"/>
                        <a:ext cx="25781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8380851"/>
              </p:ext>
            </p:extLst>
          </p:nvPr>
        </p:nvGraphicFramePr>
        <p:xfrm>
          <a:off x="6118086" y="2661999"/>
          <a:ext cx="914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05040" imgH="585000" progId="Equation.DSMT4">
                  <p:embed/>
                </p:oleObj>
              </mc:Choice>
              <mc:Fallback>
                <p:oleObj name="Equation" r:id="rId9" imgW="905040" imgH="585000" progId="Equation.DSMT4">
                  <p:embed/>
                  <p:pic>
                    <p:nvPicPr>
                      <p:cNvPr id="0" name="Picture 7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8086" y="2661999"/>
                        <a:ext cx="914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1888528"/>
              </p:ext>
            </p:extLst>
          </p:nvPr>
        </p:nvGraphicFramePr>
        <p:xfrm>
          <a:off x="7162800" y="2794616"/>
          <a:ext cx="87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68320" imgH="264960" progId="Equation.DSMT4">
                  <p:embed/>
                </p:oleObj>
              </mc:Choice>
              <mc:Fallback>
                <p:oleObj name="Equation" r:id="rId11" imgW="868320" imgH="264960" progId="Equation.DSMT4">
                  <p:embed/>
                  <p:pic>
                    <p:nvPicPr>
                      <p:cNvPr id="0" name="Picture 7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794616"/>
                        <a:ext cx="876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112180"/>
              </p:ext>
            </p:extLst>
          </p:nvPr>
        </p:nvGraphicFramePr>
        <p:xfrm>
          <a:off x="557074" y="3940314"/>
          <a:ext cx="3835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821400" imgH="466200" progId="Equation.DSMT4">
                  <p:embed/>
                </p:oleObj>
              </mc:Choice>
              <mc:Fallback>
                <p:oleObj name="Equation" r:id="rId13" imgW="3821400" imgH="466200" progId="Equation.DSMT4">
                  <p:embed/>
                  <p:pic>
                    <p:nvPicPr>
                      <p:cNvPr id="0" name="Picture 7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074" y="3940314"/>
                        <a:ext cx="3835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9282386"/>
              </p:ext>
            </p:extLst>
          </p:nvPr>
        </p:nvGraphicFramePr>
        <p:xfrm>
          <a:off x="1742894" y="4561362"/>
          <a:ext cx="407987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06080" imgH="291960" progId="Equation.DSMT4">
                  <p:embed/>
                </p:oleObj>
              </mc:Choice>
              <mc:Fallback>
                <p:oleObj name="Equation" r:id="rId15" imgW="406080" imgH="291960" progId="Equation.DSMT4">
                  <p:embed/>
                  <p:pic>
                    <p:nvPicPr>
                      <p:cNvPr id="0" name="Picture 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2894" y="4561362"/>
                        <a:ext cx="407987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332279"/>
              </p:ext>
            </p:extLst>
          </p:nvPr>
        </p:nvGraphicFramePr>
        <p:xfrm>
          <a:off x="1309479" y="4965066"/>
          <a:ext cx="1905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0440" imgH="291960" progId="Equation.DSMT4">
                  <p:embed/>
                </p:oleObj>
              </mc:Choice>
              <mc:Fallback>
                <p:oleObj name="Equation" r:id="rId17" imgW="190440" imgH="291960" progId="Equation.DSMT4">
                  <p:embed/>
                  <p:pic>
                    <p:nvPicPr>
                      <p:cNvPr id="0" name="Picture 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479" y="4965066"/>
                        <a:ext cx="190500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Oval 26"/>
          <p:cNvSpPr/>
          <p:nvPr/>
        </p:nvSpPr>
        <p:spPr>
          <a:xfrm>
            <a:off x="3940775" y="4915108"/>
            <a:ext cx="488726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5170055" y="4907543"/>
            <a:ext cx="22213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</a:t>
            </a:r>
            <a:r>
              <a:rPr lang="en-US" sz="2000" dirty="0">
                <a:solidFill>
                  <a:srgbClr val="00808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P</a:t>
            </a:r>
            <a:r>
              <a:rPr lang="en-US" sz="2000" dirty="0">
                <a:solidFill>
                  <a:srgbClr val="008080"/>
                </a:solidFill>
              </a:rPr>
              <a:t>(</a:t>
            </a:r>
            <a:r>
              <a:rPr lang="en-US" sz="2000" dirty="0">
                <a:solidFill>
                  <a:srgbClr val="008080"/>
                </a:solidFill>
                <a:latin typeface="Symbol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3)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4572000" y="5143708"/>
            <a:ext cx="533400" cy="0"/>
          </a:xfrm>
          <a:prstGeom prst="straightConnector1">
            <a:avLst/>
          </a:prstGeom>
          <a:ln w="38100">
            <a:solidFill>
              <a:srgbClr val="00808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9411704"/>
              </p:ext>
            </p:extLst>
          </p:nvPr>
        </p:nvGraphicFramePr>
        <p:xfrm>
          <a:off x="1404729" y="5300551"/>
          <a:ext cx="1524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508400" imgH="585000" progId="Equation.DSMT4">
                  <p:embed/>
                </p:oleObj>
              </mc:Choice>
              <mc:Fallback>
                <p:oleObj name="Equation" r:id="rId19" imgW="1508400" imgH="585000" progId="Equation.DSMT4">
                  <p:embed/>
                  <p:pic>
                    <p:nvPicPr>
                      <p:cNvPr id="0" name="Picture 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729" y="5300551"/>
                        <a:ext cx="15240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5941C2C2-BD4D-4BA4-8194-4963EC7242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8534555"/>
              </p:ext>
            </p:extLst>
          </p:nvPr>
        </p:nvGraphicFramePr>
        <p:xfrm>
          <a:off x="3789057" y="4561096"/>
          <a:ext cx="5873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83920" imgH="279360" progId="Equation.DSMT4">
                  <p:embed/>
                </p:oleObj>
              </mc:Choice>
              <mc:Fallback>
                <p:oleObj name="Equation" r:id="rId21" imgW="583920" imgH="27936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9057" y="4561096"/>
                        <a:ext cx="58737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3D059507-39A2-478D-B944-FC3590075C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934947"/>
              </p:ext>
            </p:extLst>
          </p:nvPr>
        </p:nvGraphicFramePr>
        <p:xfrm>
          <a:off x="2431409" y="4562753"/>
          <a:ext cx="48577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82400" imgH="380880" progId="Equation.DSMT4">
                  <p:embed/>
                </p:oleObj>
              </mc:Choice>
              <mc:Fallback>
                <p:oleObj name="Equation" r:id="rId23" imgW="482400" imgH="3808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1409" y="4562753"/>
                        <a:ext cx="485775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B9B510B1-A9D5-42B1-A778-7185027B6F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079693"/>
              </p:ext>
            </p:extLst>
          </p:nvPr>
        </p:nvGraphicFramePr>
        <p:xfrm>
          <a:off x="3179415" y="4557378"/>
          <a:ext cx="382587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80880" imgH="279360" progId="Equation.DSMT4">
                  <p:embed/>
                </p:oleObj>
              </mc:Choice>
              <mc:Fallback>
                <p:oleObj name="Equation" r:id="rId25" imgW="380880" imgH="27936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9415" y="4557378"/>
                        <a:ext cx="382587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4CAB6DD-80AA-4F99-BE8D-AFB7C9C3B95C}"/>
              </a:ext>
            </a:extLst>
          </p:cNvPr>
          <p:cNvCxnSpPr>
            <a:cxnSpLocks/>
          </p:cNvCxnSpPr>
          <p:nvPr/>
        </p:nvCxnSpPr>
        <p:spPr>
          <a:xfrm>
            <a:off x="1265099" y="4907543"/>
            <a:ext cx="3154501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D4E1120E-9EEA-4F75-A9AE-167FCE4A33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830897"/>
              </p:ext>
            </p:extLst>
          </p:nvPr>
        </p:nvGraphicFramePr>
        <p:xfrm>
          <a:off x="1946888" y="4986814"/>
          <a:ext cx="1920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90440" imgH="279360" progId="Equation.DSMT4">
                  <p:embed/>
                </p:oleObj>
              </mc:Choice>
              <mc:Fallback>
                <p:oleObj name="Equation" r:id="rId27" imgW="190440" imgH="2793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888" y="4986814"/>
                        <a:ext cx="192088" cy="288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1B7DA595-8F30-4558-ABC8-0E2267C5B9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3283791"/>
              </p:ext>
            </p:extLst>
          </p:nvPr>
        </p:nvGraphicFramePr>
        <p:xfrm>
          <a:off x="3993844" y="4966654"/>
          <a:ext cx="382588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80880" imgH="291960" progId="Equation.DSMT4">
                  <p:embed/>
                </p:oleObj>
              </mc:Choice>
              <mc:Fallback>
                <p:oleObj name="Equation" r:id="rId29" imgW="380880" imgH="2919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3844" y="4966654"/>
                        <a:ext cx="382588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A8C050A3-8FB4-4E5D-8528-7CB6D8FD7D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50986"/>
              </p:ext>
            </p:extLst>
          </p:nvPr>
        </p:nvGraphicFramePr>
        <p:xfrm>
          <a:off x="3161242" y="4972209"/>
          <a:ext cx="382587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80880" imgH="279360" progId="Equation.DSMT4">
                  <p:embed/>
                </p:oleObj>
              </mc:Choice>
              <mc:Fallback>
                <p:oleObj name="Equation" r:id="rId31" imgW="380880" imgH="2793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1242" y="4972209"/>
                        <a:ext cx="382587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9666FA4E-0AD8-4C17-A5C3-BA7298B489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311159"/>
              </p:ext>
            </p:extLst>
          </p:nvPr>
        </p:nvGraphicFramePr>
        <p:xfrm>
          <a:off x="2455654" y="4969719"/>
          <a:ext cx="473075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69800" imgH="380880" progId="Equation.DSMT4">
                  <p:embed/>
                </p:oleObj>
              </mc:Choice>
              <mc:Fallback>
                <p:oleObj name="Equation" r:id="rId33" imgW="469800" imgH="3808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654" y="4969719"/>
                        <a:ext cx="473075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V="1">
            <a:off x="990600" y="3569732"/>
            <a:ext cx="44195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  </a:t>
            </a:r>
            <a:endParaRPr lang="en-US" dirty="0"/>
          </a:p>
        </p:txBody>
      </p:sp>
      <p:sp>
        <p:nvSpPr>
          <p:cNvPr id="13" name="Rectangle 2"/>
          <p:cNvSpPr>
            <a:spLocks noGrp="1"/>
          </p:cNvSpPr>
          <p:nvPr>
            <p:ph type="title"/>
          </p:nvPr>
        </p:nvSpPr>
        <p:spPr>
          <a:xfrm>
            <a:off x="457200" y="200217"/>
            <a:ext cx="8229600" cy="87972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Example 4</a:t>
            </a:r>
            <a:r>
              <a:rPr lang="en-US" sz="3200" dirty="0">
                <a:solidFill>
                  <a:schemeClr val="accent1"/>
                </a:solidFill>
              </a:rPr>
              <a:t>: </a:t>
            </a:r>
            <a:r>
              <a:rPr lang="en-US" dirty="0"/>
              <a:t>Using the Remainder Theorem and Synthetic Division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" name="Rectangle 3"/>
          <p:cNvSpPr>
            <a:spLocks noGrp="1"/>
          </p:cNvSpPr>
          <p:nvPr>
            <p:ph idx="1"/>
          </p:nvPr>
        </p:nvSpPr>
        <p:spPr>
          <a:xfrm>
            <a:off x="533400" y="1211723"/>
            <a:ext cx="8229600" cy="44299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Use synthetic division to show that             is a factor of</a:t>
            </a:r>
          </a:p>
          <a:p>
            <a:pPr>
              <a:lnSpc>
                <a:spcPct val="110000"/>
              </a:lnSpc>
            </a:pPr>
            <a:r>
              <a:rPr lang="en-US" dirty="0"/>
              <a:t>                                               .</a:t>
            </a:r>
          </a:p>
          <a:p>
            <a:pPr>
              <a:lnSpc>
                <a:spcPct val="120000"/>
              </a:lnSpc>
            </a:pPr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>
              <a:lnSpc>
                <a:spcPct val="120000"/>
              </a:lnSpc>
            </a:pPr>
            <a:r>
              <a:rPr lang="en-US" dirty="0"/>
              <a:t>Thus, the remainder is                 and              </a:t>
            </a:r>
            <a:r>
              <a:rPr lang="en-US" b="1" dirty="0"/>
              <a:t>is a factor </a:t>
            </a:r>
          </a:p>
          <a:p>
            <a:pPr>
              <a:lnSpc>
                <a:spcPct val="120000"/>
              </a:lnSpc>
            </a:pPr>
            <a:r>
              <a:rPr lang="en-US" b="1" dirty="0"/>
              <a:t>of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478017"/>
              </p:ext>
            </p:extLst>
          </p:nvPr>
        </p:nvGraphicFramePr>
        <p:xfrm>
          <a:off x="631686" y="1765300"/>
          <a:ext cx="3746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29960" imgH="585000" progId="Equation.DSMT4">
                  <p:embed/>
                </p:oleObj>
              </mc:Choice>
              <mc:Fallback>
                <p:oleObj name="Equation" r:id="rId2" imgW="3729960" imgH="585000" progId="Equation.DSMT4">
                  <p:embed/>
                  <p:pic>
                    <p:nvPicPr>
                      <p:cNvPr id="0" name="Picture 3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686" y="1765300"/>
                        <a:ext cx="37465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1204590"/>
              </p:ext>
            </p:extLst>
          </p:nvPr>
        </p:nvGraphicFramePr>
        <p:xfrm>
          <a:off x="631686" y="2922241"/>
          <a:ext cx="3352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36840" imgH="466200" progId="Equation.DSMT4">
                  <p:embed/>
                </p:oleObj>
              </mc:Choice>
              <mc:Fallback>
                <p:oleObj name="Equation" r:id="rId4" imgW="3336840" imgH="466200" progId="Equation.DSMT4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686" y="2922241"/>
                        <a:ext cx="3352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88102"/>
              </p:ext>
            </p:extLst>
          </p:nvPr>
        </p:nvGraphicFramePr>
        <p:xfrm>
          <a:off x="1939925" y="3413801"/>
          <a:ext cx="255588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800" imgH="380880" progId="Equation.DSMT4">
                  <p:embed/>
                </p:oleObj>
              </mc:Choice>
              <mc:Fallback>
                <p:oleObj name="Equation" r:id="rId6" imgW="253800" imgH="380880" progId="Equation.DSMT4">
                  <p:embed/>
                  <p:pic>
                    <p:nvPicPr>
                      <p:cNvPr id="0" name="Picture 3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9925" y="3413801"/>
                        <a:ext cx="255588" cy="392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1276816"/>
              </p:ext>
            </p:extLst>
          </p:nvPr>
        </p:nvGraphicFramePr>
        <p:xfrm>
          <a:off x="1153223" y="3993217"/>
          <a:ext cx="190500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0440" imgH="279360" progId="Equation.DSMT4">
                  <p:embed/>
                </p:oleObj>
              </mc:Choice>
              <mc:Fallback>
                <p:oleObj name="Equation" r:id="rId8" imgW="190440" imgH="279360" progId="Equation.DSMT4">
                  <p:embed/>
                  <p:pic>
                    <p:nvPicPr>
                      <p:cNvPr id="0" name="Picture 3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3223" y="3993217"/>
                        <a:ext cx="190500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3686314" y="3908286"/>
            <a:ext cx="381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861342" y="3889678"/>
            <a:ext cx="20396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 </a:t>
            </a:r>
            <a:r>
              <a:rPr lang="en-US" sz="2000" dirty="0">
                <a:solidFill>
                  <a:srgbClr val="00808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P</a:t>
            </a:r>
            <a:r>
              <a:rPr lang="en-US" sz="2000" dirty="0">
                <a:solidFill>
                  <a:srgbClr val="008080"/>
                </a:solidFill>
              </a:rPr>
              <a:t>(6)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4263287" y="4125843"/>
            <a:ext cx="533400" cy="0"/>
          </a:xfrm>
          <a:prstGeom prst="straightConnector1">
            <a:avLst/>
          </a:prstGeom>
          <a:ln w="38100">
            <a:solidFill>
              <a:srgbClr val="00808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669290"/>
              </p:ext>
            </p:extLst>
          </p:nvPr>
        </p:nvGraphicFramePr>
        <p:xfrm>
          <a:off x="3973443" y="4487515"/>
          <a:ext cx="1168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52000" imgH="585000" progId="Equation.DSMT4">
                  <p:embed/>
                </p:oleObj>
              </mc:Choice>
              <mc:Fallback>
                <p:oleObj name="Equation" r:id="rId10" imgW="1152000" imgH="585000" progId="Equation.DSMT4">
                  <p:embed/>
                  <p:pic>
                    <p:nvPicPr>
                      <p:cNvPr id="0" name="Picture 3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3443" y="4487515"/>
                        <a:ext cx="1168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2401566"/>
              </p:ext>
            </p:extLst>
          </p:nvPr>
        </p:nvGraphicFramePr>
        <p:xfrm>
          <a:off x="5859115" y="4460919"/>
          <a:ext cx="977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69120" imgH="585000" progId="Equation.DSMT4">
                  <p:embed/>
                </p:oleObj>
              </mc:Choice>
              <mc:Fallback>
                <p:oleObj name="Equation" r:id="rId12" imgW="969120" imgH="585000" progId="Equation.DSMT4">
                  <p:embed/>
                  <p:pic>
                    <p:nvPicPr>
                      <p:cNvPr id="0" name="Picture 3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9115" y="4460919"/>
                        <a:ext cx="9779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326373"/>
              </p:ext>
            </p:extLst>
          </p:nvPr>
        </p:nvGraphicFramePr>
        <p:xfrm>
          <a:off x="1033671" y="5029200"/>
          <a:ext cx="80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86240" imgH="585000" progId="Equation.DSMT4">
                  <p:embed/>
                </p:oleObj>
              </mc:Choice>
              <mc:Fallback>
                <p:oleObj name="Equation" r:id="rId14" imgW="786240" imgH="585000" progId="Equation.DSMT4">
                  <p:embed/>
                  <p:pic>
                    <p:nvPicPr>
                      <p:cNvPr id="0" name="Picture 3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671" y="5029200"/>
                        <a:ext cx="800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9738827"/>
              </p:ext>
            </p:extLst>
          </p:nvPr>
        </p:nvGraphicFramePr>
        <p:xfrm>
          <a:off x="5737086" y="1220301"/>
          <a:ext cx="927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14040" imgH="585000" progId="Equation.DSMT4">
                  <p:embed/>
                </p:oleObj>
              </mc:Choice>
              <mc:Fallback>
                <p:oleObj name="Equation" r:id="rId16" imgW="914040" imgH="585000" progId="Equation.DSMT4">
                  <p:embed/>
                  <p:pic>
                    <p:nvPicPr>
                      <p:cNvPr id="0" name="Picture 3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086" y="1220301"/>
                        <a:ext cx="927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DE8C5175-21CC-46BB-A221-15F7221228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737907"/>
              </p:ext>
            </p:extLst>
          </p:nvPr>
        </p:nvGraphicFramePr>
        <p:xfrm>
          <a:off x="3589199" y="3412828"/>
          <a:ext cx="39528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93480" imgH="380880" progId="Equation.DSMT4">
                  <p:embed/>
                </p:oleObj>
              </mc:Choice>
              <mc:Fallback>
                <p:oleObj name="Equation" r:id="rId18" imgW="393480" imgH="3808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199" y="3412828"/>
                        <a:ext cx="395287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A735D82C-EED3-4876-A035-8CD1D96ED8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2798331"/>
              </p:ext>
            </p:extLst>
          </p:nvPr>
        </p:nvGraphicFramePr>
        <p:xfrm>
          <a:off x="2537593" y="3412828"/>
          <a:ext cx="587375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83920" imgH="291960" progId="Equation.DSMT4">
                  <p:embed/>
                </p:oleObj>
              </mc:Choice>
              <mc:Fallback>
                <p:oleObj name="Equation" r:id="rId20" imgW="583920" imgH="29196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7593" y="3412828"/>
                        <a:ext cx="587375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40CC153-5912-4DEE-AF93-E961D660AD4A}"/>
              </a:ext>
            </a:extLst>
          </p:cNvPr>
          <p:cNvCxnSpPr>
            <a:cxnSpLocks/>
          </p:cNvCxnSpPr>
          <p:nvPr/>
        </p:nvCxnSpPr>
        <p:spPr>
          <a:xfrm>
            <a:off x="1108786" y="3789031"/>
            <a:ext cx="3154501" cy="0"/>
          </a:xfrm>
          <a:prstGeom prst="line">
            <a:avLst/>
          </a:prstGeom>
          <a:ln w="158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6E41B977-441E-451E-94DA-2AFDA06CA7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339146"/>
              </p:ext>
            </p:extLst>
          </p:nvPr>
        </p:nvGraphicFramePr>
        <p:xfrm>
          <a:off x="3775792" y="4007215"/>
          <a:ext cx="21590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15640" imgH="291960" progId="Equation.DSMT4">
                  <p:embed/>
                </p:oleObj>
              </mc:Choice>
              <mc:Fallback>
                <p:oleObj name="Equation" r:id="rId22" imgW="21564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5792" y="4007215"/>
                        <a:ext cx="215900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4168314F-319A-4FFA-8572-7CF4100065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7392936"/>
              </p:ext>
            </p:extLst>
          </p:nvPr>
        </p:nvGraphicFramePr>
        <p:xfrm>
          <a:off x="2920180" y="4017012"/>
          <a:ext cx="20478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3040" imgH="291960" progId="Equation.DSMT4">
                  <p:embed/>
                </p:oleObj>
              </mc:Choice>
              <mc:Fallback>
                <p:oleObj name="Equation" r:id="rId24" imgW="20304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0180" y="4017012"/>
                        <a:ext cx="204788" cy="300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>
            <a:extLst>
              <a:ext uri="{FF2B5EF4-FFF2-40B4-BE49-F238E27FC236}">
                <a16:creationId xmlns:a16="http://schemas.microsoft.com/office/drawing/2014/main" id="{7894604A-C603-4BFF-90BF-AE46AC1ECD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210715"/>
              </p:ext>
            </p:extLst>
          </p:nvPr>
        </p:nvGraphicFramePr>
        <p:xfrm>
          <a:off x="1787525" y="4009097"/>
          <a:ext cx="407988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406080" imgH="291960" progId="Equation.DSMT4">
                  <p:embed/>
                </p:oleObj>
              </mc:Choice>
              <mc:Fallback>
                <p:oleObj name="Equation" r:id="rId26" imgW="406080" imgH="29196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525" y="4009097"/>
                        <a:ext cx="407988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  <a:r>
              <a:rPr lang="en-US" dirty="0">
                <a:solidFill>
                  <a:schemeClr val="accent1"/>
                </a:solidFill>
              </a:rPr>
              <a:t>: </a:t>
            </a:r>
            <a:r>
              <a:rPr lang="en-US" dirty="0"/>
              <a:t>Using the Remainder Theorem and Synthetic Division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Note:</a:t>
            </a:r>
            <a:r>
              <a:rPr lang="en-US" dirty="0"/>
              <a:t> The coefficients in the quotient tell us that </a:t>
            </a:r>
          </a:p>
          <a:p>
            <a:r>
              <a:rPr lang="en-US" dirty="0"/>
              <a:t>                   is also a factor of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7840272"/>
              </p:ext>
            </p:extLst>
          </p:nvPr>
        </p:nvGraphicFramePr>
        <p:xfrm>
          <a:off x="533400" y="1795671"/>
          <a:ext cx="1460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4320" imgH="393120" progId="Equation.DSMT4">
                  <p:embed/>
                </p:oleObj>
              </mc:Choice>
              <mc:Fallback>
                <p:oleObj name="Equation" r:id="rId2" imgW="1444320" imgH="393120" progId="Equation.DSMT4">
                  <p:embed/>
                  <p:pic>
                    <p:nvPicPr>
                      <p:cNvPr id="0" name="Picture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95671"/>
                        <a:ext cx="14605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0828703"/>
              </p:ext>
            </p:extLst>
          </p:nvPr>
        </p:nvGraphicFramePr>
        <p:xfrm>
          <a:off x="4625975" y="1785938"/>
          <a:ext cx="774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58520" imgH="585000" progId="Equation.DSMT4">
                  <p:embed/>
                </p:oleObj>
              </mc:Choice>
              <mc:Fallback>
                <p:oleObj name="Equation" r:id="rId4" imgW="758520" imgH="585000" progId="Equation.DSMT4">
                  <p:embed/>
                  <p:pic>
                    <p:nvPicPr>
                      <p:cNvPr id="0" name="Picture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5975" y="1785938"/>
                        <a:ext cx="7747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4979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1768</TotalTime>
  <Words>232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Symbol</vt:lpstr>
      <vt:lpstr>Office Theme</vt:lpstr>
      <vt:lpstr>Equation</vt:lpstr>
      <vt:lpstr>Section 5.9</vt:lpstr>
      <vt:lpstr>Example 1: Using Synthetic Division</vt:lpstr>
      <vt:lpstr>Example 1: Using Synthetic Division (cont.)</vt:lpstr>
      <vt:lpstr>Theorem: The Remainder Theorem</vt:lpstr>
      <vt:lpstr> Example 2: Using the Remainder Theorem and Synthetic Division</vt:lpstr>
      <vt:lpstr>Example 3: Using the Remainder Theorem and Synthetic Division</vt:lpstr>
      <vt:lpstr>Example 4: Using the Remainder Theorem and Synthetic Division</vt:lpstr>
      <vt:lpstr>Example 4: Using the Remainder Theorem and Synthetic Division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Jolie Even</cp:lastModifiedBy>
  <cp:revision>266</cp:revision>
  <dcterms:created xsi:type="dcterms:W3CDTF">2013-04-26T14:43:13Z</dcterms:created>
  <dcterms:modified xsi:type="dcterms:W3CDTF">2023-07-25T17:12:29Z</dcterms:modified>
</cp:coreProperties>
</file>