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87" r:id="rId4"/>
    <p:sldId id="288" r:id="rId5"/>
    <p:sldId id="261" r:id="rId6"/>
    <p:sldId id="286" r:id="rId7"/>
    <p:sldId id="264" r:id="rId8"/>
    <p:sldId id="284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C00000"/>
    <a:srgbClr val="2D7D9F"/>
    <a:srgbClr val="000099"/>
    <a:srgbClr val="0000FF"/>
    <a:srgbClr val="FF00FF"/>
    <a:srgbClr val="FFFFCC"/>
    <a:srgbClr val="00808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3" autoAdjust="0"/>
    <p:restoredTop sz="99613" autoAdjust="0"/>
  </p:normalViewPr>
  <p:slideViewPr>
    <p:cSldViewPr>
      <p:cViewPr varScale="1">
        <p:scale>
          <a:sx n="114" d="100"/>
          <a:sy n="114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6938-6083-45E3-B389-D9BA357E66D8}" type="datetimeFigureOut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2362-7FB3-4AFB-84F1-3FAB35E132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2362-7FB3-4AFB-84F1-3FAB35E132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</a:t>
            </a:r>
            <a:r>
              <a:rPr lang="en-US" baseline="-25000" dirty="0">
                <a:solidFill>
                  <a:srgbClr val="004786"/>
                </a:solidFill>
              </a:rPr>
              <a:t>.</a:t>
            </a:r>
            <a:endParaRPr lang="en-US" baseline="-2500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3.w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e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w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Factoring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9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Tips for Working with Sums and Differences of Two Cubes</a:t>
            </a:r>
            <a:endParaRPr lang="en-US" b="1" i="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In each case, after multiplying the factors, the middle terms drop out and only two terms are left.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trinomials in parentheses are not perfect square trinomials. These trinomials are not factorable.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sign in the binomial factor agrees with the sign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between the two cubes.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 that the second polynomial is not a perfect square trinomial and cannot be factored.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70411"/>
              </p:ext>
            </p:extLst>
          </p:nvPr>
        </p:nvGraphicFramePr>
        <p:xfrm>
          <a:off x="1020763" y="312443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960" imgH="411120" progId="Equation.DSMT4">
                  <p:embed/>
                </p:oleObj>
              </mc:Choice>
              <mc:Fallback>
                <p:oleObj name="Equation" r:id="rId2" imgW="840960" imgH="41112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124433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824"/>
              </p:ext>
            </p:extLst>
          </p:nvPr>
        </p:nvGraphicFramePr>
        <p:xfrm>
          <a:off x="1949450" y="3580046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649080" progId="Equation.DSMT4">
                  <p:embed/>
                </p:oleObj>
              </mc:Choice>
              <mc:Fallback>
                <p:oleObj name="Equation" r:id="rId4" imgW="3300480" imgH="6490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580046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812"/>
              </p:ext>
            </p:extLst>
          </p:nvPr>
        </p:nvGraphicFramePr>
        <p:xfrm>
          <a:off x="1955800" y="3135546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411120" progId="Equation.DSMT4">
                  <p:embed/>
                </p:oleObj>
              </mc:Choice>
              <mc:Fallback>
                <p:oleObj name="Equation" r:id="rId6" imgW="1261440" imgH="41112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35546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2838"/>
              </p:ext>
            </p:extLst>
          </p:nvPr>
        </p:nvGraphicFramePr>
        <p:xfrm>
          <a:off x="1943100" y="4267433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4520" imgH="649080" progId="Equation.DSMT4">
                  <p:embed/>
                </p:oleObj>
              </mc:Choice>
              <mc:Fallback>
                <p:oleObj name="Equation" r:id="rId8" imgW="3044520" imgH="649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67433"/>
                        <a:ext cx="306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42709"/>
              </p:ext>
            </p:extLst>
          </p:nvPr>
        </p:nvGraphicFramePr>
        <p:xfrm>
          <a:off x="1054100" y="1894512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40960" imgH="411120" progId="Equation.DSMT4">
                  <p:embed/>
                </p:oleObj>
              </mc:Choice>
              <mc:Fallback>
                <p:oleObj name="Equation" r:id="rId10" imgW="840960" imgH="4111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94512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01855" y="1939326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1049"/>
              </p:ext>
            </p:extLst>
          </p:nvPr>
        </p:nvGraphicFramePr>
        <p:xfrm>
          <a:off x="3657600" y="1930633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4520" imgH="466200" progId="Equation.DSMT4">
                  <p:embed/>
                </p:oleObj>
              </mc:Choice>
              <mc:Fallback>
                <p:oleObj name="Equation" r:id="rId12" imgW="1334520" imgH="466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633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541855" y="196849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60861"/>
              </p:ext>
            </p:extLst>
          </p:nvPr>
        </p:nvGraphicFramePr>
        <p:xfrm>
          <a:off x="6051550" y="1954771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7200" imgH="466200" progId="Equation.DSMT4">
                  <p:embed/>
                </p:oleObj>
              </mc:Choice>
              <mc:Fallback>
                <p:oleObj name="Equation" r:id="rId14" imgW="1627200" imgH="4662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1954771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31127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4312"/>
              </p:ext>
            </p:extLst>
          </p:nvPr>
        </p:nvGraphicFramePr>
        <p:xfrm>
          <a:off x="1068388" y="1477296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DSMT4">
                  <p:embed/>
                </p:oleObj>
              </mc:Choice>
              <mc:Fallback>
                <p:oleObj name="Equation" r:id="rId2" imgW="1333500" imgH="45720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77296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98961"/>
              </p:ext>
            </p:extLst>
          </p:nvPr>
        </p:nvGraphicFramePr>
        <p:xfrm>
          <a:off x="2476500" y="2127250"/>
          <a:ext cx="476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4160" imgH="923400" progId="Equation.DSMT4">
                  <p:embed/>
                </p:oleObj>
              </mc:Choice>
              <mc:Fallback>
                <p:oleObj name="Equation" r:id="rId4" imgW="4754160" imgH="92340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27250"/>
                        <a:ext cx="476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4234"/>
              </p:ext>
            </p:extLst>
          </p:nvPr>
        </p:nvGraphicFramePr>
        <p:xfrm>
          <a:off x="2476500" y="1318284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3400" imgH="758520" progId="Equation.DSMT4">
                  <p:embed/>
                </p:oleObj>
              </mc:Choice>
              <mc:Fallback>
                <p:oleObj name="Equation" r:id="rId6" imgW="2093400" imgH="758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318284"/>
                        <a:ext cx="210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1723"/>
              </p:ext>
            </p:extLst>
          </p:nvPr>
        </p:nvGraphicFramePr>
        <p:xfrm>
          <a:off x="2476500" y="3073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4520" imgH="649080" progId="Equation.DSMT4">
                  <p:embed/>
                </p:oleObj>
              </mc:Choice>
              <mc:Fallback>
                <p:oleObj name="Equation" r:id="rId8" imgW="4214520" imgH="64908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073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4478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3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cubes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14395"/>
              </p:ext>
            </p:extLst>
          </p:nvPr>
        </p:nvGraphicFramePr>
        <p:xfrm>
          <a:off x="1081088" y="2360613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7200" imgH="466200" progId="Equation.DSMT4">
                  <p:embed/>
                </p:oleObj>
              </mc:Choice>
              <mc:Fallback>
                <p:oleObj name="Equation" r:id="rId2" imgW="1627200" imgH="4662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360613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872"/>
              </p:ext>
            </p:extLst>
          </p:nvPr>
        </p:nvGraphicFramePr>
        <p:xfrm>
          <a:off x="2794000" y="2314575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840" imgH="649080" progId="Equation.DSMT4">
                  <p:embed/>
                </p:oleObj>
              </mc:Choice>
              <mc:Fallback>
                <p:oleObj name="Equation" r:id="rId4" imgW="2184840" imgH="64908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314575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418"/>
              </p:ext>
            </p:extLst>
          </p:nvPr>
        </p:nvGraphicFramePr>
        <p:xfrm>
          <a:off x="2794000" y="30226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4200" imgH="923400" progId="Equation.DSMT4">
                  <p:embed/>
                </p:oleObj>
              </mc:Choice>
              <mc:Fallback>
                <p:oleObj name="Equation" r:id="rId6" imgW="2194200" imgH="923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226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1481"/>
              </p:ext>
            </p:extLst>
          </p:nvPr>
        </p:nvGraphicFramePr>
        <p:xfrm>
          <a:off x="2794000" y="3937000"/>
          <a:ext cx="497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4400" imgH="923400" progId="Equation.DSMT4">
                  <p:embed/>
                </p:oleObj>
              </mc:Choice>
              <mc:Fallback>
                <p:oleObj name="Equation" r:id="rId8" imgW="4964400" imgH="9234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937000"/>
                        <a:ext cx="497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8089"/>
              </p:ext>
            </p:extLst>
          </p:nvPr>
        </p:nvGraphicFramePr>
        <p:xfrm>
          <a:off x="2794000" y="4978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14520" imgH="649080" progId="Equation.DSMT4">
                  <p:embed/>
                </p:oleObj>
              </mc:Choice>
              <mc:Fallback>
                <p:oleObj name="Equation" r:id="rId10" imgW="4214520" imgH="649080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978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4989"/>
              </p:ext>
            </p:extLst>
          </p:nvPr>
        </p:nvGraphicFramePr>
        <p:xfrm>
          <a:off x="1060450" y="1924735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4520" imgH="411120" progId="Equation.DSMT4">
                  <p:embed/>
                </p:oleObj>
              </mc:Choice>
              <mc:Fallback>
                <p:oleObj name="Equation" r:id="rId2" imgW="1334520" imgH="41112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924735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7198"/>
              </p:ext>
            </p:extLst>
          </p:nvPr>
        </p:nvGraphicFramePr>
        <p:xfrm>
          <a:off x="1042988" y="3314933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4520" imgH="411120" progId="Equation.DSMT4">
                  <p:embed/>
                </p:oleObj>
              </mc:Choice>
              <mc:Fallback>
                <p:oleObj name="Equation" r:id="rId4" imgW="1334520" imgH="41112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933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17060"/>
              </p:ext>
            </p:extLst>
          </p:nvPr>
        </p:nvGraphicFramePr>
        <p:xfrm>
          <a:off x="2533650" y="3265721"/>
          <a:ext cx="515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47280" imgH="649080" progId="Equation.DSMT4">
                  <p:embed/>
                </p:oleObj>
              </mc:Choice>
              <mc:Fallback>
                <p:oleObj name="Equation" r:id="rId6" imgW="5147280" imgH="6490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65721"/>
                        <a:ext cx="515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15828"/>
              </p:ext>
            </p:extLst>
          </p:nvPr>
        </p:nvGraphicFramePr>
        <p:xfrm>
          <a:off x="2509838" y="4152900"/>
          <a:ext cx="6054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45120" imgH="812520" progId="Equation.DSMT4">
                  <p:embed/>
                </p:oleObj>
              </mc:Choice>
              <mc:Fallback>
                <p:oleObj name="Equation" r:id="rId8" imgW="6045120" imgH="81252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152900"/>
                        <a:ext cx="60547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41" y="3310926"/>
            <a:ext cx="44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94704"/>
              </p:ext>
            </p:extLst>
          </p:nvPr>
        </p:nvGraphicFramePr>
        <p:xfrm>
          <a:off x="4267200" y="1938556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5720" imgH="411120" progId="Equation.DSMT4">
                  <p:embed/>
                </p:oleObj>
              </mc:Choice>
              <mc:Fallback>
                <p:oleObj name="Equation" r:id="rId10" imgW="121572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38556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45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Even powers, such as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6</a:t>
            </a:r>
            <a:r>
              <a:rPr lang="en-US" i="0" dirty="0">
                <a:solidFill>
                  <a:schemeClr val="tx1"/>
                </a:solidFill>
              </a:rPr>
              <a:t>, can always be treated as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squares: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8245"/>
              </p:ext>
            </p:extLst>
          </p:nvPr>
        </p:nvGraphicFramePr>
        <p:xfrm>
          <a:off x="2362200" y="1641353"/>
          <a:ext cx="144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647700" progId="Equation.DSMT4">
                  <p:embed/>
                </p:oleObj>
              </mc:Choice>
              <mc:Fallback>
                <p:oleObj name="Equation" r:id="rId2" imgW="1447800" imgH="647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1353"/>
                        <a:ext cx="144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15033"/>
              </p:ext>
            </p:extLst>
          </p:nvPr>
        </p:nvGraphicFramePr>
        <p:xfrm>
          <a:off x="1078241" y="2489200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5720" imgH="411120" progId="Equation.DSMT4">
                  <p:embed/>
                </p:oleObj>
              </mc:Choice>
              <mc:Fallback>
                <p:oleObj name="Equation" r:id="rId4" imgW="1215720" imgH="41112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41" y="2489200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230"/>
              </p:ext>
            </p:extLst>
          </p:nvPr>
        </p:nvGraphicFramePr>
        <p:xfrm>
          <a:off x="2329191" y="2362200"/>
          <a:ext cx="182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9080" imgH="758520" progId="Equation.DSMT4">
                  <p:embed/>
                </p:oleObj>
              </mc:Choice>
              <mc:Fallback>
                <p:oleObj name="Equation" r:id="rId6" imgW="1819080" imgH="75852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91" y="2362200"/>
                        <a:ext cx="1828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57552"/>
              </p:ext>
            </p:extLst>
          </p:nvPr>
        </p:nvGraphicFramePr>
        <p:xfrm>
          <a:off x="2366963" y="3219450"/>
          <a:ext cx="580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96360" imgH="649080" progId="Equation.DSMT4">
                  <p:embed/>
                </p:oleObj>
              </mc:Choice>
              <mc:Fallback>
                <p:oleObj name="Equation" r:id="rId8" imgW="5796360" imgH="6490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219450"/>
                        <a:ext cx="580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395462"/>
            <a:ext cx="8229600" cy="4892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Definition: Sum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000"/>
                </a:solidFill>
              </a:rPr>
              <a:t>sum of two squares</a:t>
            </a:r>
            <a:r>
              <a:rPr lang="en-US" i="0" dirty="0">
                <a:solidFill>
                  <a:srgbClr val="000000"/>
                </a:solidFill>
              </a:rPr>
              <a:t> is an expression of the form 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and is </a:t>
            </a:r>
            <a:r>
              <a:rPr lang="en-US" b="1" i="0" dirty="0">
                <a:solidFill>
                  <a:srgbClr val="C00000"/>
                </a:solidFill>
              </a:rPr>
              <a:t>not factorable</a:t>
            </a:r>
            <a:r>
              <a:rPr lang="en-US" i="0" dirty="0">
                <a:solidFill>
                  <a:srgbClr val="000000"/>
                </a:solidFill>
              </a:rPr>
              <a:t>.  For example,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 is the sum of two squares and is not factorable. There are no factors with integer coefficients whose product is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+ 36.  To understand this situation, write</a:t>
            </a:r>
          </a:p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+ 36 =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+ 0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dirty="0">
                <a:solidFill>
                  <a:srgbClr val="0000FF"/>
                </a:solidFill>
              </a:rPr>
              <a:t> +36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and note that there are no factors of 36 that will add to 0.</a:t>
            </a:r>
          </a:p>
        </p:txBody>
      </p:sp>
    </p:spTree>
    <p:extLst>
      <p:ext uri="{BB962C8B-B14F-4D97-AF65-F5344CB8AC3E}">
        <p14:creationId xmlns:p14="http://schemas.microsoft.com/office/powerpoint/2010/main" val="37869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 </a:t>
            </a:r>
            <a:r>
              <a:rPr lang="en-US" dirty="0">
                <a:solidFill>
                  <a:schemeClr val="tx1"/>
                </a:solidFill>
              </a:rPr>
              <a:t>Be sure to begin by looking for the greatest common factor.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is the </a:t>
            </a:r>
            <a:r>
              <a:rPr lang="en-US" b="1" i="0" dirty="0">
                <a:solidFill>
                  <a:schemeClr val="tx1"/>
                </a:solidFill>
              </a:rPr>
              <a:t>sum of two squares and is not factorable.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0025"/>
              </p:ext>
            </p:extLst>
          </p:nvPr>
        </p:nvGraphicFramePr>
        <p:xfrm>
          <a:off x="1079914" y="23304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32840" imgH="466200" progId="Equation.DSMT4">
                  <p:embed/>
                </p:oleObj>
              </mc:Choice>
              <mc:Fallback>
                <p:oleObj name="Equation" r:id="rId2" imgW="1032840" imgH="466200" progId="Equation.DSMT4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14" y="233045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96504"/>
              </p:ext>
            </p:extLst>
          </p:nvPr>
        </p:nvGraphicFramePr>
        <p:xfrm>
          <a:off x="4305300" y="235826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447840" progId="Equation.DSMT4">
                  <p:embed/>
                </p:oleObj>
              </mc:Choice>
              <mc:Fallback>
                <p:oleObj name="Equation" r:id="rId4" imgW="1398600" imgH="44784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58265"/>
                        <a:ext cx="140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37238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26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528"/>
              </p:ext>
            </p:extLst>
          </p:nvPr>
        </p:nvGraphicFramePr>
        <p:xfrm>
          <a:off x="1066800" y="362716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32840" imgH="466200" progId="Equation.DSMT4">
                  <p:embed/>
                </p:oleObj>
              </mc:Choice>
              <mc:Fallback>
                <p:oleObj name="Equation" r:id="rId6" imgW="1032840" imgH="4662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7168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see that 4 is the greatest common monomial factor 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baseline="30000" dirty="0">
                <a:solidFill>
                  <a:srgbClr val="000099"/>
                </a:solidFill>
              </a:rPr>
              <a:t>2</a:t>
            </a:r>
            <a:r>
              <a:rPr lang="en-US" i="0" dirty="0">
                <a:solidFill>
                  <a:srgbClr val="000099"/>
                </a:solidFill>
              </a:rPr>
              <a:t> + 25</a:t>
            </a:r>
            <a:r>
              <a:rPr lang="en-US" i="0" dirty="0">
                <a:solidFill>
                  <a:schemeClr val="tx1"/>
                </a:solidFill>
              </a:rPr>
              <a:t> is the </a:t>
            </a:r>
            <a:r>
              <a:rPr lang="en-US" b="1" i="0" dirty="0">
                <a:solidFill>
                  <a:schemeClr val="tx1"/>
                </a:solidFill>
              </a:rPr>
              <a:t>sum of two squares</a:t>
            </a:r>
            <a:r>
              <a:rPr lang="en-US" i="0" dirty="0">
                <a:solidFill>
                  <a:schemeClr val="tx1"/>
                </a:solidFill>
              </a:rPr>
              <a:t> 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533"/>
              </p:ext>
            </p:extLst>
          </p:nvPr>
        </p:nvGraphicFramePr>
        <p:xfrm>
          <a:off x="1052052" y="126456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393700" progId="Equation.DSMT4">
                  <p:embed/>
                </p:oleObj>
              </mc:Choice>
              <mc:Fallback>
                <p:oleObj name="Equation" r:id="rId2" imgW="13843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052" y="126456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3761"/>
              </p:ext>
            </p:extLst>
          </p:nvPr>
        </p:nvGraphicFramePr>
        <p:xfrm>
          <a:off x="2463800" y="1196305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15760" imgH="649080" progId="Equation.DSMT4">
                  <p:embed/>
                </p:oleObj>
              </mc:Choice>
              <mc:Fallback>
                <p:oleObj name="Equation" r:id="rId4" imgW="4415760" imgH="6490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96305"/>
                        <a:ext cx="4432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3692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In the form 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z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6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6909"/>
              </p:ext>
            </p:extLst>
          </p:nvPr>
        </p:nvGraphicFramePr>
        <p:xfrm>
          <a:off x="1041400" y="188822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6800" imgH="447840" progId="Equation.DSMT4">
                  <p:embed/>
                </p:oleObj>
              </mc:Choice>
              <mc:Fallback>
                <p:oleObj name="Equation" r:id="rId2" imgW="1846800" imgH="44784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8822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8463"/>
              </p:ext>
            </p:extLst>
          </p:nvPr>
        </p:nvGraphicFramePr>
        <p:xfrm>
          <a:off x="2692400" y="3849688"/>
          <a:ext cx="19780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431640" progId="Equation.DSMT4">
                  <p:embed/>
                </p:oleObj>
              </mc:Choice>
              <mc:Fallback>
                <p:oleObj name="Equation" r:id="rId4" imgW="1968480" imgH="431640" progId="Equation.DSMT4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849688"/>
                        <a:ext cx="19780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66887"/>
              </p:ext>
            </p:extLst>
          </p:nvPr>
        </p:nvGraphicFramePr>
        <p:xfrm>
          <a:off x="1130300" y="4589463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6800" imgH="447840" progId="Equation.DSMT4">
                  <p:embed/>
                </p:oleObj>
              </mc:Choice>
              <mc:Fallback>
                <p:oleObj name="Equation" r:id="rId6" imgW="1846800" imgH="447840" progId="Equation.DSMT4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589463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07004"/>
              </p:ext>
            </p:extLst>
          </p:nvPr>
        </p:nvGraphicFramePr>
        <p:xfrm>
          <a:off x="3052763" y="4594631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12560" imgH="447840" progId="Equation.DSMT4">
                  <p:embed/>
                </p:oleObj>
              </mc:Choice>
              <mc:Fallback>
                <p:oleObj name="Equation" r:id="rId8" imgW="2212560" imgH="447840" progId="Equation.DSMT4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594631"/>
                        <a:ext cx="222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4652"/>
              </p:ext>
            </p:extLst>
          </p:nvPr>
        </p:nvGraphicFramePr>
        <p:xfrm>
          <a:off x="3046413" y="5080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4520" imgH="712800" progId="Equation.DSMT4">
                  <p:embed/>
                </p:oleObj>
              </mc:Choice>
              <mc:Fallback>
                <p:oleObj name="Equation" r:id="rId10" imgW="1334520" imgH="712800" progId="Equation.DSMT4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080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3932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6672"/>
              </p:ext>
            </p:extLst>
          </p:nvPr>
        </p:nvGraphicFramePr>
        <p:xfrm>
          <a:off x="4248150" y="1924283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68520" imgH="466200" progId="Equation.DSMT4">
                  <p:embed/>
                </p:oleObj>
              </mc:Choice>
              <mc:Fallback>
                <p:oleObj name="Equation" r:id="rId12" imgW="2468520" imgH="466200" progId="Equation.DSMT4">
                  <p:embed/>
                  <p:pic>
                    <p:nvPicPr>
                      <p:cNvPr id="0" name="Picture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924283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4384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1482"/>
              </p:ext>
            </p:extLst>
          </p:nvPr>
        </p:nvGraphicFramePr>
        <p:xfrm>
          <a:off x="1013482" y="247883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82" y="247883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0796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/>
              <a:t> 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77474"/>
              </p:ext>
            </p:extLst>
          </p:nvPr>
        </p:nvGraphicFramePr>
        <p:xfrm>
          <a:off x="4222750" y="2392596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440" imgH="649080" progId="Equation.DSMT4">
                  <p:embed/>
                </p:oleObj>
              </mc:Choice>
              <mc:Fallback>
                <p:oleObj name="Equation" r:id="rId16" imgW="2413440" imgH="64908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392596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In the form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y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94161"/>
              </p:ext>
            </p:extLst>
          </p:nvPr>
        </p:nvGraphicFramePr>
        <p:xfrm>
          <a:off x="2708275" y="1301750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31640" progId="Equation.DSMT4">
                  <p:embed/>
                </p:oleObj>
              </mc:Choice>
              <mc:Fallback>
                <p:oleObj name="Equation" r:id="rId2" imgW="1879560" imgH="43164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301750"/>
                        <a:ext cx="1879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6851"/>
              </p:ext>
            </p:extLst>
          </p:nvPr>
        </p:nvGraphicFramePr>
        <p:xfrm>
          <a:off x="1143000" y="1856248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457200" progId="Equation.DSMT4">
                  <p:embed/>
                </p:oleObj>
              </mc:Choice>
              <mc:Fallback>
                <p:oleObj name="Equation" r:id="rId4" imgW="18669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56248"/>
                        <a:ext cx="186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6190"/>
              </p:ext>
            </p:extLst>
          </p:nvPr>
        </p:nvGraphicFramePr>
        <p:xfrm>
          <a:off x="3112380" y="1817024"/>
          <a:ext cx="30432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35160" imgH="558720" progId="Equation.DSMT4">
                  <p:embed/>
                </p:oleObj>
              </mc:Choice>
              <mc:Fallback>
                <p:oleObj name="Equation" r:id="rId6" imgW="3035160" imgH="558720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380" y="1817024"/>
                        <a:ext cx="30432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66619"/>
              </p:ext>
            </p:extLst>
          </p:nvPr>
        </p:nvGraphicFramePr>
        <p:xfrm>
          <a:off x="3135128" y="2351107"/>
          <a:ext cx="154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5760" imgH="712800" progId="Equation.DSMT4">
                  <p:embed/>
                </p:oleObj>
              </mc:Choice>
              <mc:Fallback>
                <p:oleObj name="Equation" r:id="rId8" imgW="1535760" imgH="7128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128" y="2351107"/>
                        <a:ext cx="154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57200" y="29718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dirty="0">
                <a:solidFill>
                  <a:schemeClr val="tx1"/>
                </a:solidFill>
              </a:rPr>
              <a:t>perfect square trinomial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0657"/>
              </p:ext>
            </p:extLst>
          </p:nvPr>
        </p:nvGraphicFramePr>
        <p:xfrm>
          <a:off x="977900" y="3903662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466200" progId="Equation.DSMT4">
                  <p:embed/>
                </p:oleObj>
              </mc:Choice>
              <mc:Fallback>
                <p:oleObj name="Equation" r:id="rId10" imgW="2468520" imgH="466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03662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3488"/>
              </p:ext>
            </p:extLst>
          </p:nvPr>
        </p:nvGraphicFramePr>
        <p:xfrm>
          <a:off x="3503613" y="3886200"/>
          <a:ext cx="299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89440" imgH="649080" progId="Equation.DSMT4">
                  <p:embed/>
                </p:oleObj>
              </mc:Choice>
              <mc:Fallback>
                <p:oleObj name="Equation" r:id="rId12" imgW="2989440" imgH="64908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886200"/>
                        <a:ext cx="299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58289"/>
              </p:ext>
            </p:extLst>
          </p:nvPr>
        </p:nvGraphicFramePr>
        <p:xfrm>
          <a:off x="3503613" y="4626125"/>
          <a:ext cx="36417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32040" imgH="685800" progId="Equation.DSMT4">
                  <p:embed/>
                </p:oleObj>
              </mc:Choice>
              <mc:Fallback>
                <p:oleObj name="Equation" r:id="rId14" imgW="3632040" imgH="685800" progId="Equation.DSMT4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26125"/>
                        <a:ext cx="36417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78769"/>
              </p:ext>
            </p:extLst>
          </p:nvPr>
        </p:nvGraphicFramePr>
        <p:xfrm>
          <a:off x="3505200" y="52578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19880" imgH="712800" progId="Equation.DSMT4">
                  <p:embed/>
                </p:oleObj>
              </mc:Choice>
              <mc:Fallback>
                <p:oleObj name="Equation" r:id="rId16" imgW="1919880" imgH="7128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93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4"/>
            </a:pPr>
            <a:r>
              <a:rPr lang="en-US" i="0" dirty="0">
                <a:solidFill>
                  <a:schemeClr val="tx1"/>
                </a:solidFill>
              </a:rPr>
              <a:t>Treat                     as a perfect square trinomial,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squares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0677"/>
              </p:ext>
            </p:extLst>
          </p:nvPr>
        </p:nvGraphicFramePr>
        <p:xfrm>
          <a:off x="1905000" y="1295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393700" progId="Equation.DSMT4">
                  <p:embed/>
                </p:oleObj>
              </mc:Choice>
              <mc:Fallback>
                <p:oleObj name="Equation" r:id="rId2" imgW="1524000" imgH="393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24175"/>
              </p:ext>
            </p:extLst>
          </p:nvPr>
        </p:nvGraphicFramePr>
        <p:xfrm>
          <a:off x="1117600" y="2317750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440" imgH="649080" progId="Equation.DSMT4">
                  <p:embed/>
                </p:oleObj>
              </mc:Choice>
              <mc:Fallback>
                <p:oleObj name="Equation" r:id="rId4" imgW="2413440" imgH="6490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317750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57477"/>
              </p:ext>
            </p:extLst>
          </p:nvPr>
        </p:nvGraphicFramePr>
        <p:xfrm>
          <a:off x="3467100" y="2290763"/>
          <a:ext cx="203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0320" imgH="712800" progId="Equation.DSMT4">
                  <p:embed/>
                </p:oleObj>
              </mc:Choice>
              <mc:Fallback>
                <p:oleObj name="Equation" r:id="rId6" imgW="2020320" imgH="712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290763"/>
                        <a:ext cx="2032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139"/>
              </p:ext>
            </p:extLst>
          </p:nvPr>
        </p:nvGraphicFramePr>
        <p:xfrm>
          <a:off x="3448050" y="30480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6400" imgH="594000" progId="Equation.DSMT4">
                  <p:embed/>
                </p:oleObj>
              </mc:Choice>
              <mc:Fallback>
                <p:oleObj name="Equation" r:id="rId8" imgW="3236400" imgH="5940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0480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454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Equation</vt:lpstr>
      <vt:lpstr>Section 6.4</vt:lpstr>
      <vt:lpstr>Example 1: Factoring the Difference of Two Squares</vt:lpstr>
      <vt:lpstr>Example 1: Factoring the Difference of Two Squares (cont.)</vt:lpstr>
      <vt:lpstr>Definition: Sum of Two Squares</vt:lpstr>
      <vt:lpstr>Example 2: Factoring the Sum of Two Squares (Not Factorable)</vt:lpstr>
      <vt:lpstr>Example 2: Factoring the Sum of Two Squares (Not Factorable) (cont.)</vt:lpstr>
      <vt:lpstr>Example 3: Factoring Perfect Square Trinomials</vt:lpstr>
      <vt:lpstr>Example 3: Factoring Perfect Square Trinomials (cont.)</vt:lpstr>
      <vt:lpstr>Example 3: Factoring Perfect Square Trinomials (cont.)</vt:lpstr>
      <vt:lpstr>Note</vt:lpstr>
      <vt:lpstr>Example 4: Factoring Sums and Differences of Two Cubes</vt:lpstr>
      <vt:lpstr>Example 4: Factoring Sums and Differences of Two Cubes (cont.)</vt:lpstr>
      <vt:lpstr>Example 4: Factoring Sums and Differences of Two Cubes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275</cp:revision>
  <dcterms:created xsi:type="dcterms:W3CDTF">2013-04-26T14:43:13Z</dcterms:created>
  <dcterms:modified xsi:type="dcterms:W3CDTF">2023-07-25T17:00:49Z</dcterms:modified>
</cp:coreProperties>
</file>