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1F497D"/>
    <a:srgbClr val="FF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19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39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143751-3E81-4327-AFFF-D02BF10D035B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11B12-0E67-42ED-9D33-D97C720837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3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5.bin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wmf"/><Relationship Id="rId4" Type="http://schemas.openxmlformats.org/officeDocument/2006/relationships/oleObject" Target="../embeddings/oleObject3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41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40.wmf"/><Relationship Id="rId4" Type="http://schemas.openxmlformats.org/officeDocument/2006/relationships/oleObject" Target="../embeddings/oleObject3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0.bin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6.bin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Least Common Multiple of Polynomials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Writing Equivalent Rational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we see that we need to multiply by          to get the </a:t>
            </a:r>
          </a:p>
          <a:p>
            <a:r>
              <a:rPr lang="en-US" dirty="0"/>
              <a:t> equivalent expression with the desired denominator. 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680488"/>
              </p:ext>
            </p:extLst>
          </p:nvPr>
        </p:nvGraphicFramePr>
        <p:xfrm>
          <a:off x="6409189" y="1067033"/>
          <a:ext cx="698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98400" imgH="787320" progId="Equation.DSMT4">
                  <p:embed/>
                </p:oleObj>
              </mc:Choice>
              <mc:Fallback>
                <p:oleObj name="Equation" r:id="rId2" imgW="698400" imgH="787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9189" y="1067033"/>
                        <a:ext cx="698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1143000" y="2667000"/>
          <a:ext cx="6985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400" imgH="774360" progId="Equation.DSMT4">
                  <p:embed/>
                </p:oleObj>
              </mc:Choice>
              <mc:Fallback>
                <p:oleObj name="Equation" r:id="rId4" imgW="698400" imgH="774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667000"/>
                        <a:ext cx="6985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4" name="Object 6"/>
          <p:cNvGraphicFramePr>
            <a:graphicFrameLocks noChangeAspect="1"/>
          </p:cNvGraphicFramePr>
          <p:nvPr/>
        </p:nvGraphicFramePr>
        <p:xfrm>
          <a:off x="1947644" y="2667000"/>
          <a:ext cx="12319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1560" imgH="774360" progId="Equation.DSMT4">
                  <p:embed/>
                </p:oleObj>
              </mc:Choice>
              <mc:Fallback>
                <p:oleObj name="Equation" r:id="rId6" imgW="1231560" imgH="774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644" y="2667000"/>
                        <a:ext cx="12319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3323322" y="2667000"/>
          <a:ext cx="1295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95280" imgH="787320" progId="Equation.DSMT4">
                  <p:embed/>
                </p:oleObj>
              </mc:Choice>
              <mc:Fallback>
                <p:oleObj name="Equation" r:id="rId8" imgW="1295280" imgH="787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322" y="2667000"/>
                        <a:ext cx="12954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6" name="Object 8"/>
          <p:cNvGraphicFramePr>
            <a:graphicFrameLocks noChangeAspect="1"/>
          </p:cNvGraphicFramePr>
          <p:nvPr/>
        </p:nvGraphicFramePr>
        <p:xfrm>
          <a:off x="3323322" y="3733800"/>
          <a:ext cx="1460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60160" imgH="876240" progId="Equation.DSMT4">
                  <p:embed/>
                </p:oleObj>
              </mc:Choice>
              <mc:Fallback>
                <p:oleObj name="Equation" r:id="rId10" imgW="1460160" imgH="876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322" y="3733800"/>
                        <a:ext cx="1460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4953000" y="3733800"/>
          <a:ext cx="1270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9720" imgH="787320" progId="Equation.DSMT4">
                  <p:embed/>
                </p:oleObj>
              </mc:Choice>
              <mc:Fallback>
                <p:oleObj name="Equation" r:id="rId12" imgW="1269720" imgH="787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733800"/>
                        <a:ext cx="1270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Writing Equivalent Rational Expressions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Find the missing numerator that will make the rational expressions equivalent. </a:t>
            </a:r>
          </a:p>
          <a:p>
            <a:endParaRPr lang="en-US" dirty="0"/>
          </a:p>
          <a:p>
            <a:endParaRPr lang="en-US" b="1" dirty="0"/>
          </a:p>
          <a:p>
            <a:r>
              <a:rPr lang="en-US" b="1" dirty="0"/>
              <a:t>Solution </a:t>
            </a:r>
          </a:p>
          <a:p>
            <a:pPr>
              <a:lnSpc>
                <a:spcPct val="150000"/>
              </a:lnSpc>
            </a:pPr>
            <a:r>
              <a:rPr lang="en-US" dirty="0"/>
              <a:t>The denominator on the right is already factored and </a:t>
            </a:r>
          </a:p>
          <a:p>
            <a:pPr>
              <a:lnSpc>
                <a:spcPct val="150000"/>
              </a:lnSpc>
            </a:pPr>
            <a:r>
              <a:rPr lang="en-US" dirty="0"/>
              <a:t>we see that we need to multiply by                        to get </a:t>
            </a:r>
          </a:p>
          <a:p>
            <a:pPr>
              <a:lnSpc>
                <a:spcPct val="150000"/>
              </a:lnSpc>
            </a:pPr>
            <a:r>
              <a:rPr lang="en-US" dirty="0"/>
              <a:t>the equivalent expression with the desired denominator. </a:t>
            </a:r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4371239"/>
              </p:ext>
            </p:extLst>
          </p:nvPr>
        </p:nvGraphicFramePr>
        <p:xfrm>
          <a:off x="2609850" y="2256790"/>
          <a:ext cx="3924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24000" imgH="876240" progId="Equation.DSMT4">
                  <p:embed/>
                </p:oleObj>
              </mc:Choice>
              <mc:Fallback>
                <p:oleObj name="Equation" r:id="rId2" imgW="392400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2256790"/>
                        <a:ext cx="3924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2285165"/>
              </p:ext>
            </p:extLst>
          </p:nvPr>
        </p:nvGraphicFramePr>
        <p:xfrm>
          <a:off x="5366273" y="4193092"/>
          <a:ext cx="1562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62040" imgH="927000" progId="Equation.DSMT4">
                  <p:embed/>
                </p:oleObj>
              </mc:Choice>
              <mc:Fallback>
                <p:oleObj name="Equation" r:id="rId4" imgW="156204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6273" y="4193092"/>
                        <a:ext cx="1562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Writing Equivalent Rational Expressions (cont.)</a:t>
            </a:r>
          </a:p>
        </p:txBody>
      </p:sp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1219200" y="1494522"/>
          <a:ext cx="838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8080" imgH="787320" progId="Equation.DSMT4">
                  <p:embed/>
                </p:oleObj>
              </mc:Choice>
              <mc:Fallback>
                <p:oleObj name="Equation" r:id="rId2" imgW="838080" imgH="787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494522"/>
                        <a:ext cx="838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2209800" y="1435100"/>
          <a:ext cx="3225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25600" imgH="927000" progId="Equation.DSMT4">
                  <p:embed/>
                </p:oleObj>
              </mc:Choice>
              <mc:Fallback>
                <p:oleObj name="Equation" r:id="rId4" imgW="322560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435100"/>
                        <a:ext cx="3225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2209800" y="2514600"/>
          <a:ext cx="3060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60360" imgH="939600" progId="Equation.DSMT4">
                  <p:embed/>
                </p:oleObj>
              </mc:Choice>
              <mc:Fallback>
                <p:oleObj name="Equation" r:id="rId6" imgW="306036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514600"/>
                        <a:ext cx="3060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67765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Find the prime factorization of each number.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List the prime factors that appear in any one of the prime factorizations.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Find the product of these primes using each prime the most number of times it appears in any one of the prime factorizations. 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Procedure: Finding the LCM of a Set of Counting Numbers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Finding the LCM of a Set of Counting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Find the LCM of 15, 18, and 45. </a:t>
            </a:r>
          </a:p>
          <a:p>
            <a:r>
              <a:rPr lang="en-US" b="1" dirty="0"/>
              <a:t>Solution </a:t>
            </a:r>
          </a:p>
          <a:p>
            <a:r>
              <a:rPr lang="en-US" b="1" dirty="0"/>
              <a:t>Step 1:</a:t>
            </a:r>
            <a:r>
              <a:rPr lang="en-US" dirty="0"/>
              <a:t> Prime factorizations: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Step 2:  </a:t>
            </a:r>
            <a:r>
              <a:rPr lang="en-US" dirty="0"/>
              <a:t>2, 3, and 5 are the only prime factors. </a:t>
            </a:r>
          </a:p>
          <a:p>
            <a:r>
              <a:rPr lang="en-US" b="1" dirty="0"/>
              <a:t>Step 3:  </a:t>
            </a:r>
            <a:r>
              <a:rPr lang="en-US" dirty="0"/>
              <a:t>Using the most of each factor in any one prime factorization we have LCM = </a:t>
            </a:r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1464578" y="2879288"/>
          <a:ext cx="3670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70200" imgH="330120" progId="Equation.DSMT4">
                  <p:embed/>
                </p:oleObj>
              </mc:Choice>
              <mc:Fallback>
                <p:oleObj name="Equation" r:id="rId2" imgW="3670200" imgH="3301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578" y="2879288"/>
                        <a:ext cx="36703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1447800" y="3361655"/>
          <a:ext cx="3835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35080" imgH="330120" progId="Equation.DSMT4">
                  <p:embed/>
                </p:oleObj>
              </mc:Choice>
              <mc:Fallback>
                <p:oleObj name="Equation" r:id="rId4" imgW="3835080" imgH="3301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361655"/>
                        <a:ext cx="3835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1098112"/>
              </p:ext>
            </p:extLst>
          </p:nvPr>
        </p:nvGraphicFramePr>
        <p:xfrm>
          <a:off x="1422400" y="3844022"/>
          <a:ext cx="3835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35080" imgH="330120" progId="Equation.DSMT4">
                  <p:embed/>
                </p:oleObj>
              </mc:Choice>
              <mc:Fallback>
                <p:oleObj name="Equation" r:id="rId6" imgW="3835080" imgH="330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3844022"/>
                        <a:ext cx="3835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8539463"/>
              </p:ext>
            </p:extLst>
          </p:nvPr>
        </p:nvGraphicFramePr>
        <p:xfrm>
          <a:off x="4686244" y="5410200"/>
          <a:ext cx="191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17360" imgH="291960" progId="Equation.DSMT4">
                  <p:embed/>
                </p:oleObj>
              </mc:Choice>
              <mc:Fallback>
                <p:oleObj name="Equation" r:id="rId8" imgW="1917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244" y="5410200"/>
                        <a:ext cx="191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Adding Fractions with the Same Denominator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Add:</a:t>
            </a:r>
          </a:p>
          <a:p>
            <a:pPr>
              <a:spcBef>
                <a:spcPts val="2400"/>
              </a:spcBef>
            </a:pPr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1303789" y="1143000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15840" imgH="838080" progId="Equation.DSMT4">
                  <p:embed/>
                </p:oleObj>
              </mc:Choice>
              <mc:Fallback>
                <p:oleObj name="Equation" r:id="rId2" imgW="18158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3789" y="1143000"/>
                        <a:ext cx="181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1219200" y="2726422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15840" imgH="838080" progId="Equation.DSMT4">
                  <p:embed/>
                </p:oleObj>
              </mc:Choice>
              <mc:Fallback>
                <p:oleObj name="Equation" r:id="rId4" imgW="18158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726422"/>
                        <a:ext cx="181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3048000" y="2718033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120" imgH="838080" progId="Equation.DSMT4">
                  <p:embed/>
                </p:oleObj>
              </mc:Choice>
              <mc:Fallback>
                <p:oleObj name="Equation" r:id="rId6" imgW="14731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718033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3048000" y="37338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98400" imgH="838080" progId="Equation.DSMT4">
                  <p:embed/>
                </p:oleObj>
              </mc:Choice>
              <mc:Fallback>
                <p:oleObj name="Equation" r:id="rId8" imgW="698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7338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3784600" y="373380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63280" imgH="838080" progId="Equation.DSMT4">
                  <p:embed/>
                </p:oleObj>
              </mc:Choice>
              <mc:Fallback>
                <p:oleObj name="Equation" r:id="rId10" imgW="8632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373380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4733488" y="37338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45760" imgH="838080" progId="Equation.DSMT4">
                  <p:embed/>
                </p:oleObj>
              </mc:Choice>
              <mc:Fallback>
                <p:oleObj name="Equation" r:id="rId12" imgW="5457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3488" y="37338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4089633" y="3750578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088934" y="4250422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Adding Fractions with Different Denominators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Add: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</a:t>
            </a:r>
          </a:p>
          <a:p>
            <a:pPr>
              <a:spcBef>
                <a:spcPts val="600"/>
              </a:spcBef>
            </a:pPr>
            <a:r>
              <a:rPr lang="en-US" dirty="0"/>
              <a:t>Find the LCD.</a:t>
            </a:r>
          </a:p>
          <a:p>
            <a:pPr>
              <a:spcBef>
                <a:spcPts val="600"/>
              </a:spcBef>
            </a:pPr>
            <a:endParaRPr lang="en-US" dirty="0"/>
          </a:p>
          <a:p>
            <a:pPr>
              <a:spcBef>
                <a:spcPts val="600"/>
              </a:spcBef>
            </a:pPr>
            <a:endParaRPr lang="en-US" dirty="0"/>
          </a:p>
          <a:p>
            <a:pPr>
              <a:spcBef>
                <a:spcPts val="600"/>
              </a:spcBef>
            </a:pPr>
            <a:endParaRPr lang="en-US" dirty="0"/>
          </a:p>
          <a:p>
            <a:pPr>
              <a:spcBef>
                <a:spcPts val="600"/>
              </a:spcBef>
            </a:pPr>
            <a:r>
              <a:rPr lang="en-US" dirty="0"/>
              <a:t>Add by using the LCD.</a:t>
            </a:r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1303789" y="1143000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280" imgH="838080" progId="Equation.DSMT4">
                  <p:embed/>
                </p:oleObj>
              </mc:Choice>
              <mc:Fallback>
                <p:oleObj name="Equation" r:id="rId2" imgW="15112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3789" y="1143000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914400" y="3031222"/>
          <a:ext cx="13335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1358640" progId="Equation.DSMT4">
                  <p:embed/>
                </p:oleObj>
              </mc:Choice>
              <mc:Fallback>
                <p:oleObj name="Equation" r:id="rId4" imgW="1333440" imgH="1358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031222"/>
                        <a:ext cx="13335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1" name="Object 9"/>
          <p:cNvGraphicFramePr>
            <a:graphicFrameLocks noChangeAspect="1"/>
          </p:cNvGraphicFramePr>
          <p:nvPr/>
        </p:nvGraphicFramePr>
        <p:xfrm>
          <a:off x="2700789" y="3534678"/>
          <a:ext cx="271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17640" imgH="291960" progId="Equation.DSMT4">
                  <p:embed/>
                </p:oleObj>
              </mc:Choice>
              <mc:Fallback>
                <p:oleObj name="Equation" r:id="rId6" imgW="27176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789" y="3534678"/>
                        <a:ext cx="271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ight Brace 13"/>
          <p:cNvSpPr/>
          <p:nvPr/>
        </p:nvSpPr>
        <p:spPr>
          <a:xfrm>
            <a:off x="2362200" y="3031222"/>
            <a:ext cx="228600" cy="1295400"/>
          </a:xfrm>
          <a:prstGeom prst="rightBrac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4283" name="Object 11"/>
          <p:cNvGraphicFramePr>
            <a:graphicFrameLocks noChangeAspect="1"/>
          </p:cNvGraphicFramePr>
          <p:nvPr/>
        </p:nvGraphicFramePr>
        <p:xfrm>
          <a:off x="727745" y="5029200"/>
          <a:ext cx="281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19160" imgH="838080" progId="Equation.DSMT4">
                  <p:embed/>
                </p:oleObj>
              </mc:Choice>
              <mc:Fallback>
                <p:oleObj name="Equation" r:id="rId8" imgW="28191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745" y="5029200"/>
                        <a:ext cx="281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4" name="Object 12"/>
          <p:cNvGraphicFramePr>
            <a:graphicFrameLocks noChangeAspect="1"/>
          </p:cNvGraphicFramePr>
          <p:nvPr/>
        </p:nvGraphicFramePr>
        <p:xfrm>
          <a:off x="3598178" y="5029200"/>
          <a:ext cx="215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58920" imgH="838080" progId="Equation.DSMT4">
                  <p:embed/>
                </p:oleObj>
              </mc:Choice>
              <mc:Fallback>
                <p:oleObj name="Equation" r:id="rId10" imgW="215892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8178" y="5029200"/>
                        <a:ext cx="215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5" name="Object 13"/>
          <p:cNvGraphicFramePr>
            <a:graphicFrameLocks noChangeAspect="1"/>
          </p:cNvGraphicFramePr>
          <p:nvPr/>
        </p:nvGraphicFramePr>
        <p:xfrm>
          <a:off x="5791200" y="5029200"/>
          <a:ext cx="185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54000" imgH="838080" progId="Equation.DSMT4">
                  <p:embed/>
                </p:oleObj>
              </mc:Choice>
              <mc:Fallback>
                <p:oleObj name="Equation" r:id="rId12" imgW="18540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5029200"/>
                        <a:ext cx="185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6692720"/>
              </p:ext>
            </p:extLst>
          </p:nvPr>
        </p:nvGraphicFramePr>
        <p:xfrm>
          <a:off x="7734300" y="50292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600" imgH="838080" progId="Equation.DSMT4">
                  <p:embed/>
                </p:oleObj>
              </mc:Choice>
              <mc:Fallback>
                <p:oleObj name="Equation" r:id="rId14" imgW="72360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4300" y="50292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Finding the LCM of a Set of Polynomials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Completely factor each polynomial (including prime factors for numerical factors).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Form the product of all factors that appear, using each factor the most number of times it appears in any one polynomial. 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the LCM of Polynomials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LCM of the polynomials 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+ 8 </a:t>
            </a:r>
            <a:r>
              <a:rPr lang="en-US" dirty="0"/>
              <a:t>and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− 16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838200" y="2514600"/>
          <a:ext cx="2146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45960" imgH="444240" progId="Equation.DSMT4">
                  <p:embed/>
                </p:oleObj>
              </mc:Choice>
              <mc:Fallback>
                <p:oleObj name="Equation" r:id="rId2" imgW="214596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514600"/>
                        <a:ext cx="2146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838200" y="3124200"/>
          <a:ext cx="2971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71800" imgH="469800" progId="Equation.DSMT4">
                  <p:embed/>
                </p:oleObj>
              </mc:Choice>
              <mc:Fallback>
                <p:oleObj name="Equation" r:id="rId4" imgW="29718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124200"/>
                        <a:ext cx="2971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ight Brace 6"/>
          <p:cNvSpPr/>
          <p:nvPr/>
        </p:nvSpPr>
        <p:spPr>
          <a:xfrm>
            <a:off x="3886898" y="2564934"/>
            <a:ext cx="227901" cy="990600"/>
          </a:xfrm>
          <a:prstGeom prst="rightBrac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4207778" y="2836178"/>
          <a:ext cx="302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22560" imgH="469800" progId="Equation.DSMT4">
                  <p:embed/>
                </p:oleObj>
              </mc:Choice>
              <mc:Fallback>
                <p:oleObj name="Equation" r:id="rId6" imgW="30225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7778" y="2836178"/>
                        <a:ext cx="3022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4919444" y="3352800"/>
          <a:ext cx="1714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14320" imgH="571320" progId="Equation.DSMT4">
                  <p:embed/>
                </p:oleObj>
              </mc:Choice>
              <mc:Fallback>
                <p:oleObj name="Equation" r:id="rId8" imgW="171432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9444" y="3352800"/>
                        <a:ext cx="1714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Finding the LCM of Polynomials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LCM of the polynomials 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baseline="30000" dirty="0">
                <a:solidFill>
                  <a:srgbClr val="0000FF"/>
                </a:solidFill>
              </a:rPr>
              <a:t>2</a:t>
            </a:r>
            <a:r>
              <a:rPr lang="es-ES" dirty="0">
                <a:solidFill>
                  <a:srgbClr val="0000FF"/>
                </a:solidFill>
              </a:rPr>
              <a:t> + 10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dirty="0">
                <a:solidFill>
                  <a:srgbClr val="0000FF"/>
                </a:solidFill>
              </a:rPr>
              <a:t> + 25</a:t>
            </a:r>
            <a:r>
              <a:rPr lang="es-ES" dirty="0"/>
              <a:t>, </a:t>
            </a:r>
            <a:br>
              <a:rPr lang="es-ES" dirty="0"/>
            </a:br>
            <a:r>
              <a:rPr lang="es-ES" dirty="0">
                <a:solidFill>
                  <a:srgbClr val="0000FF"/>
                </a:solidFill>
              </a:rPr>
              <a:t>3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baseline="30000" dirty="0">
                <a:solidFill>
                  <a:srgbClr val="0000FF"/>
                </a:solidFill>
              </a:rPr>
              <a:t>2</a:t>
            </a:r>
            <a:r>
              <a:rPr lang="es-ES" dirty="0">
                <a:solidFill>
                  <a:srgbClr val="0000FF"/>
                </a:solidFill>
              </a:rPr>
              <a:t> + 15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dirty="0"/>
              <a:t>, and </a:t>
            </a:r>
            <a:r>
              <a:rPr lang="es-ES" dirty="0">
                <a:solidFill>
                  <a:srgbClr val="0000FF"/>
                </a:solidFill>
              </a:rPr>
              <a:t>5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dirty="0">
                <a:solidFill>
                  <a:srgbClr val="0000FF"/>
                </a:solidFill>
              </a:rPr>
              <a:t> − 25</a:t>
            </a:r>
            <a:r>
              <a:rPr lang="es-ES" dirty="0"/>
              <a:t>.</a:t>
            </a:r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744756" y="2819400"/>
          <a:ext cx="2946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46240" imgH="520560" progId="Equation.DSMT4">
                  <p:embed/>
                </p:oleObj>
              </mc:Choice>
              <mc:Fallback>
                <p:oleObj name="Equation" r:id="rId2" imgW="2946240" imgH="520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756" y="2819400"/>
                        <a:ext cx="29464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744756" y="3454400"/>
          <a:ext cx="2743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43200" imgH="469800" progId="Equation.DSMT4">
                  <p:embed/>
                </p:oleObj>
              </mc:Choice>
              <mc:Fallback>
                <p:oleObj name="Equation" r:id="rId4" imgW="274320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756" y="3454400"/>
                        <a:ext cx="2743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ight Brace 6"/>
          <p:cNvSpPr/>
          <p:nvPr/>
        </p:nvSpPr>
        <p:spPr>
          <a:xfrm>
            <a:off x="3742888" y="2819400"/>
            <a:ext cx="227901" cy="1600200"/>
          </a:xfrm>
          <a:prstGeom prst="rightBrac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4152900" y="3342591"/>
          <a:ext cx="3619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19440" imgH="533160" progId="Equation.DSMT4">
                  <p:embed/>
                </p:oleObj>
              </mc:Choice>
              <mc:Fallback>
                <p:oleObj name="Equation" r:id="rId6" imgW="3619440" imgH="5331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900" y="3342591"/>
                        <a:ext cx="3619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4842778" y="3902978"/>
          <a:ext cx="2794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93960" imgH="533160" progId="Equation.DSMT4">
                  <p:embed/>
                </p:oleObj>
              </mc:Choice>
              <mc:Fallback>
                <p:oleObj name="Equation" r:id="rId8" imgW="2793960" imgH="5331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2778" y="3902978"/>
                        <a:ext cx="2794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Object 4"/>
          <p:cNvGraphicFramePr>
            <a:graphicFrameLocks noChangeAspect="1"/>
          </p:cNvGraphicFramePr>
          <p:nvPr/>
        </p:nvGraphicFramePr>
        <p:xfrm>
          <a:off x="744756" y="4038600"/>
          <a:ext cx="228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86000" imgH="444240" progId="Equation.DSMT4">
                  <p:embed/>
                </p:oleObj>
              </mc:Choice>
              <mc:Fallback>
                <p:oleObj name="Equation" r:id="rId10" imgW="22860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756" y="4038600"/>
                        <a:ext cx="228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Writing Equivalent Rational Expressions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missing numerator that will make the rational expressions equivalent.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Factor the denominator on the right-hand side: </a:t>
            </a:r>
          </a:p>
          <a:p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So, </a:t>
            </a:r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3575050" y="2218189"/>
          <a:ext cx="19939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93680" imgH="787320" progId="Equation.DSMT4">
                  <p:embed/>
                </p:oleObj>
              </mc:Choice>
              <mc:Fallback>
                <p:oleObj name="Equation" r:id="rId2" imgW="1993680" imgH="787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050" y="2218189"/>
                        <a:ext cx="19939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3998518"/>
              </p:ext>
            </p:extLst>
          </p:nvPr>
        </p:nvGraphicFramePr>
        <p:xfrm>
          <a:off x="579438" y="3741738"/>
          <a:ext cx="231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11200" imgH="469800" progId="Equation.DSMT4">
                  <p:embed/>
                </p:oleObj>
              </mc:Choice>
              <mc:Fallback>
                <p:oleObj name="Equation" r:id="rId4" imgW="23112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38" y="3741738"/>
                        <a:ext cx="231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285126"/>
              </p:ext>
            </p:extLst>
          </p:nvPr>
        </p:nvGraphicFramePr>
        <p:xfrm>
          <a:off x="1008063" y="4254500"/>
          <a:ext cx="2184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84120" imgH="901440" progId="Equation.DSMT4">
                  <p:embed/>
                </p:oleObj>
              </mc:Choice>
              <mc:Fallback>
                <p:oleObj name="Equation" r:id="rId6" imgW="218412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8063" y="4254500"/>
                        <a:ext cx="2184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accent3"/>
        </a:solidFill>
        <a:ln w="28575">
          <a:solidFill>
            <a:srgbClr val="000000"/>
          </a:solidFill>
        </a:ln>
      </a:spPr>
      <a:bodyPr wrap="square">
        <a:normAutofit/>
      </a:bodyPr>
      <a:lstStyle>
        <a:defPPr algn="ctr">
          <a:spcBef>
            <a:spcPct val="0"/>
          </a:spcBef>
          <a:buFont typeface="Courier New" pitchFamily="49" charset="0"/>
          <a:buNone/>
          <a:defRPr sz="2800" b="1" dirty="0" smtClean="0">
            <a:solidFill>
              <a:srgbClr val="000000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1069</TotalTime>
  <Words>377</Words>
  <Application>Microsoft Office PowerPoint</Application>
  <PresentationFormat>On-screen Show (4:3)</PresentationFormat>
  <Paragraphs>54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Office Theme</vt:lpstr>
      <vt:lpstr>Equation</vt:lpstr>
      <vt:lpstr>Section 7.3</vt:lpstr>
      <vt:lpstr>Procedure: Finding the LCM of a Set of Counting Numbers</vt:lpstr>
      <vt:lpstr>Example 1: Finding the LCM of a Set of Counting Numbers </vt:lpstr>
      <vt:lpstr>Example 2: Adding Fractions with the Same Denominator</vt:lpstr>
      <vt:lpstr>Example 3: Adding Fractions with Different Denominators </vt:lpstr>
      <vt:lpstr>Procedure: Finding the LCM of a Set of Polynomials</vt:lpstr>
      <vt:lpstr>Example 4: Finding the LCM of Polynomials</vt:lpstr>
      <vt:lpstr>Example 5: Finding the LCM of Polynomials</vt:lpstr>
      <vt:lpstr>Example 6: Writing Equivalent Rational Expressions </vt:lpstr>
      <vt:lpstr>Example 6: Writing Equivalent Rational Expressions (cont.)</vt:lpstr>
      <vt:lpstr>Example 7: Writing Equivalent Rational Expressions </vt:lpstr>
      <vt:lpstr>Example 7: Writing Equivalent Rational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Jolie Even</cp:lastModifiedBy>
  <cp:revision>160</cp:revision>
  <dcterms:created xsi:type="dcterms:W3CDTF">2013-04-26T14:43:13Z</dcterms:created>
  <dcterms:modified xsi:type="dcterms:W3CDTF">2023-07-25T19:30:08Z</dcterms:modified>
</cp:coreProperties>
</file>