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99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11" autoAdjust="0"/>
    <p:restoredTop sz="94721" autoAdjust="0"/>
  </p:normalViewPr>
  <p:slideViewPr>
    <p:cSldViewPr>
      <p:cViewPr varScale="1">
        <p:scale>
          <a:sx n="108" d="100"/>
          <a:sy n="108" d="100"/>
        </p:scale>
        <p:origin x="148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59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997019-5873-4B3F-8405-CD34FD6A323B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2C058-B531-4B3E-9EF4-C5157CF0BD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56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39.bin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image" Target="../media/image42.wmf"/><Relationship Id="rId7" Type="http://schemas.openxmlformats.org/officeDocument/2006/relationships/image" Target="../media/image44.w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6.wmf"/><Relationship Id="rId5" Type="http://schemas.openxmlformats.org/officeDocument/2006/relationships/image" Target="../media/image43.wmf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1.bin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Simplifying Complex Fractions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Second Method for Simplifying Complex Fractions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14340" name="Rectangle 7"/>
          <p:cNvSpPr>
            <a:spLocks noChangeArrowheads="1"/>
          </p:cNvSpPr>
          <p:nvPr/>
        </p:nvSpPr>
        <p:spPr bwMode="auto">
          <a:xfrm>
            <a:off x="3047999" y="5132070"/>
            <a:ext cx="419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Note that this matches the result found in Example 2 using Method 1. 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6410309"/>
              </p:ext>
            </p:extLst>
          </p:nvPr>
        </p:nvGraphicFramePr>
        <p:xfrm>
          <a:off x="762000" y="1097280"/>
          <a:ext cx="42037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03700" imgH="1663700" progId="Equation.DSMT4">
                  <p:embed/>
                </p:oleObj>
              </mc:Choice>
              <mc:Fallback>
                <p:oleObj name="Equation" r:id="rId2" imgW="4203700" imgH="16637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097280"/>
                        <a:ext cx="42037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1376875"/>
              </p:ext>
            </p:extLst>
          </p:nvPr>
        </p:nvGraphicFramePr>
        <p:xfrm>
          <a:off x="762000" y="2693498"/>
          <a:ext cx="2895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95600" imgH="990600" progId="Equation.DSMT4">
                  <p:embed/>
                </p:oleObj>
              </mc:Choice>
              <mc:Fallback>
                <p:oleObj name="Equation" r:id="rId4" imgW="2895600" imgH="990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693498"/>
                        <a:ext cx="2895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0340594"/>
              </p:ext>
            </p:extLst>
          </p:nvPr>
        </p:nvGraphicFramePr>
        <p:xfrm>
          <a:off x="762000" y="4830633"/>
          <a:ext cx="1409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09088" imgH="990170" progId="Equation.DSMT4">
                  <p:embed/>
                </p:oleObj>
              </mc:Choice>
              <mc:Fallback>
                <p:oleObj name="Equation" r:id="rId6" imgW="1409088" imgH="99017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830633"/>
                        <a:ext cx="1409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6637939"/>
              </p:ext>
            </p:extLst>
          </p:nvPr>
        </p:nvGraphicFramePr>
        <p:xfrm>
          <a:off x="768349" y="3847207"/>
          <a:ext cx="2197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97100" imgH="952500" progId="Equation.DSMT4">
                  <p:embed/>
                </p:oleObj>
              </mc:Choice>
              <mc:Fallback>
                <p:oleObj name="Equation" r:id="rId8" imgW="2197100" imgH="9525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49" y="3847207"/>
                        <a:ext cx="2197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10800000" flipV="1">
            <a:off x="2157412" y="1332230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1035678" y="1702597"/>
            <a:ext cx="838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376612" y="1629079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3757612" y="133223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085460" y="247523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466460" y="219090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7">
            <a:extLst>
              <a:ext uri="{FF2B5EF4-FFF2-40B4-BE49-F238E27FC236}">
                <a16:creationId xmlns:a16="http://schemas.microsoft.com/office/drawing/2014/main" id="{467DF2D6-FDFA-8956-28C1-06E565674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7172" y="2928620"/>
            <a:ext cx="4191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Factor the denominator by grouping.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Second Method for Simplifying Complex Fractions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 the complex fraction.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24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5918510"/>
              </p:ext>
            </p:extLst>
          </p:nvPr>
        </p:nvGraphicFramePr>
        <p:xfrm>
          <a:off x="5132386" y="1188133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680" imgH="901440" progId="Equation.DSMT4">
                  <p:embed/>
                </p:oleObj>
              </mc:Choice>
              <mc:Fallback>
                <p:oleObj name="Equation" r:id="rId2" imgW="1282680" imgH="901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2386" y="1188133"/>
                        <a:ext cx="12827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5715000" y="2998422"/>
            <a:ext cx="2133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 by </a:t>
            </a:r>
            <a:r>
              <a:rPr lang="en-US" sz="2000" i="1" dirty="0" err="1">
                <a:solidFill>
                  <a:srgbClr val="9900FF"/>
                </a:solidFill>
                <a:latin typeface="Calibri" pitchFamily="34" charset="0"/>
              </a:rPr>
              <a:t>xy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, the LCM of {1, 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x, y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}.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3158550"/>
              </p:ext>
            </p:extLst>
          </p:nvPr>
        </p:nvGraphicFramePr>
        <p:xfrm>
          <a:off x="609600" y="2867299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82700" imgH="901700" progId="Equation.DSMT4">
                  <p:embed/>
                </p:oleObj>
              </mc:Choice>
              <mc:Fallback>
                <p:oleObj name="Equation" r:id="rId4" imgW="1282700" imgH="9017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867299"/>
                        <a:ext cx="1282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4727587"/>
              </p:ext>
            </p:extLst>
          </p:nvPr>
        </p:nvGraphicFramePr>
        <p:xfrm>
          <a:off x="1932033" y="2408873"/>
          <a:ext cx="30480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47760" imgH="1841400" progId="Equation.DSMT4">
                  <p:embed/>
                </p:oleObj>
              </mc:Choice>
              <mc:Fallback>
                <p:oleObj name="Equation" r:id="rId6" imgW="3047760" imgH="1841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2033" y="2408873"/>
                        <a:ext cx="3048000" cy="184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6486186"/>
              </p:ext>
            </p:extLst>
          </p:nvPr>
        </p:nvGraphicFramePr>
        <p:xfrm>
          <a:off x="1912938" y="4465638"/>
          <a:ext cx="2146300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45960" imgH="1396800" progId="Equation.DSMT4">
                  <p:embed/>
                </p:oleObj>
              </mc:Choice>
              <mc:Fallback>
                <p:oleObj name="Equation" r:id="rId8" imgW="2145960" imgH="1396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4465638"/>
                        <a:ext cx="2146300" cy="139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7355964"/>
              </p:ext>
            </p:extLst>
          </p:nvPr>
        </p:nvGraphicFramePr>
        <p:xfrm>
          <a:off x="4283120" y="4531947"/>
          <a:ext cx="1663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63700" imgH="939800" progId="Equation.DSMT4">
                  <p:embed/>
                </p:oleObj>
              </mc:Choice>
              <mc:Fallback>
                <p:oleObj name="Equation" r:id="rId10" imgW="1663700" imgH="939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120" y="4531947"/>
                        <a:ext cx="1663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6455814"/>
              </p:ext>
            </p:extLst>
          </p:nvPr>
        </p:nvGraphicFramePr>
        <p:xfrm>
          <a:off x="6099899" y="4917483"/>
          <a:ext cx="64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7419" imgH="304668" progId="Equation.DSMT4">
                  <p:embed/>
                </p:oleObj>
              </mc:Choice>
              <mc:Fallback>
                <p:oleObj name="Equation" r:id="rId12" imgW="647419" imgH="304668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9899" y="4917483"/>
                        <a:ext cx="64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2542395" y="525502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2225720" y="547174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240070" y="550044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3802170" y="521939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4494257" y="4550997"/>
            <a:ext cx="1066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4875257" y="5160597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Simplifying Complex Algebraic Expressions 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  <a:defRPr/>
            </a:pPr>
            <a:r>
              <a:rPr lang="en-US" i="0" dirty="0">
                <a:solidFill>
                  <a:schemeClr val="tx1"/>
                </a:solidFill>
              </a:rPr>
              <a:t>Simplify the following expression.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defRPr/>
            </a:pPr>
            <a:r>
              <a:rPr lang="en-US" dirty="0"/>
              <a:t>The rules for order of operations indicate that the division is to be done first, followed by the addition.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2832100" y="1869744"/>
          <a:ext cx="280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6700" imgH="838200" progId="Equation.DSMT4">
                  <p:embed/>
                </p:oleObj>
              </mc:Choice>
              <mc:Fallback>
                <p:oleObj name="Equation" r:id="rId2" imgW="2806700" imgH="838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1869744"/>
                        <a:ext cx="280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Simplifying Complex Algebraic Expressions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936174" y="1600200"/>
          <a:ext cx="280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6700" imgH="838200" progId="Equation.DSMT4">
                  <p:embed/>
                </p:oleObj>
              </mc:Choice>
              <mc:Fallback>
                <p:oleObj name="Equation" r:id="rId2" imgW="2806700" imgH="83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174" y="1600200"/>
                        <a:ext cx="280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757613" y="1587500"/>
          <a:ext cx="297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71800" imgH="838200" progId="Equation.DSMT4">
                  <p:embed/>
                </p:oleObj>
              </mc:Choice>
              <mc:Fallback>
                <p:oleObj name="Equation" r:id="rId4" imgW="2971800" imgH="838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613" y="1587500"/>
                        <a:ext cx="297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757613" y="2743200"/>
          <a:ext cx="205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57400" imgH="838200" progId="Equation.DSMT4">
                  <p:embed/>
                </p:oleObj>
              </mc:Choice>
              <mc:Fallback>
                <p:oleObj name="Equation" r:id="rId6" imgW="20574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613" y="2743200"/>
                        <a:ext cx="205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777182" y="3815688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06600" imgH="838200" progId="Equation.DSMT4">
                  <p:embed/>
                </p:oleObj>
              </mc:Choice>
              <mc:Fallback>
                <p:oleObj name="Equation" r:id="rId8" imgW="2006600" imgH="838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7182" y="3815688"/>
                        <a:ext cx="200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784600" y="48006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8700" imgH="838200" progId="Equation.DSMT4">
                  <p:embed/>
                </p:oleObj>
              </mc:Choice>
              <mc:Fallback>
                <p:oleObj name="Equation" r:id="rId10" imgW="1028700" imgH="838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48006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5319370" y="16221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6211825" y="211897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Procedure: Simplifying Complex Fractions (First Method)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306635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the numerator so that it is a single rational expression.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the denominator so that it is a single rational expression.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Divide the numerator by the denominator and reduce to lowest terms.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First Method for Simplifying Complex Fractions 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complex fraction.</a:t>
            </a:r>
          </a:p>
          <a:p>
            <a:pPr marL="0" indent="0" algn="just"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Notice that the numerator and denominator are already simplified into a single rational expression. So we can jump to Step 3.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717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300388"/>
              </p:ext>
            </p:extLst>
          </p:nvPr>
        </p:nvGraphicFramePr>
        <p:xfrm>
          <a:off x="5181600" y="1077347"/>
          <a:ext cx="673100" cy="180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3100" imgH="1803400" progId="Equation.DSMT4">
                  <p:embed/>
                </p:oleObj>
              </mc:Choice>
              <mc:Fallback>
                <p:oleObj name="Equation" r:id="rId2" imgW="673100" imgH="1803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077347"/>
                        <a:ext cx="673100" cy="180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Rectangle 8"/>
          <p:cNvSpPr>
            <a:spLocks noChangeArrowheads="1"/>
          </p:cNvSpPr>
          <p:nvPr/>
        </p:nvSpPr>
        <p:spPr bwMode="auto">
          <a:xfrm>
            <a:off x="4953000" y="4724400"/>
            <a:ext cx="3505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To divide, multiply by the reciprocal of the denominator. 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1776299"/>
              </p:ext>
            </p:extLst>
          </p:nvPr>
        </p:nvGraphicFramePr>
        <p:xfrm>
          <a:off x="768326" y="4152900"/>
          <a:ext cx="673100" cy="179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73100" imgH="1790700" progId="Equation.DSMT4">
                  <p:embed/>
                </p:oleObj>
              </mc:Choice>
              <mc:Fallback>
                <p:oleObj name="Equation" r:id="rId4" imgW="673100" imgH="17907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26" y="4152900"/>
                        <a:ext cx="673100" cy="179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955135"/>
              </p:ext>
            </p:extLst>
          </p:nvPr>
        </p:nvGraphicFramePr>
        <p:xfrm>
          <a:off x="1717040" y="4596765"/>
          <a:ext cx="1460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59866" imgH="901309" progId="Equation.DSMT4">
                  <p:embed/>
                </p:oleObj>
              </mc:Choice>
              <mc:Fallback>
                <p:oleObj name="Equation" r:id="rId6" imgW="1459866" imgH="901309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040" y="4596765"/>
                        <a:ext cx="1460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8595603"/>
              </p:ext>
            </p:extLst>
          </p:nvPr>
        </p:nvGraphicFramePr>
        <p:xfrm>
          <a:off x="3478530" y="4596130"/>
          <a:ext cx="736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36600" imgH="901700" progId="Equation.DSMT4">
                  <p:embed/>
                </p:oleObj>
              </mc:Choice>
              <mc:Fallback>
                <p:oleObj name="Equation" r:id="rId8" imgW="736600" imgH="9017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8530" y="4596130"/>
                        <a:ext cx="736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1999028" y="4660852"/>
            <a:ext cx="228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2567940" y="515874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2796540" y="470154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2034540" y="508254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2872740" y="515874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2139315" y="464439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393317"/>
              </p:ext>
            </p:extLst>
          </p:nvPr>
        </p:nvGraphicFramePr>
        <p:xfrm>
          <a:off x="2701290" y="5511165"/>
          <a:ext cx="1651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4957" imgH="203024" progId="Equation.DSMT4">
                  <p:embed/>
                </p:oleObj>
              </mc:Choice>
              <mc:Fallback>
                <p:oleObj name="Equation" r:id="rId10" imgW="164957" imgH="203024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1290" y="5511165"/>
                        <a:ext cx="1651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8648403"/>
              </p:ext>
            </p:extLst>
          </p:nvPr>
        </p:nvGraphicFramePr>
        <p:xfrm>
          <a:off x="2139315" y="5501640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2268" imgH="215713" progId="Equation.DSMT4">
                  <p:embed/>
                </p:oleObj>
              </mc:Choice>
              <mc:Fallback>
                <p:oleObj name="Equation" r:id="rId12" imgW="152268" imgH="21571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9315" y="5501640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First Method for Simplifying Complex Fractions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complex fraction.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962400" y="1752600"/>
          <a:ext cx="13462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1688760" progId="Equation.DSMT4">
                  <p:embed/>
                </p:oleObj>
              </mc:Choice>
              <mc:Fallback>
                <p:oleObj name="Equation" r:id="rId2" imgW="1346040" imgH="1688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752600"/>
                        <a:ext cx="1346200" cy="168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5803900" y="4191000"/>
            <a:ext cx="33401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Combine the fractions in the numerator and in the denominator separately. </a:t>
            </a:r>
          </a:p>
        </p:txBody>
      </p:sp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1235473"/>
              </p:ext>
            </p:extLst>
          </p:nvPr>
        </p:nvGraphicFramePr>
        <p:xfrm>
          <a:off x="5880100" y="5181600"/>
          <a:ext cx="1752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2480" imgH="609480" progId="Equation.DSMT4">
                  <p:embed/>
                </p:oleObj>
              </mc:Choice>
              <mc:Fallback>
                <p:oleObj name="Equation" r:id="rId4" imgW="1752480" imgH="609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0100" y="5181600"/>
                        <a:ext cx="1752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045192" y="4141148"/>
          <a:ext cx="13462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46200" imgH="1663700" progId="Equation.DSMT4">
                  <p:embed/>
                </p:oleObj>
              </mc:Choice>
              <mc:Fallback>
                <p:oleObj name="Equation" r:id="rId6" imgW="1346200" imgH="16637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192" y="4141148"/>
                        <a:ext cx="13462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419350" y="3989388"/>
          <a:ext cx="31623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62300" imgH="1816100" progId="Equation.DSMT4">
                  <p:embed/>
                </p:oleObj>
              </mc:Choice>
              <mc:Fallback>
                <p:oleObj name="Equation" r:id="rId8" imgW="3162300" imgH="1816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3989388"/>
                        <a:ext cx="3162300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First Method for Simplifying Complex Fractions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4267200" y="4945881"/>
            <a:ext cx="36099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To divide, multiply by the reciprocal of the denominator. 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16048"/>
              </p:ext>
            </p:extLst>
          </p:nvPr>
        </p:nvGraphicFramePr>
        <p:xfrm>
          <a:off x="1410970" y="1371600"/>
          <a:ext cx="18288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28800" imgH="1816100" progId="Equation.DSMT4">
                  <p:embed/>
                </p:oleObj>
              </mc:Choice>
              <mc:Fallback>
                <p:oleObj name="Equation" r:id="rId2" imgW="1828800" imgH="18161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0970" y="1371600"/>
                        <a:ext cx="1828800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7819849"/>
              </p:ext>
            </p:extLst>
          </p:nvPr>
        </p:nvGraphicFramePr>
        <p:xfrm>
          <a:off x="1410970" y="3669144"/>
          <a:ext cx="2362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62200" imgH="952500" progId="Equation.DSMT4">
                  <p:embed/>
                </p:oleObj>
              </mc:Choice>
              <mc:Fallback>
                <p:oleObj name="Equation" r:id="rId4" imgW="2362200" imgH="9525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0970" y="3669144"/>
                        <a:ext cx="2362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520245"/>
              </p:ext>
            </p:extLst>
          </p:nvPr>
        </p:nvGraphicFramePr>
        <p:xfrm>
          <a:off x="1410970" y="4804524"/>
          <a:ext cx="1409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09088" imgH="990170" progId="Equation.DSMT4">
                  <p:embed/>
                </p:oleObj>
              </mc:Choice>
              <mc:Fallback>
                <p:oleObj name="Equation" r:id="rId6" imgW="1409088" imgH="99017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0970" y="4804524"/>
                        <a:ext cx="1409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7182489"/>
              </p:ext>
            </p:extLst>
          </p:nvPr>
        </p:nvGraphicFramePr>
        <p:xfrm>
          <a:off x="3778250" y="1371147"/>
          <a:ext cx="15875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87500" imgH="1778000" progId="Equation.DSMT4">
                  <p:embed/>
                </p:oleObj>
              </mc:Choice>
              <mc:Fallback>
                <p:oleObj name="Equation" r:id="rId8" imgW="1587500" imgH="1778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250" y="1371147"/>
                        <a:ext cx="15875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433591"/>
              </p:ext>
            </p:extLst>
          </p:nvPr>
        </p:nvGraphicFramePr>
        <p:xfrm>
          <a:off x="5715000" y="1371147"/>
          <a:ext cx="15367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36700" imgH="1778000" progId="Equation.DSMT4">
                  <p:embed/>
                </p:oleObj>
              </mc:Choice>
              <mc:Fallback>
                <p:oleObj name="Equation" r:id="rId10" imgW="1536700" imgH="1778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371147"/>
                        <a:ext cx="15367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5400000">
            <a:off x="1658620" y="422159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3239770" y="3735819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First Method for Simplifying Complex Fractions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8494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Simplify the complex fraction.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041900" y="1079500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680" imgH="901440" progId="Equation.DSMT4">
                  <p:embed/>
                </p:oleObj>
              </mc:Choice>
              <mc:Fallback>
                <p:oleObj name="Equation" r:id="rId2" imgW="1282680" imgH="901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1079500"/>
                        <a:ext cx="12827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739444" y="2608556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82700" imgH="901700" progId="Equation.DSMT4">
                  <p:embed/>
                </p:oleObj>
              </mc:Choice>
              <mc:Fallback>
                <p:oleObj name="Equation" r:id="rId4" imgW="1282700" imgH="9017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444" y="2608556"/>
                        <a:ext cx="1282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056452" y="2611400"/>
          <a:ext cx="1143000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43000" imgH="1333500" progId="Equation.DSMT4">
                  <p:embed/>
                </p:oleObj>
              </mc:Choice>
              <mc:Fallback>
                <p:oleObj name="Equation" r:id="rId6" imgW="1143000" imgH="1333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6452" y="2611400"/>
                        <a:ext cx="1143000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043752" y="4048088"/>
          <a:ext cx="19558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55800" imgH="1727200" progId="Equation.DSMT4">
                  <p:embed/>
                </p:oleObj>
              </mc:Choice>
              <mc:Fallback>
                <p:oleObj name="Equation" r:id="rId8" imgW="1955800" imgH="172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752" y="4048088"/>
                        <a:ext cx="19558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2602383"/>
              </p:ext>
            </p:extLst>
          </p:nvPr>
        </p:nvGraphicFramePr>
        <p:xfrm>
          <a:off x="4318000" y="2725738"/>
          <a:ext cx="31877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87440" imgH="660240" progId="Equation.DSMT4">
                  <p:embed/>
                </p:oleObj>
              </mc:Choice>
              <mc:Fallback>
                <p:oleObj name="Equation" r:id="rId10" imgW="3187440" imgH="660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0" y="2725738"/>
                        <a:ext cx="31877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4356100" y="4769452"/>
          <a:ext cx="4406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406900" imgH="241300" progId="Equation.DSMT4">
                  <p:embed/>
                </p:oleObj>
              </mc:Choice>
              <mc:Fallback>
                <p:oleObj name="Equation" r:id="rId12" imgW="4406900" imgH="2413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4769452"/>
                        <a:ext cx="4406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First Method for Simplifying Complex Fractions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512061"/>
              </p:ext>
            </p:extLst>
          </p:nvPr>
        </p:nvGraphicFramePr>
        <p:xfrm>
          <a:off x="1261110" y="1375466"/>
          <a:ext cx="14859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85900" imgH="1727200" progId="Equation.DSMT4">
                  <p:embed/>
                </p:oleObj>
              </mc:Choice>
              <mc:Fallback>
                <p:oleObj name="Equation" r:id="rId2" imgW="1485900" imgH="1727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1110" y="1375466"/>
                        <a:ext cx="14859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7811552"/>
              </p:ext>
            </p:extLst>
          </p:nvPr>
        </p:nvGraphicFramePr>
        <p:xfrm>
          <a:off x="1295400" y="3302000"/>
          <a:ext cx="1905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760" imgH="888840" progId="Equation.DSMT4">
                  <p:embed/>
                </p:oleObj>
              </mc:Choice>
              <mc:Fallback>
                <p:oleObj name="Equation" r:id="rId4" imgW="190476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302000"/>
                        <a:ext cx="1905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295400" y="4370696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11200" imgH="838200" progId="Equation.DSMT4">
                  <p:embed/>
                </p:oleObj>
              </mc:Choice>
              <mc:Fallback>
                <p:oleObj name="Equation" r:id="rId6" imgW="7112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370696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295400" y="5490030"/>
          <a:ext cx="64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419" imgH="304668" progId="Equation.DSMT4">
                  <p:embed/>
                </p:oleObj>
              </mc:Choice>
              <mc:Fallback>
                <p:oleObj name="Equation" r:id="rId8" imgW="647419" imgH="304668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490030"/>
                        <a:ext cx="64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436440"/>
              </p:ext>
            </p:extLst>
          </p:nvPr>
        </p:nvGraphicFramePr>
        <p:xfrm>
          <a:off x="3162300" y="1380808"/>
          <a:ext cx="11049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04900" imgH="1727200" progId="Equation.DSMT4">
                  <p:embed/>
                </p:oleObj>
              </mc:Choice>
              <mc:Fallback>
                <p:oleObj name="Equation" r:id="rId10" imgW="1104900" imgH="172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1380808"/>
                        <a:ext cx="11049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10800000" flipV="1">
            <a:off x="1600200" y="3429000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0800000" flipV="1">
            <a:off x="2438400" y="3914775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69FB7F75-8D43-25F7-DFC2-79E8C82C3B1F}"/>
              </a:ext>
            </a:extLst>
          </p:cNvPr>
          <p:cNvSpPr txBox="1"/>
          <p:nvPr/>
        </p:nvSpPr>
        <p:spPr>
          <a:xfrm>
            <a:off x="3715424" y="3352800"/>
            <a:ext cx="49713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by the reciprocal of the denominator. </a:t>
            </a:r>
          </a:p>
          <a:p>
            <a:r>
              <a:rPr lang="en-US" sz="2000" b="1" dirty="0">
                <a:solidFill>
                  <a:srgbClr val="008080"/>
                </a:solidFill>
              </a:rPr>
              <a:t>Note</a:t>
            </a:r>
            <a:r>
              <a:rPr lang="en-US" sz="2000" dirty="0">
                <a:solidFill>
                  <a:srgbClr val="008080"/>
                </a:solidFill>
              </a:rPr>
              <a:t>: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+ 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 and 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 +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are equal by the commutative property of addition</a:t>
            </a:r>
            <a:endParaRPr lang="en-IN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/>
          </p:cNvSpPr>
          <p:nvPr/>
        </p:nvSpPr>
        <p:spPr>
          <a:xfrm>
            <a:off x="457200" y="1280160"/>
            <a:ext cx="8229600" cy="326243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Find the LCM of all the denominators in the numerator and denominator of the complex fraction. </a:t>
            </a:r>
          </a:p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Multiply both the numerator and denominator of the complex fraction by this LCM.</a:t>
            </a:r>
          </a:p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</a:t>
            </a:r>
            <a:r>
              <a:rPr lang="en-US" sz="2800" b="1" dirty="0">
                <a:solidFill>
                  <a:schemeClr val="accent6">
                    <a:lumMod val="10000"/>
                  </a:schemeClr>
                </a:solidFill>
              </a:rPr>
              <a:t>both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the numerator and denominator and reduce to lowest terms. </a:t>
            </a: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Procedure: Simplifying Complex Fractions (Second Method)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Second Method for Simplifying Complex Fractions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complex fraction.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9577101"/>
              </p:ext>
            </p:extLst>
          </p:nvPr>
        </p:nvGraphicFramePr>
        <p:xfrm>
          <a:off x="3898900" y="1676400"/>
          <a:ext cx="13462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1688760" progId="Equation.DSMT4">
                  <p:embed/>
                </p:oleObj>
              </mc:Choice>
              <mc:Fallback>
                <p:oleObj name="Equation" r:id="rId2" imgW="1346040" imgH="1688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1676400"/>
                        <a:ext cx="1346200" cy="168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5638800" y="4063669"/>
            <a:ext cx="344424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 by </a:t>
            </a:r>
            <a:r>
              <a:rPr lang="en-US" sz="2000" i="1" dirty="0">
                <a:solidFill>
                  <a:srgbClr val="9900FF"/>
                </a:solidFill>
                <a:latin typeface="Calibri" pitchFamily="34" charset="0"/>
              </a:rPr>
              <a:t>x</a:t>
            </a:r>
            <a:r>
              <a:rPr lang="en-US" sz="2000" dirty="0">
                <a:solidFill>
                  <a:srgbClr val="9900FF"/>
                </a:solidFill>
                <a:latin typeface="Calibri" pitchFamily="34" charset="0"/>
              </a:rPr>
              <a:t>(</a:t>
            </a:r>
            <a:r>
              <a:rPr lang="en-US" sz="2000" i="1" dirty="0">
                <a:solidFill>
                  <a:srgbClr val="9900FF"/>
                </a:solidFill>
                <a:latin typeface="Calibri" pitchFamily="34" charset="0"/>
              </a:rPr>
              <a:t>x </a:t>
            </a:r>
            <a:r>
              <a:rPr lang="en-US" sz="2000" dirty="0">
                <a:solidFill>
                  <a:srgbClr val="9900FF"/>
                </a:solidFill>
                <a:latin typeface="Calibri" pitchFamily="34" charset="0"/>
              </a:rPr>
              <a:t>+ 3)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, the LCM of {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x, x 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+ 3}. This multiplication can be done because the net effect is that the fraction is multiplied by 1. 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7553389"/>
              </p:ext>
            </p:extLst>
          </p:nvPr>
        </p:nvGraphicFramePr>
        <p:xfrm>
          <a:off x="838200" y="3968088"/>
          <a:ext cx="13462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200" imgH="1663700" progId="Equation.DSMT4">
                  <p:embed/>
                </p:oleObj>
              </mc:Choice>
              <mc:Fallback>
                <p:oleObj name="Equation" r:id="rId4" imgW="1346200" imgH="16637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968088"/>
                        <a:ext cx="13462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3644657"/>
              </p:ext>
            </p:extLst>
          </p:nvPr>
        </p:nvGraphicFramePr>
        <p:xfrm>
          <a:off x="2232951" y="3922713"/>
          <a:ext cx="32385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38200" imgH="1777680" progId="Equation.DSMT4">
                  <p:embed/>
                </p:oleObj>
              </mc:Choice>
              <mc:Fallback>
                <p:oleObj name="Equation" r:id="rId6" imgW="3238200" imgH="17776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2951" y="3922713"/>
                        <a:ext cx="32385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614</TotalTime>
  <Words>410</Words>
  <Application>Microsoft Office PowerPoint</Application>
  <PresentationFormat>On-screen Show (4:3)</PresentationFormat>
  <Paragraphs>52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Courier New</vt:lpstr>
      <vt:lpstr>Office Theme</vt:lpstr>
      <vt:lpstr>Equation</vt:lpstr>
      <vt:lpstr>Section 7.5</vt:lpstr>
      <vt:lpstr>Procedure: Simplifying Complex Fractions (First Method)</vt:lpstr>
      <vt:lpstr>Example 1: First Method for Simplifying Complex Fractions </vt:lpstr>
      <vt:lpstr>Example 2: First Method for Simplifying Complex Fractions</vt:lpstr>
      <vt:lpstr>Example 2: First Method for Simplifying Complex Fractions (cont.)</vt:lpstr>
      <vt:lpstr>Example 3: First Method for Simplifying Complex Fractions</vt:lpstr>
      <vt:lpstr>Example 3: First Method for Simplifying Complex Fractions (cont.)</vt:lpstr>
      <vt:lpstr>Procedure: Simplifying Complex Fractions (Second Method)</vt:lpstr>
      <vt:lpstr>Example 4: Second Method for Simplifying Complex Fractions</vt:lpstr>
      <vt:lpstr>Example 4: Second Method for Simplifying Complex Fractions (cont.)</vt:lpstr>
      <vt:lpstr>Example 5: Second Method for Simplifying Complex Fractions</vt:lpstr>
      <vt:lpstr>Example 6: Simplifying Complex Algebraic Expressions </vt:lpstr>
      <vt:lpstr>Example 6: Simplifying Complex Algebraic Expressions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Rebecca Johnson</cp:lastModifiedBy>
  <cp:revision>57</cp:revision>
  <dcterms:created xsi:type="dcterms:W3CDTF">2013-04-26T14:43:13Z</dcterms:created>
  <dcterms:modified xsi:type="dcterms:W3CDTF">2023-07-31T18:56:57Z</dcterms:modified>
</cp:coreProperties>
</file>