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60" r:id="rId3"/>
    <p:sldId id="261" r:id="rId4"/>
    <p:sldId id="262" r:id="rId5"/>
    <p:sldId id="263" r:id="rId6"/>
    <p:sldId id="281" r:id="rId7"/>
    <p:sldId id="282" r:id="rId8"/>
    <p:sldId id="283" r:id="rId9"/>
    <p:sldId id="285" r:id="rId10"/>
    <p:sldId id="286" r:id="rId11"/>
    <p:sldId id="279" r:id="rId12"/>
    <p:sldId id="287" r:id="rId13"/>
    <p:sldId id="264" r:id="rId14"/>
    <p:sldId id="265" r:id="rId15"/>
    <p:sldId id="278" r:id="rId16"/>
    <p:sldId id="289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1" autoAdjust="0"/>
    <p:restoredTop sz="94709" autoAdjust="0"/>
  </p:normalViewPr>
  <p:slideViewPr>
    <p:cSldViewPr>
      <p:cViewPr varScale="1">
        <p:scale>
          <a:sx n="105" d="100"/>
          <a:sy n="105" d="100"/>
        </p:scale>
        <p:origin x="17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7/25/2023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5281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8CF49-F579-4182-AE7F-1605E57C42D2}" type="datetimeFigureOut">
              <a:rPr lang="en-US" smtClean="0"/>
              <a:pPr/>
              <a:t>7/25/2023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14D389-04F0-408A-8F38-CEB8FC0B17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79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6091535"/>
            <a:ext cx="281940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1722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6091535"/>
            <a:ext cx="281940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1722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oleObject" Target="../embeddings/oleObject4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wmf"/><Relationship Id="rId4" Type="http://schemas.openxmlformats.org/officeDocument/2006/relationships/oleObject" Target="../embeddings/oleObject43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3" Type="http://schemas.openxmlformats.org/officeDocument/2006/relationships/image" Target="../media/image45.wmf"/><Relationship Id="rId7" Type="http://schemas.openxmlformats.org/officeDocument/2006/relationships/image" Target="../media/image47.wmf"/><Relationship Id="rId2" Type="http://schemas.openxmlformats.org/officeDocument/2006/relationships/oleObject" Target="../embeddings/oleObject4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6.bin"/><Relationship Id="rId5" Type="http://schemas.openxmlformats.org/officeDocument/2006/relationships/image" Target="../media/image46.wmf"/><Relationship Id="rId4" Type="http://schemas.openxmlformats.org/officeDocument/2006/relationships/oleObject" Target="../embeddings/oleObject45.bin"/><Relationship Id="rId9" Type="http://schemas.openxmlformats.org/officeDocument/2006/relationships/image" Target="../media/image48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13" Type="http://schemas.openxmlformats.org/officeDocument/2006/relationships/image" Target="../media/image54.wmf"/><Relationship Id="rId18" Type="http://schemas.openxmlformats.org/officeDocument/2006/relationships/oleObject" Target="../embeddings/oleObject56.bin"/><Relationship Id="rId3" Type="http://schemas.openxmlformats.org/officeDocument/2006/relationships/image" Target="../media/image49.wmf"/><Relationship Id="rId21" Type="http://schemas.openxmlformats.org/officeDocument/2006/relationships/image" Target="../media/image58.wmf"/><Relationship Id="rId7" Type="http://schemas.openxmlformats.org/officeDocument/2006/relationships/image" Target="../media/image51.wmf"/><Relationship Id="rId12" Type="http://schemas.openxmlformats.org/officeDocument/2006/relationships/oleObject" Target="../embeddings/oleObject53.bin"/><Relationship Id="rId17" Type="http://schemas.openxmlformats.org/officeDocument/2006/relationships/image" Target="../media/image56.wmf"/><Relationship Id="rId2" Type="http://schemas.openxmlformats.org/officeDocument/2006/relationships/oleObject" Target="../embeddings/oleObject48.bin"/><Relationship Id="rId16" Type="http://schemas.openxmlformats.org/officeDocument/2006/relationships/oleObject" Target="../embeddings/oleObject55.bin"/><Relationship Id="rId20" Type="http://schemas.openxmlformats.org/officeDocument/2006/relationships/oleObject" Target="../embeddings/oleObject5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0.bin"/><Relationship Id="rId11" Type="http://schemas.openxmlformats.org/officeDocument/2006/relationships/image" Target="../media/image53.wmf"/><Relationship Id="rId5" Type="http://schemas.openxmlformats.org/officeDocument/2006/relationships/image" Target="../media/image50.wmf"/><Relationship Id="rId15" Type="http://schemas.openxmlformats.org/officeDocument/2006/relationships/image" Target="../media/image55.wmf"/><Relationship Id="rId23" Type="http://schemas.openxmlformats.org/officeDocument/2006/relationships/image" Target="../media/image59.wmf"/><Relationship Id="rId10" Type="http://schemas.openxmlformats.org/officeDocument/2006/relationships/oleObject" Target="../embeddings/oleObject52.bin"/><Relationship Id="rId19" Type="http://schemas.openxmlformats.org/officeDocument/2006/relationships/image" Target="../media/image57.wmf"/><Relationship Id="rId4" Type="http://schemas.openxmlformats.org/officeDocument/2006/relationships/oleObject" Target="../embeddings/oleObject49.bin"/><Relationship Id="rId9" Type="http://schemas.openxmlformats.org/officeDocument/2006/relationships/image" Target="../media/image52.wmf"/><Relationship Id="rId14" Type="http://schemas.openxmlformats.org/officeDocument/2006/relationships/oleObject" Target="../embeddings/oleObject54.bin"/><Relationship Id="rId22" Type="http://schemas.openxmlformats.org/officeDocument/2006/relationships/oleObject" Target="../embeddings/oleObject58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7" Type="http://schemas.openxmlformats.org/officeDocument/2006/relationships/image" Target="../media/image62.wmf"/><Relationship Id="rId2" Type="http://schemas.openxmlformats.org/officeDocument/2006/relationships/oleObject" Target="../embeddings/oleObject5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1.bin"/><Relationship Id="rId5" Type="http://schemas.openxmlformats.org/officeDocument/2006/relationships/image" Target="../media/image61.wmf"/><Relationship Id="rId4" Type="http://schemas.openxmlformats.org/officeDocument/2006/relationships/oleObject" Target="../embeddings/oleObject60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5.bin"/><Relationship Id="rId13" Type="http://schemas.openxmlformats.org/officeDocument/2006/relationships/image" Target="../media/image68.wmf"/><Relationship Id="rId18" Type="http://schemas.openxmlformats.org/officeDocument/2006/relationships/oleObject" Target="../embeddings/oleObject70.bin"/><Relationship Id="rId26" Type="http://schemas.openxmlformats.org/officeDocument/2006/relationships/oleObject" Target="../embeddings/oleObject74.bin"/><Relationship Id="rId3" Type="http://schemas.openxmlformats.org/officeDocument/2006/relationships/image" Target="../media/image63.wmf"/><Relationship Id="rId21" Type="http://schemas.openxmlformats.org/officeDocument/2006/relationships/image" Target="../media/image72.wmf"/><Relationship Id="rId7" Type="http://schemas.openxmlformats.org/officeDocument/2006/relationships/image" Target="../media/image65.wmf"/><Relationship Id="rId12" Type="http://schemas.openxmlformats.org/officeDocument/2006/relationships/oleObject" Target="../embeddings/oleObject67.bin"/><Relationship Id="rId17" Type="http://schemas.openxmlformats.org/officeDocument/2006/relationships/image" Target="../media/image70.wmf"/><Relationship Id="rId25" Type="http://schemas.openxmlformats.org/officeDocument/2006/relationships/image" Target="../media/image74.wmf"/><Relationship Id="rId2" Type="http://schemas.openxmlformats.org/officeDocument/2006/relationships/oleObject" Target="../embeddings/oleObject62.bin"/><Relationship Id="rId16" Type="http://schemas.openxmlformats.org/officeDocument/2006/relationships/oleObject" Target="../embeddings/oleObject69.bin"/><Relationship Id="rId20" Type="http://schemas.openxmlformats.org/officeDocument/2006/relationships/oleObject" Target="../embeddings/oleObject71.bin"/><Relationship Id="rId29" Type="http://schemas.openxmlformats.org/officeDocument/2006/relationships/image" Target="../media/image60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4.bin"/><Relationship Id="rId11" Type="http://schemas.openxmlformats.org/officeDocument/2006/relationships/image" Target="../media/image67.wmf"/><Relationship Id="rId24" Type="http://schemas.openxmlformats.org/officeDocument/2006/relationships/oleObject" Target="../embeddings/oleObject73.bin"/><Relationship Id="rId5" Type="http://schemas.openxmlformats.org/officeDocument/2006/relationships/image" Target="../media/image64.wmf"/><Relationship Id="rId15" Type="http://schemas.openxmlformats.org/officeDocument/2006/relationships/image" Target="../media/image69.wmf"/><Relationship Id="rId23" Type="http://schemas.openxmlformats.org/officeDocument/2006/relationships/image" Target="../media/image73.wmf"/><Relationship Id="rId28" Type="http://schemas.openxmlformats.org/officeDocument/2006/relationships/oleObject" Target="../embeddings/oleObject59.bin"/><Relationship Id="rId10" Type="http://schemas.openxmlformats.org/officeDocument/2006/relationships/oleObject" Target="../embeddings/oleObject66.bin"/><Relationship Id="rId19" Type="http://schemas.openxmlformats.org/officeDocument/2006/relationships/image" Target="../media/image71.wmf"/><Relationship Id="rId4" Type="http://schemas.openxmlformats.org/officeDocument/2006/relationships/oleObject" Target="../embeddings/oleObject63.bin"/><Relationship Id="rId9" Type="http://schemas.openxmlformats.org/officeDocument/2006/relationships/image" Target="../media/image66.wmf"/><Relationship Id="rId14" Type="http://schemas.openxmlformats.org/officeDocument/2006/relationships/oleObject" Target="../embeddings/oleObject68.bin"/><Relationship Id="rId22" Type="http://schemas.openxmlformats.org/officeDocument/2006/relationships/oleObject" Target="../embeddings/oleObject72.bin"/><Relationship Id="rId27" Type="http://schemas.openxmlformats.org/officeDocument/2006/relationships/image" Target="../media/image75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oleObject" Target="../embeddings/oleObject75.bin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7" Type="http://schemas.openxmlformats.org/officeDocument/2006/relationships/image" Target="../media/image79.wmf"/><Relationship Id="rId2" Type="http://schemas.openxmlformats.org/officeDocument/2006/relationships/oleObject" Target="../embeddings/oleObject7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8.bin"/><Relationship Id="rId5" Type="http://schemas.openxmlformats.org/officeDocument/2006/relationships/image" Target="../media/image78.wmf"/><Relationship Id="rId4" Type="http://schemas.openxmlformats.org/officeDocument/2006/relationships/oleObject" Target="../embeddings/oleObject77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2.bin"/><Relationship Id="rId13" Type="http://schemas.openxmlformats.org/officeDocument/2006/relationships/image" Target="../media/image85.wmf"/><Relationship Id="rId3" Type="http://schemas.openxmlformats.org/officeDocument/2006/relationships/image" Target="../media/image80.wmf"/><Relationship Id="rId7" Type="http://schemas.openxmlformats.org/officeDocument/2006/relationships/image" Target="../media/image82.wmf"/><Relationship Id="rId12" Type="http://schemas.openxmlformats.org/officeDocument/2006/relationships/oleObject" Target="../embeddings/oleObject84.bin"/><Relationship Id="rId2" Type="http://schemas.openxmlformats.org/officeDocument/2006/relationships/oleObject" Target="../embeddings/oleObject7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1.bin"/><Relationship Id="rId11" Type="http://schemas.openxmlformats.org/officeDocument/2006/relationships/image" Target="../media/image84.wmf"/><Relationship Id="rId5" Type="http://schemas.openxmlformats.org/officeDocument/2006/relationships/image" Target="../media/image81.wmf"/><Relationship Id="rId15" Type="http://schemas.openxmlformats.org/officeDocument/2006/relationships/image" Target="../media/image86.wmf"/><Relationship Id="rId10" Type="http://schemas.openxmlformats.org/officeDocument/2006/relationships/oleObject" Target="../embeddings/oleObject83.bin"/><Relationship Id="rId4" Type="http://schemas.openxmlformats.org/officeDocument/2006/relationships/oleObject" Target="../embeddings/oleObject80.bin"/><Relationship Id="rId9" Type="http://schemas.openxmlformats.org/officeDocument/2006/relationships/image" Target="../media/image83.wmf"/><Relationship Id="rId14" Type="http://schemas.openxmlformats.org/officeDocument/2006/relationships/oleObject" Target="../embeddings/oleObject85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9.bin"/><Relationship Id="rId3" Type="http://schemas.openxmlformats.org/officeDocument/2006/relationships/image" Target="../media/image87.wmf"/><Relationship Id="rId7" Type="http://schemas.openxmlformats.org/officeDocument/2006/relationships/image" Target="../media/image89.wmf"/><Relationship Id="rId2" Type="http://schemas.openxmlformats.org/officeDocument/2006/relationships/oleObject" Target="../embeddings/oleObject8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8.bin"/><Relationship Id="rId11" Type="http://schemas.openxmlformats.org/officeDocument/2006/relationships/image" Target="../media/image91.wmf"/><Relationship Id="rId5" Type="http://schemas.openxmlformats.org/officeDocument/2006/relationships/image" Target="../media/image88.wmf"/><Relationship Id="rId10" Type="http://schemas.openxmlformats.org/officeDocument/2006/relationships/oleObject" Target="../embeddings/oleObject90.bin"/><Relationship Id="rId4" Type="http://schemas.openxmlformats.org/officeDocument/2006/relationships/oleObject" Target="../embeddings/oleObject87.bin"/><Relationship Id="rId9" Type="http://schemas.openxmlformats.org/officeDocument/2006/relationships/image" Target="../media/image90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2" Type="http://schemas.openxmlformats.org/officeDocument/2006/relationships/oleObject" Target="../embeddings/oleObject9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3.wmf"/><Relationship Id="rId4" Type="http://schemas.openxmlformats.org/officeDocument/2006/relationships/oleObject" Target="../embeddings/oleObject92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2" Type="http://schemas.openxmlformats.org/officeDocument/2006/relationships/oleObject" Target="../embeddings/oleObject93.bin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7.bin"/><Relationship Id="rId13" Type="http://schemas.openxmlformats.org/officeDocument/2006/relationships/image" Target="../media/image100.wmf"/><Relationship Id="rId3" Type="http://schemas.openxmlformats.org/officeDocument/2006/relationships/image" Target="../media/image95.wmf"/><Relationship Id="rId7" Type="http://schemas.openxmlformats.org/officeDocument/2006/relationships/image" Target="../media/image97.wmf"/><Relationship Id="rId12" Type="http://schemas.openxmlformats.org/officeDocument/2006/relationships/oleObject" Target="../embeddings/oleObject99.bin"/><Relationship Id="rId2" Type="http://schemas.openxmlformats.org/officeDocument/2006/relationships/oleObject" Target="../embeddings/oleObject9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6.bin"/><Relationship Id="rId11" Type="http://schemas.openxmlformats.org/officeDocument/2006/relationships/image" Target="../media/image99.wmf"/><Relationship Id="rId5" Type="http://schemas.openxmlformats.org/officeDocument/2006/relationships/image" Target="../media/image96.wmf"/><Relationship Id="rId15" Type="http://schemas.openxmlformats.org/officeDocument/2006/relationships/image" Target="../media/image101.wmf"/><Relationship Id="rId10" Type="http://schemas.openxmlformats.org/officeDocument/2006/relationships/oleObject" Target="../embeddings/oleObject98.bin"/><Relationship Id="rId4" Type="http://schemas.openxmlformats.org/officeDocument/2006/relationships/oleObject" Target="../embeddings/oleObject95.bin"/><Relationship Id="rId9" Type="http://schemas.openxmlformats.org/officeDocument/2006/relationships/image" Target="../media/image98.wmf"/><Relationship Id="rId14" Type="http://schemas.openxmlformats.org/officeDocument/2006/relationships/oleObject" Target="../embeddings/oleObject100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4.bin"/><Relationship Id="rId3" Type="http://schemas.openxmlformats.org/officeDocument/2006/relationships/image" Target="../media/image103.wmf"/><Relationship Id="rId7" Type="http://schemas.openxmlformats.org/officeDocument/2006/relationships/image" Target="../media/image105.wmf"/><Relationship Id="rId2" Type="http://schemas.openxmlformats.org/officeDocument/2006/relationships/oleObject" Target="../embeddings/oleObject10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3.bin"/><Relationship Id="rId5" Type="http://schemas.openxmlformats.org/officeDocument/2006/relationships/image" Target="../media/image104.wmf"/><Relationship Id="rId4" Type="http://schemas.openxmlformats.org/officeDocument/2006/relationships/oleObject" Target="../embeddings/oleObject102.bin"/><Relationship Id="rId9" Type="http://schemas.openxmlformats.org/officeDocument/2006/relationships/image" Target="../media/image106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8.bin"/><Relationship Id="rId13" Type="http://schemas.openxmlformats.org/officeDocument/2006/relationships/image" Target="../media/image112.wmf"/><Relationship Id="rId3" Type="http://schemas.openxmlformats.org/officeDocument/2006/relationships/image" Target="../media/image107.wmf"/><Relationship Id="rId7" Type="http://schemas.openxmlformats.org/officeDocument/2006/relationships/image" Target="../media/image109.wmf"/><Relationship Id="rId12" Type="http://schemas.openxmlformats.org/officeDocument/2006/relationships/oleObject" Target="../embeddings/oleObject110.bin"/><Relationship Id="rId2" Type="http://schemas.openxmlformats.org/officeDocument/2006/relationships/oleObject" Target="../embeddings/oleObject10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7.bin"/><Relationship Id="rId11" Type="http://schemas.openxmlformats.org/officeDocument/2006/relationships/image" Target="../media/image111.wmf"/><Relationship Id="rId5" Type="http://schemas.openxmlformats.org/officeDocument/2006/relationships/image" Target="../media/image108.wmf"/><Relationship Id="rId15" Type="http://schemas.openxmlformats.org/officeDocument/2006/relationships/image" Target="../media/image113.wmf"/><Relationship Id="rId10" Type="http://schemas.openxmlformats.org/officeDocument/2006/relationships/oleObject" Target="../embeddings/oleObject109.bin"/><Relationship Id="rId4" Type="http://schemas.openxmlformats.org/officeDocument/2006/relationships/oleObject" Target="../embeddings/oleObject106.bin"/><Relationship Id="rId9" Type="http://schemas.openxmlformats.org/officeDocument/2006/relationships/image" Target="../media/image110.wmf"/><Relationship Id="rId14" Type="http://schemas.openxmlformats.org/officeDocument/2006/relationships/oleObject" Target="../embeddings/oleObject111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8.wmf"/><Relationship Id="rId3" Type="http://schemas.openxmlformats.org/officeDocument/2006/relationships/image" Target="../media/image3.wmf"/><Relationship Id="rId7" Type="http://schemas.openxmlformats.org/officeDocument/2006/relationships/image" Target="../media/image5.wmf"/><Relationship Id="rId12" Type="http://schemas.openxmlformats.org/officeDocument/2006/relationships/oleObject" Target="../embeddings/oleObject7.bin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7.wmf"/><Relationship Id="rId5" Type="http://schemas.openxmlformats.org/officeDocument/2006/relationships/image" Target="../media/image4.wmf"/><Relationship Id="rId15" Type="http://schemas.openxmlformats.org/officeDocument/2006/relationships/image" Target="../media/image9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6.wmf"/><Relationship Id="rId14" Type="http://schemas.openxmlformats.org/officeDocument/2006/relationships/oleObject" Target="../embeddings/oleObject8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15.wmf"/><Relationship Id="rId3" Type="http://schemas.openxmlformats.org/officeDocument/2006/relationships/image" Target="../media/image10.wmf"/><Relationship Id="rId7" Type="http://schemas.openxmlformats.org/officeDocument/2006/relationships/image" Target="../media/image12.wmf"/><Relationship Id="rId12" Type="http://schemas.openxmlformats.org/officeDocument/2006/relationships/oleObject" Target="../embeddings/oleObject14.bin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14.wmf"/><Relationship Id="rId5" Type="http://schemas.openxmlformats.org/officeDocument/2006/relationships/image" Target="../media/image11.wmf"/><Relationship Id="rId15" Type="http://schemas.openxmlformats.org/officeDocument/2006/relationships/image" Target="../media/image16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3.wmf"/><Relationship Id="rId14" Type="http://schemas.openxmlformats.org/officeDocument/2006/relationships/oleObject" Target="../embeddings/oleObject15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22.wmf"/><Relationship Id="rId3" Type="http://schemas.openxmlformats.org/officeDocument/2006/relationships/image" Target="../media/image17.wmf"/><Relationship Id="rId7" Type="http://schemas.openxmlformats.org/officeDocument/2006/relationships/image" Target="../media/image19.wmf"/><Relationship Id="rId12" Type="http://schemas.openxmlformats.org/officeDocument/2006/relationships/oleObject" Target="../embeddings/oleObject21.bin"/><Relationship Id="rId17" Type="http://schemas.openxmlformats.org/officeDocument/2006/relationships/image" Target="../media/image24.wmf"/><Relationship Id="rId2" Type="http://schemas.openxmlformats.org/officeDocument/2006/relationships/oleObject" Target="../embeddings/oleObject16.bin"/><Relationship Id="rId16" Type="http://schemas.openxmlformats.org/officeDocument/2006/relationships/oleObject" Target="../embeddings/oleObject2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21.wmf"/><Relationship Id="rId5" Type="http://schemas.openxmlformats.org/officeDocument/2006/relationships/image" Target="../media/image18.wmf"/><Relationship Id="rId15" Type="http://schemas.openxmlformats.org/officeDocument/2006/relationships/image" Target="../media/image23.w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0.wmf"/><Relationship Id="rId14" Type="http://schemas.openxmlformats.org/officeDocument/2006/relationships/oleObject" Target="../embeddings/oleObject2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7" Type="http://schemas.openxmlformats.org/officeDocument/2006/relationships/image" Target="../media/image27.wmf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25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image" Target="../media/image28.wmf"/><Relationship Id="rId7" Type="http://schemas.openxmlformats.org/officeDocument/2006/relationships/image" Target="../media/image30.wmf"/><Relationship Id="rId2" Type="http://schemas.openxmlformats.org/officeDocument/2006/relationships/oleObject" Target="../embeddings/oleObject2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29.wmf"/><Relationship Id="rId4" Type="http://schemas.openxmlformats.org/officeDocument/2006/relationships/oleObject" Target="../embeddings/oleObject28.bin"/><Relationship Id="rId9" Type="http://schemas.openxmlformats.org/officeDocument/2006/relationships/image" Target="../media/image31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13" Type="http://schemas.openxmlformats.org/officeDocument/2006/relationships/image" Target="../media/image37.wmf"/><Relationship Id="rId18" Type="http://schemas.openxmlformats.org/officeDocument/2006/relationships/oleObject" Target="../embeddings/oleObject39.bin"/><Relationship Id="rId3" Type="http://schemas.openxmlformats.org/officeDocument/2006/relationships/image" Target="../media/image32.wmf"/><Relationship Id="rId7" Type="http://schemas.openxmlformats.org/officeDocument/2006/relationships/image" Target="../media/image34.wmf"/><Relationship Id="rId12" Type="http://schemas.openxmlformats.org/officeDocument/2006/relationships/oleObject" Target="../embeddings/oleObject36.bin"/><Relationship Id="rId17" Type="http://schemas.openxmlformats.org/officeDocument/2006/relationships/image" Target="../media/image39.wmf"/><Relationship Id="rId2" Type="http://schemas.openxmlformats.org/officeDocument/2006/relationships/oleObject" Target="../embeddings/oleObject31.bin"/><Relationship Id="rId16" Type="http://schemas.openxmlformats.org/officeDocument/2006/relationships/oleObject" Target="../embeddings/oleObject3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36.wmf"/><Relationship Id="rId5" Type="http://schemas.openxmlformats.org/officeDocument/2006/relationships/image" Target="../media/image33.wmf"/><Relationship Id="rId15" Type="http://schemas.openxmlformats.org/officeDocument/2006/relationships/image" Target="../media/image38.wmf"/><Relationship Id="rId10" Type="http://schemas.openxmlformats.org/officeDocument/2006/relationships/oleObject" Target="../embeddings/oleObject35.bin"/><Relationship Id="rId19" Type="http://schemas.openxmlformats.org/officeDocument/2006/relationships/image" Target="../media/image40.wmf"/><Relationship Id="rId4" Type="http://schemas.openxmlformats.org/officeDocument/2006/relationships/oleObject" Target="../embeddings/oleObject32.bin"/><Relationship Id="rId9" Type="http://schemas.openxmlformats.org/officeDocument/2006/relationships/image" Target="../media/image35.wmf"/><Relationship Id="rId14" Type="http://schemas.openxmlformats.org/officeDocument/2006/relationships/oleObject" Target="../embeddings/oleObject37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oleObject" Target="../embeddings/oleObject40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wmf"/><Relationship Id="rId4" Type="http://schemas.openxmlformats.org/officeDocument/2006/relationships/oleObject" Target="../embeddings/oleObject4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7.6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algn="ctr"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Solving Rational Equations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 (cont.)</a:t>
            </a:r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457200" y="1219200"/>
            <a:ext cx="8229600" cy="33239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10000"/>
                  </a:schemeClr>
                </a:solidFill>
              </a:rPr>
              <a:t>Correspond:</a:t>
            </a:r>
          </a:p>
          <a:p>
            <a:endParaRPr lang="en-US" sz="4200" b="1" dirty="0">
              <a:solidFill>
                <a:schemeClr val="accent6">
                  <a:lumMod val="10000"/>
                </a:schemeClr>
              </a:solidFill>
            </a:endParaRPr>
          </a:p>
          <a:p>
            <a:endParaRPr lang="en-US" sz="2800" b="1" dirty="0">
              <a:solidFill>
                <a:schemeClr val="accent6">
                  <a:lumMod val="10000"/>
                </a:schemeClr>
              </a:solidFill>
            </a:endParaRPr>
          </a:p>
          <a:p>
            <a:endParaRPr lang="en-US" sz="2800" b="1" dirty="0">
              <a:solidFill>
                <a:schemeClr val="accent6">
                  <a:lumMod val="10000"/>
                </a:schemeClr>
              </a:solidFill>
            </a:endParaRPr>
          </a:p>
          <a:p>
            <a:endParaRPr lang="en-US" sz="2800" b="1" dirty="0">
              <a:solidFill>
                <a:schemeClr val="accent6">
                  <a:lumMod val="10000"/>
                </a:schemeClr>
              </a:solidFill>
            </a:endParaRPr>
          </a:p>
          <a:p>
            <a:endParaRPr lang="en-US" sz="2800" b="1" dirty="0">
              <a:solidFill>
                <a:schemeClr val="accent6">
                  <a:lumMod val="10000"/>
                </a:schemeClr>
              </a:solidFill>
            </a:endParaRPr>
          </a:p>
          <a:p>
            <a:endParaRPr lang="en-US" sz="2800" b="1" dirty="0">
              <a:solidFill>
                <a:schemeClr val="accent6">
                  <a:lumMod val="10000"/>
                </a:schemeClr>
              </a:solidFill>
            </a:endParaRPr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6628544"/>
              </p:ext>
            </p:extLst>
          </p:nvPr>
        </p:nvGraphicFramePr>
        <p:xfrm>
          <a:off x="3048000" y="1219200"/>
          <a:ext cx="2654300" cy="149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54280" imgH="1498320" progId="Equation.DSMT4">
                  <p:embed/>
                </p:oleObj>
              </mc:Choice>
              <mc:Fallback>
                <p:oleObj name="Equation" r:id="rId2" imgW="2654280" imgH="149832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219200"/>
                        <a:ext cx="2654300" cy="149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2498090"/>
              </p:ext>
            </p:extLst>
          </p:nvPr>
        </p:nvGraphicFramePr>
        <p:xfrm>
          <a:off x="3048000" y="2997200"/>
          <a:ext cx="2654300" cy="149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654280" imgH="1498320" progId="Equation.DSMT4">
                  <p:embed/>
                </p:oleObj>
              </mc:Choice>
              <mc:Fallback>
                <p:oleObj name="Equation" r:id="rId4" imgW="2654280" imgH="14983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997200"/>
                        <a:ext cx="2654300" cy="149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Procedure: Solving an Equation Containing Rational Expressions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4" name="Rectangle 3"/>
          <p:cNvSpPr txBox="1">
            <a:spLocks/>
          </p:cNvSpPr>
          <p:nvPr/>
        </p:nvSpPr>
        <p:spPr>
          <a:xfrm>
            <a:off x="457200" y="1086696"/>
            <a:ext cx="8229600" cy="4893647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461963" indent="-461963">
              <a:buFont typeface="+mj-lt"/>
              <a:buAutoNum type="arabicPeriod"/>
              <a:tabLst>
                <a:tab pos="461963" algn="l"/>
              </a:tabLst>
            </a:pPr>
            <a:r>
              <a:rPr lang="en-US" sz="2700" dirty="0">
                <a:solidFill>
                  <a:schemeClr val="accent6">
                    <a:lumMod val="10000"/>
                  </a:schemeClr>
                </a:solidFill>
              </a:rPr>
              <a:t>Find the LCD of the fractions.</a:t>
            </a:r>
          </a:p>
          <a:p>
            <a:pPr marL="461963" indent="-461963">
              <a:buFont typeface="+mj-lt"/>
              <a:buAutoNum type="arabicPeriod"/>
              <a:tabLst>
                <a:tab pos="461963" algn="l"/>
              </a:tabLst>
            </a:pPr>
            <a:r>
              <a:rPr lang="en-US" sz="2700" dirty="0">
                <a:solidFill>
                  <a:schemeClr val="accent6">
                    <a:lumMod val="10000"/>
                  </a:schemeClr>
                </a:solidFill>
              </a:rPr>
              <a:t>List any restrictions on the variables. </a:t>
            </a:r>
          </a:p>
          <a:p>
            <a:pPr marL="461963" indent="-461963">
              <a:spcBef>
                <a:spcPts val="600"/>
              </a:spcBef>
              <a:buFont typeface="+mj-lt"/>
              <a:buAutoNum type="arabicPeriod"/>
              <a:tabLst>
                <a:tab pos="461963" algn="l"/>
              </a:tabLst>
            </a:pPr>
            <a:r>
              <a:rPr lang="en-US" sz="2700" dirty="0">
                <a:solidFill>
                  <a:schemeClr val="accent6">
                    <a:lumMod val="10000"/>
                  </a:schemeClr>
                </a:solidFill>
              </a:rPr>
              <a:t>Multiply both sides of the equation by this LCD and simplify.</a:t>
            </a:r>
          </a:p>
          <a:p>
            <a:pPr marL="461963" indent="-461963">
              <a:spcBef>
                <a:spcPts val="600"/>
              </a:spcBef>
              <a:buFont typeface="+mj-lt"/>
              <a:buAutoNum type="arabicPeriod"/>
              <a:tabLst>
                <a:tab pos="461963" algn="l"/>
              </a:tabLst>
            </a:pPr>
            <a:r>
              <a:rPr lang="en-US" sz="2700" dirty="0">
                <a:solidFill>
                  <a:schemeClr val="accent6">
                    <a:lumMod val="10000"/>
                  </a:schemeClr>
                </a:solidFill>
              </a:rPr>
              <a:t>Solve the resulting equation. (This equation will have only polynomials on both sides.)</a:t>
            </a:r>
          </a:p>
          <a:p>
            <a:pPr marL="461963" indent="-461963">
              <a:spcBef>
                <a:spcPts val="600"/>
              </a:spcBef>
              <a:buFont typeface="+mj-lt"/>
              <a:buAutoNum type="arabicPeriod"/>
              <a:tabLst>
                <a:tab pos="461963" algn="l"/>
              </a:tabLst>
            </a:pPr>
            <a:r>
              <a:rPr lang="en-US" sz="2700" dirty="0">
                <a:solidFill>
                  <a:schemeClr val="accent6">
                    <a:lumMod val="10000"/>
                  </a:schemeClr>
                </a:solidFill>
              </a:rPr>
              <a:t>Check each solution in the </a:t>
            </a:r>
            <a:r>
              <a:rPr lang="en-US" sz="2700" b="1" dirty="0">
                <a:solidFill>
                  <a:srgbClr val="C00000"/>
                </a:solidFill>
              </a:rPr>
              <a:t>original equation</a:t>
            </a:r>
            <a:r>
              <a:rPr lang="en-US" sz="2700" dirty="0">
                <a:solidFill>
                  <a:schemeClr val="accent6">
                    <a:lumMod val="10000"/>
                  </a:schemeClr>
                </a:solidFill>
              </a:rPr>
              <a:t>. (Remember that no denominator can be 0. If one of the potential solutions matches a restriction on the variables, then that potential solution must be rejected.)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Solving Rational Equations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State any restrictions on the variable, then solve the equation.</a:t>
            </a:r>
          </a:p>
          <a:p>
            <a:endParaRPr lang="en-US" sz="2000" dirty="0"/>
          </a:p>
          <a:p>
            <a:r>
              <a:rPr lang="en-US" b="1" dirty="0"/>
              <a:t>Solution </a:t>
            </a:r>
          </a:p>
          <a:p>
            <a:r>
              <a:rPr lang="en-US" dirty="0"/>
              <a:t>First, find the LCD of the fractions, and then multiply both sides of the equation by the LCD. </a:t>
            </a:r>
          </a:p>
        </p:txBody>
      </p:sp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3657600" y="1981200"/>
          <a:ext cx="19431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42920" imgH="761760" progId="Equation.DSMT4">
                  <p:embed/>
                </p:oleObj>
              </mc:Choice>
              <mc:Fallback>
                <p:oleObj name="Equation" r:id="rId2" imgW="1942920" imgH="7617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1981200"/>
                        <a:ext cx="19431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5" name="Object 3"/>
          <p:cNvGraphicFramePr>
            <a:graphicFrameLocks noChangeAspect="1"/>
          </p:cNvGraphicFramePr>
          <p:nvPr/>
        </p:nvGraphicFramePr>
        <p:xfrm>
          <a:off x="2038350" y="4051300"/>
          <a:ext cx="50419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041800" imgH="977760" progId="Equation.DSMT4">
                  <p:embed/>
                </p:oleObj>
              </mc:Choice>
              <mc:Fallback>
                <p:oleObj name="Equation" r:id="rId4" imgW="5041800" imgH="9777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8350" y="4051300"/>
                        <a:ext cx="5041900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8010313"/>
              </p:ext>
            </p:extLst>
          </p:nvPr>
        </p:nvGraphicFramePr>
        <p:xfrm>
          <a:off x="3670300" y="5086350"/>
          <a:ext cx="19177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17360" imgH="799920" progId="Equation.DSMT4">
                  <p:embed/>
                </p:oleObj>
              </mc:Choice>
              <mc:Fallback>
                <p:oleObj name="Equation" r:id="rId6" imgW="1917360" imgH="79992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0300" y="5086350"/>
                        <a:ext cx="19177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25">
            <a:extLst>
              <a:ext uri="{FF2B5EF4-FFF2-40B4-BE49-F238E27FC236}">
                <a16:creationId xmlns:a16="http://schemas.microsoft.com/office/drawing/2014/main" id="{A977D05C-020C-22AA-916A-D11B02CDF7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4961529"/>
              </p:ext>
            </p:extLst>
          </p:nvPr>
        </p:nvGraphicFramePr>
        <p:xfrm>
          <a:off x="6172200" y="5334000"/>
          <a:ext cx="23749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374560" imgH="304560" progId="Equation.DSMT4">
                  <p:embed/>
                </p:oleObj>
              </mc:Choice>
              <mc:Fallback>
                <p:oleObj name="Equation" r:id="rId8" imgW="2374560" imgH="304560" progId="Equation.DSMT4">
                  <p:embed/>
                  <p:pic>
                    <p:nvPicPr>
                      <p:cNvPr id="4121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5334000"/>
                        <a:ext cx="23749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Example 3: Solving Rational Equations </a:t>
            </a:r>
            <a:r>
              <a:rPr lang="en-US" sz="3200" dirty="0">
                <a:solidFill>
                  <a:schemeClr val="accent1"/>
                </a:solidFill>
              </a:rPr>
              <a:t>(cont.)</a:t>
            </a:r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685800" y="1257300"/>
          <a:ext cx="63246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324480" imgH="952200" progId="Equation.DSMT4">
                  <p:embed/>
                </p:oleObj>
              </mc:Choice>
              <mc:Fallback>
                <p:oleObj name="Equation" r:id="rId2" imgW="6324480" imgH="95220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257300"/>
                        <a:ext cx="63246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2425700" y="2178714"/>
          <a:ext cx="24511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51100" imgH="469900" progId="Equation.DSMT4">
                  <p:embed/>
                </p:oleObj>
              </mc:Choice>
              <mc:Fallback>
                <p:oleObj name="Equation" r:id="rId4" imgW="2451100" imgH="46990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5700" y="2178714"/>
                        <a:ext cx="24511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2514600" y="2748562"/>
          <a:ext cx="22606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260600" imgH="381000" progId="Equation.DSMT4">
                  <p:embed/>
                </p:oleObj>
              </mc:Choice>
              <mc:Fallback>
                <p:oleObj name="Equation" r:id="rId6" imgW="2260600" imgH="38100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748562"/>
                        <a:ext cx="22606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1897040" y="3257264"/>
          <a:ext cx="2095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095500" imgH="381000" progId="Equation.DSMT4">
                  <p:embed/>
                </p:oleObj>
              </mc:Choice>
              <mc:Fallback>
                <p:oleObj name="Equation" r:id="rId8" imgW="2095500" imgH="38100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7040" y="3257264"/>
                        <a:ext cx="2095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1736354" y="3786578"/>
          <a:ext cx="22352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235200" imgH="469900" progId="Equation.DSMT4">
                  <p:embed/>
                </p:oleObj>
              </mc:Choice>
              <mc:Fallback>
                <p:oleObj name="Equation" r:id="rId10" imgW="2235200" imgH="469900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6354" y="3786578"/>
                        <a:ext cx="22352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4" name="Object 8"/>
          <p:cNvGraphicFramePr>
            <a:graphicFrameLocks noChangeAspect="1"/>
          </p:cNvGraphicFramePr>
          <p:nvPr/>
        </p:nvGraphicFramePr>
        <p:xfrm>
          <a:off x="2060490" y="4399642"/>
          <a:ext cx="1143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143000" imgH="292100" progId="Equation.DSMT4">
                  <p:embed/>
                </p:oleObj>
              </mc:Choice>
              <mc:Fallback>
                <p:oleObj name="Equation" r:id="rId12" imgW="1143000" imgH="292100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0490" y="4399642"/>
                        <a:ext cx="1143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5" name="Object 9"/>
          <p:cNvGraphicFramePr>
            <a:graphicFrameLocks noChangeAspect="1"/>
          </p:cNvGraphicFramePr>
          <p:nvPr/>
        </p:nvGraphicFramePr>
        <p:xfrm>
          <a:off x="2495590" y="4860388"/>
          <a:ext cx="685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685800" imgH="292100" progId="Equation.DSMT4">
                  <p:embed/>
                </p:oleObj>
              </mc:Choice>
              <mc:Fallback>
                <p:oleObj name="Equation" r:id="rId14" imgW="685800" imgH="292100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5590" y="4860388"/>
                        <a:ext cx="6858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6" name="Object 10"/>
          <p:cNvGraphicFramePr>
            <a:graphicFrameLocks noChangeAspect="1"/>
          </p:cNvGraphicFramePr>
          <p:nvPr/>
        </p:nvGraphicFramePr>
        <p:xfrm>
          <a:off x="3461658" y="4440586"/>
          <a:ext cx="342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42751" imgH="241195" progId="Equation.DSMT4">
                  <p:embed/>
                </p:oleObj>
              </mc:Choice>
              <mc:Fallback>
                <p:oleObj name="Equation" r:id="rId16" imgW="342751" imgH="241195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1658" y="4440586"/>
                        <a:ext cx="3429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7" name="Object 11"/>
          <p:cNvGraphicFramePr>
            <a:graphicFrameLocks noChangeAspect="1"/>
          </p:cNvGraphicFramePr>
          <p:nvPr/>
        </p:nvGraphicFramePr>
        <p:xfrm>
          <a:off x="4071258" y="4391682"/>
          <a:ext cx="1143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143000" imgH="292100" progId="Equation.DSMT4">
                  <p:embed/>
                </p:oleObj>
              </mc:Choice>
              <mc:Fallback>
                <p:oleObj name="Equation" r:id="rId18" imgW="1143000" imgH="292100" progId="Equation.DSMT4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1258" y="4391682"/>
                        <a:ext cx="1143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8" name="Object 12"/>
          <p:cNvGraphicFramePr>
            <a:graphicFrameLocks noChangeAspect="1"/>
          </p:cNvGraphicFramePr>
          <p:nvPr/>
        </p:nvGraphicFramePr>
        <p:xfrm>
          <a:off x="4541940" y="4846740"/>
          <a:ext cx="673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672808" imgH="279279" progId="Equation.DSMT4">
                  <p:embed/>
                </p:oleObj>
              </mc:Choice>
              <mc:Fallback>
                <p:oleObj name="Equation" r:id="rId20" imgW="672808" imgH="279279" progId="Equation.DSMT4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1940" y="4846740"/>
                        <a:ext cx="673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9" name="Object 13"/>
          <p:cNvGraphicFramePr>
            <a:graphicFrameLocks noChangeAspect="1"/>
          </p:cNvGraphicFramePr>
          <p:nvPr/>
        </p:nvGraphicFramePr>
        <p:xfrm>
          <a:off x="530352" y="5230504"/>
          <a:ext cx="80264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8026400" imgH="698500" progId="Equation.DSMT4">
                  <p:embed/>
                </p:oleObj>
              </mc:Choice>
              <mc:Fallback>
                <p:oleObj name="Equation" r:id="rId22" imgW="8026400" imgH="698500" progId="Equation.DSMT4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5230504"/>
                        <a:ext cx="80264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Connector 14"/>
          <p:cNvCxnSpPr/>
          <p:nvPr/>
        </p:nvCxnSpPr>
        <p:spPr>
          <a:xfrm rot="10800000" flipV="1">
            <a:off x="1752600" y="1447800"/>
            <a:ext cx="914400" cy="3810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0800000" flipV="1">
            <a:off x="2743200" y="1828800"/>
            <a:ext cx="762000" cy="2286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0800000" flipV="1">
            <a:off x="4038600" y="1447800"/>
            <a:ext cx="838200" cy="3810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0800000" flipV="1">
            <a:off x="6096000" y="1752600"/>
            <a:ext cx="91440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3733800" y="1600200"/>
            <a:ext cx="304800" cy="152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5867400" y="1828800"/>
            <a:ext cx="228600" cy="2286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57200" y="1280160"/>
            <a:ext cx="8229600" cy="3379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indent="0">
              <a:buFont typeface="Courier New" pitchFamily="49" charset="0"/>
              <a:buNone/>
            </a:pPr>
            <a:r>
              <a:rPr lang="en-US" sz="2800" dirty="0"/>
              <a:t>State any restrictions on the variable, then solve the equation.</a:t>
            </a:r>
            <a:endParaRPr lang="en-US" sz="2800" b="1" i="0" dirty="0">
              <a:solidFill>
                <a:schemeClr val="tx1"/>
              </a:solidFill>
            </a:endParaRPr>
          </a:p>
          <a:p>
            <a:pPr marL="0" indent="0">
              <a:spcBef>
                <a:spcPts val="2400"/>
              </a:spcBef>
              <a:buFont typeface="Courier New" pitchFamily="49" charset="0"/>
              <a:buNone/>
            </a:pPr>
            <a:endParaRPr lang="en-US" sz="2800" b="1" dirty="0"/>
          </a:p>
          <a:p>
            <a:pPr marL="0" indent="0">
              <a:spcBef>
                <a:spcPts val="2400"/>
              </a:spcBef>
              <a:buFont typeface="Courier New" pitchFamily="49" charset="0"/>
              <a:buNone/>
            </a:pPr>
            <a:r>
              <a:rPr lang="en-US" sz="2800" b="1" dirty="0"/>
              <a:t>Solution </a:t>
            </a:r>
          </a:p>
          <a:p>
            <a:pPr marL="0" indent="0">
              <a:buFont typeface="Courier New" pitchFamily="49" charset="0"/>
              <a:buNone/>
            </a:pPr>
            <a:r>
              <a:rPr lang="en-US" sz="2800" i="0" dirty="0">
                <a:solidFill>
                  <a:schemeClr val="tx1"/>
                </a:solidFill>
              </a:rPr>
              <a:t>First, find the LCD of the fractions and then multiply each term on both sides of the equation by the LCD.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4: </a:t>
            </a:r>
            <a:r>
              <a:rPr lang="en-US" dirty="0"/>
              <a:t>Solving Rational Equations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11268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2286000" y="2286000"/>
          <a:ext cx="43053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305300" imgH="952500" progId="Equation.DSMT4">
                  <p:embed/>
                </p:oleObj>
              </mc:Choice>
              <mc:Fallback>
                <p:oleObj name="Equation" r:id="rId2" imgW="4305300" imgH="952500" progId="Equation.DSMT4">
                  <p:embed/>
                  <p:pic>
                    <p:nvPicPr>
                      <p:cNvPr id="0" name="Picture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286000"/>
                        <a:ext cx="43053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Object 6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2752725" y="4695825"/>
          <a:ext cx="1530350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73200" imgH="1054100" progId="Equation.DSMT4">
                  <p:embed/>
                </p:oleObj>
              </mc:Choice>
              <mc:Fallback>
                <p:oleObj name="Equation" r:id="rId4" imgW="1473200" imgH="1054100" progId="Equation.DSMT4">
                  <p:embed/>
                  <p:pic>
                    <p:nvPicPr>
                      <p:cNvPr id="0" name="Picture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2725" y="4695825"/>
                        <a:ext cx="1530350" cy="1095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4533900" y="5014845"/>
          <a:ext cx="20193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019240" imgH="469800" progId="Equation.DSMT4">
                  <p:embed/>
                </p:oleObj>
              </mc:Choice>
              <mc:Fallback>
                <p:oleObj name="Equation" r:id="rId6" imgW="2019240" imgH="4698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3900" y="5014845"/>
                        <a:ext cx="20193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3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0571376"/>
              </p:ext>
            </p:extLst>
          </p:nvPr>
        </p:nvGraphicFramePr>
        <p:xfrm>
          <a:off x="4635512" y="4885678"/>
          <a:ext cx="711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10891" imgH="279279" progId="Equation.DSMT4">
                  <p:embed/>
                </p:oleObj>
              </mc:Choice>
              <mc:Fallback>
                <p:oleObj name="Equation" r:id="rId2" imgW="710891" imgH="279279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12" y="4885678"/>
                        <a:ext cx="711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4: </a:t>
            </a:r>
            <a:r>
              <a:rPr lang="en-US" dirty="0"/>
              <a:t>Solving Rational Equations </a:t>
            </a:r>
            <a:r>
              <a:rPr lang="en-US" sz="3200" dirty="0">
                <a:solidFill>
                  <a:schemeClr val="accent1"/>
                </a:solidFill>
              </a:rPr>
              <a:t>(cont.)</a:t>
            </a:r>
          </a:p>
        </p:txBody>
      </p:sp>
      <p:graphicFrame>
        <p:nvGraphicFramePr>
          <p:cNvPr id="615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2051356"/>
              </p:ext>
            </p:extLst>
          </p:nvPr>
        </p:nvGraphicFramePr>
        <p:xfrm>
          <a:off x="2548884" y="3898948"/>
          <a:ext cx="25527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552700" imgH="469900" progId="Equation.DSMT4">
                  <p:embed/>
                </p:oleObj>
              </mc:Choice>
              <mc:Fallback>
                <p:oleObj name="Equation" r:id="rId4" imgW="2552700" imgH="46990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8884" y="3898948"/>
                        <a:ext cx="25527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6680464"/>
              </p:ext>
            </p:extLst>
          </p:nvPr>
        </p:nvGraphicFramePr>
        <p:xfrm>
          <a:off x="1884692" y="4475504"/>
          <a:ext cx="1397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97000" imgH="292100" progId="Equation.DSMT4">
                  <p:embed/>
                </p:oleObj>
              </mc:Choice>
              <mc:Fallback>
                <p:oleObj name="Equation" r:id="rId6" imgW="1397000" imgH="292100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4692" y="4475504"/>
                        <a:ext cx="1397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8372580"/>
              </p:ext>
            </p:extLst>
          </p:nvPr>
        </p:nvGraphicFramePr>
        <p:xfrm>
          <a:off x="2373040" y="4899957"/>
          <a:ext cx="901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01309" imgH="291973" progId="Equation.DSMT4">
                  <p:embed/>
                </p:oleObj>
              </mc:Choice>
              <mc:Fallback>
                <p:oleObj name="Equation" r:id="rId8" imgW="901309" imgH="291973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3040" y="4899957"/>
                        <a:ext cx="9017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2406598"/>
              </p:ext>
            </p:extLst>
          </p:nvPr>
        </p:nvGraphicFramePr>
        <p:xfrm>
          <a:off x="2533650" y="5211985"/>
          <a:ext cx="800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00100" imgH="838200" progId="Equation.DSMT4">
                  <p:embed/>
                </p:oleObj>
              </mc:Choice>
              <mc:Fallback>
                <p:oleObj name="Equation" r:id="rId10" imgW="800100" imgH="838200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3650" y="5211985"/>
                        <a:ext cx="8001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5481763"/>
              </p:ext>
            </p:extLst>
          </p:nvPr>
        </p:nvGraphicFramePr>
        <p:xfrm>
          <a:off x="3520148" y="4517396"/>
          <a:ext cx="342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42751" imgH="241195" progId="Equation.DSMT4">
                  <p:embed/>
                </p:oleObj>
              </mc:Choice>
              <mc:Fallback>
                <p:oleObj name="Equation" r:id="rId12" imgW="342751" imgH="241195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0148" y="4517396"/>
                        <a:ext cx="3429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0566181"/>
              </p:ext>
            </p:extLst>
          </p:nvPr>
        </p:nvGraphicFramePr>
        <p:xfrm>
          <a:off x="4135436" y="4454844"/>
          <a:ext cx="1206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206500" imgH="292100" progId="Equation.DSMT4">
                  <p:embed/>
                </p:oleObj>
              </mc:Choice>
              <mc:Fallback>
                <p:oleObj name="Equation" r:id="rId14" imgW="1206500" imgH="292100" progId="Equation.DSMT4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5436" y="4454844"/>
                        <a:ext cx="1206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5341718"/>
              </p:ext>
            </p:extLst>
          </p:nvPr>
        </p:nvGraphicFramePr>
        <p:xfrm>
          <a:off x="4651080" y="4795449"/>
          <a:ext cx="723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723586" imgH="457002" progId="Equation.DSMT4">
                  <p:embed/>
                </p:oleObj>
              </mc:Choice>
              <mc:Fallback>
                <p:oleObj name="Equation" r:id="rId16" imgW="723586" imgH="457002" progId="Equation.DSMT4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1080" y="4795449"/>
                        <a:ext cx="7239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49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2322451"/>
              </p:ext>
            </p:extLst>
          </p:nvPr>
        </p:nvGraphicFramePr>
        <p:xfrm>
          <a:off x="1428750" y="3021390"/>
          <a:ext cx="3009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3009900" imgH="393700" progId="Equation.DSMT4">
                  <p:embed/>
                </p:oleObj>
              </mc:Choice>
              <mc:Fallback>
                <p:oleObj name="Equation" r:id="rId18" imgW="3009900" imgH="393700" progId="Equation.DSMT4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0" y="3021390"/>
                        <a:ext cx="30099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50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7859829"/>
              </p:ext>
            </p:extLst>
          </p:nvPr>
        </p:nvGraphicFramePr>
        <p:xfrm>
          <a:off x="2543220" y="3451920"/>
          <a:ext cx="2374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374900" imgH="393700" progId="Equation.DSMT4">
                  <p:embed/>
                </p:oleObj>
              </mc:Choice>
              <mc:Fallback>
                <p:oleObj name="Equation" r:id="rId20" imgW="2374900" imgH="393700" progId="Equation.DSMT4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3220" y="3451920"/>
                        <a:ext cx="23749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7720133"/>
              </p:ext>
            </p:extLst>
          </p:nvPr>
        </p:nvGraphicFramePr>
        <p:xfrm>
          <a:off x="4790840" y="1976252"/>
          <a:ext cx="42037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4203360" imgH="774360" progId="Equation.DSMT4">
                  <p:embed/>
                </p:oleObj>
              </mc:Choice>
              <mc:Fallback>
                <p:oleObj name="Equation" r:id="rId22" imgW="4203360" imgH="77436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0840" y="1976252"/>
                        <a:ext cx="42037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0364892"/>
              </p:ext>
            </p:extLst>
          </p:nvPr>
        </p:nvGraphicFramePr>
        <p:xfrm>
          <a:off x="369886" y="1943328"/>
          <a:ext cx="43688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4368600" imgH="876240" progId="Equation.DSMT4">
                  <p:embed/>
                </p:oleObj>
              </mc:Choice>
              <mc:Fallback>
                <p:oleObj name="Equation" r:id="rId24" imgW="4368600" imgH="8762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886" y="1943328"/>
                        <a:ext cx="4368800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Connector 16"/>
          <p:cNvCxnSpPr/>
          <p:nvPr/>
        </p:nvCxnSpPr>
        <p:spPr>
          <a:xfrm rot="10800000" flipV="1">
            <a:off x="1512886" y="2470378"/>
            <a:ext cx="685800" cy="2286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0800000" flipV="1">
            <a:off x="2709155" y="2151584"/>
            <a:ext cx="838200" cy="3810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0800000" flipV="1">
            <a:off x="3798887" y="2441350"/>
            <a:ext cx="91440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2427286" y="2286228"/>
            <a:ext cx="304800" cy="152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3625910" y="2524952"/>
            <a:ext cx="228600" cy="2286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0800000" flipV="1">
            <a:off x="5264442" y="2160462"/>
            <a:ext cx="838200" cy="3810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0800000" flipV="1">
            <a:off x="6067130" y="2452682"/>
            <a:ext cx="91440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0800000" flipV="1">
            <a:off x="7312964" y="2169340"/>
            <a:ext cx="838200" cy="3810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0800000" flipV="1">
            <a:off x="8160042" y="2483018"/>
            <a:ext cx="91440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0800000" flipV="1">
            <a:off x="673861" y="2201203"/>
            <a:ext cx="685800" cy="2286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6465637"/>
              </p:ext>
            </p:extLst>
          </p:nvPr>
        </p:nvGraphicFramePr>
        <p:xfrm>
          <a:off x="6271248" y="1389500"/>
          <a:ext cx="2082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2082600" imgH="291960" progId="Equation.DSMT4">
                  <p:embed/>
                </p:oleObj>
              </mc:Choice>
              <mc:Fallback>
                <p:oleObj name="Equation" r:id="rId26" imgW="2082600" imgH="29196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1248" y="1389500"/>
                        <a:ext cx="20828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4">
            <a:extLst>
              <a:ext uri="{FF2B5EF4-FFF2-40B4-BE49-F238E27FC236}">
                <a16:creationId xmlns:a16="http://schemas.microsoft.com/office/drawing/2014/main" id="{5C86BBC7-04C7-8927-0368-F3BB77DF87E4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5213549"/>
              </p:ext>
            </p:extLst>
          </p:nvPr>
        </p:nvGraphicFramePr>
        <p:xfrm>
          <a:off x="1493520" y="1132289"/>
          <a:ext cx="43053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4305300" imgH="952500" progId="Equation.DSMT4">
                  <p:embed/>
                </p:oleObj>
              </mc:Choice>
              <mc:Fallback>
                <p:oleObj name="Equation" r:id="rId28" imgW="4305300" imgH="952500" progId="Equation.DSMT4">
                  <p:embed/>
                  <p:pic>
                    <p:nvPicPr>
                      <p:cNvPr id="11268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3520" y="1132289"/>
                        <a:ext cx="43053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4"/>
          <p:cNvSpPr>
            <a:spLocks noChangeArrowheads="1"/>
          </p:cNvSpPr>
          <p:nvPr/>
        </p:nvSpPr>
        <p:spPr bwMode="auto">
          <a:xfrm>
            <a:off x="457200" y="1280160"/>
            <a:ext cx="8229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/>
            <a:r>
              <a:rPr lang="en-US" sz="2800" dirty="0">
                <a:latin typeface="Calibri" pitchFamily="34" charset="0"/>
              </a:rPr>
              <a:t>The only solution is             since 2 is a restricted value </a:t>
            </a:r>
          </a:p>
          <a:p>
            <a:pPr algn="l">
              <a:spcBef>
                <a:spcPts val="1200"/>
              </a:spcBef>
            </a:pPr>
            <a:r>
              <a:rPr lang="en-US" sz="2800" dirty="0">
                <a:latin typeface="Calibri" pitchFamily="34" charset="0"/>
              </a:rPr>
              <a:t>(</a:t>
            </a:r>
            <a:r>
              <a:rPr lang="en-US" sz="2800" i="1" dirty="0">
                <a:latin typeface="Calibri" pitchFamily="34" charset="0"/>
              </a:rPr>
              <a:t>x </a:t>
            </a:r>
            <a:r>
              <a:rPr lang="en-US" sz="2800" dirty="0">
                <a:latin typeface="Calibri" pitchFamily="34" charset="0"/>
                <a:sym typeface="Symbol" pitchFamily="18" charset="2"/>
              </a:rPr>
              <a:t> </a:t>
            </a:r>
            <a:r>
              <a:rPr lang="en-US" sz="2800" dirty="0">
                <a:latin typeface="Calibri" pitchFamily="34" charset="0"/>
              </a:rPr>
              <a:t>0, 2) and thus not</a:t>
            </a:r>
            <a:r>
              <a:rPr lang="en-US" sz="2800" b="1" dirty="0">
                <a:latin typeface="Calibri" pitchFamily="34" charset="0"/>
              </a:rPr>
              <a:t> </a:t>
            </a:r>
            <a:r>
              <a:rPr lang="en-US" sz="2800" dirty="0">
                <a:latin typeface="Calibri" pitchFamily="34" charset="0"/>
              </a:rPr>
              <a:t>a solution. No denominator can be 0.</a:t>
            </a:r>
          </a:p>
        </p:txBody>
      </p:sp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4: </a:t>
            </a:r>
            <a:r>
              <a:rPr lang="en-US" dirty="0"/>
              <a:t>Solving Rational Equations </a:t>
            </a:r>
            <a:r>
              <a:rPr lang="en-US" sz="3200" dirty="0">
                <a:solidFill>
                  <a:schemeClr val="accent1"/>
                </a:solidFill>
              </a:rPr>
              <a:t>(cont.)</a:t>
            </a:r>
          </a:p>
        </p:txBody>
      </p:sp>
      <p:graphicFrame>
        <p:nvGraphicFramePr>
          <p:cNvPr id="26638" name="Object 14"/>
          <p:cNvGraphicFramePr>
            <a:graphicFrameLocks noChangeAspect="1"/>
          </p:cNvGraphicFramePr>
          <p:nvPr/>
        </p:nvGraphicFramePr>
        <p:xfrm>
          <a:off x="3402366" y="1116366"/>
          <a:ext cx="914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14400" imgH="838200" progId="Equation.DSMT4">
                  <p:embed/>
                </p:oleObj>
              </mc:Choice>
              <mc:Fallback>
                <p:oleObj name="Equation" r:id="rId2" imgW="914400" imgH="8382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2366" y="1116366"/>
                        <a:ext cx="9144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/>
          <a:lstStyle/>
          <a:p>
            <a:pPr marL="0" indent="0">
              <a:buFont typeface="Courier New" pitchFamily="49" charset="0"/>
              <a:buNone/>
            </a:pPr>
            <a:r>
              <a:rPr lang="en-US" sz="2800" dirty="0"/>
              <a:t>State any restrictions on the variable, then solve the equation.</a:t>
            </a:r>
            <a:endParaRPr lang="en-US" sz="2800" b="1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endParaRPr lang="en-US" sz="2800" b="1" i="0" dirty="0">
              <a:solidFill>
                <a:schemeClr val="tx1"/>
              </a:solidFill>
            </a:endParaRPr>
          </a:p>
          <a:p>
            <a:pPr marL="0" indent="0">
              <a:spcBef>
                <a:spcPts val="1200"/>
              </a:spcBef>
              <a:buFont typeface="Courier New" pitchFamily="49" charset="0"/>
              <a:buNone/>
            </a:pPr>
            <a:r>
              <a:rPr lang="en-US" sz="2800" b="1" i="0" dirty="0">
                <a:solidFill>
                  <a:schemeClr val="tx1"/>
                </a:solidFill>
              </a:rPr>
              <a:t>Solution</a:t>
            </a:r>
          </a:p>
          <a:p>
            <a:pPr marL="0" indent="0">
              <a:buFont typeface="Courier New" pitchFamily="49" charset="0"/>
              <a:buNone/>
            </a:pPr>
            <a:r>
              <a:rPr lang="en-US" sz="2800" i="0" dirty="0">
                <a:solidFill>
                  <a:schemeClr val="tx1"/>
                </a:solidFill>
              </a:rPr>
              <a:t>First, find the LCD of the fractions and then multiply each term on both sides of the equation by the LCD.</a:t>
            </a:r>
            <a:r>
              <a:rPr lang="en-US" sz="2800" dirty="0"/>
              <a:t> </a:t>
            </a:r>
          </a:p>
        </p:txBody>
      </p:sp>
      <p:sp>
        <p:nvSpPr>
          <p:cNvPr id="13314" name="Rectang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5: </a:t>
            </a:r>
            <a:r>
              <a:rPr lang="en-US" dirty="0"/>
              <a:t>Solving Rational Equations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13316" name="Object 7"/>
          <p:cNvGraphicFramePr>
            <a:graphicFrameLocks noGrp="1" noChangeAspect="1"/>
          </p:cNvGraphicFramePr>
          <p:nvPr>
            <p:ph idx="1"/>
          </p:nvPr>
        </p:nvGraphicFramePr>
        <p:xfrm>
          <a:off x="2844800" y="2057400"/>
          <a:ext cx="2946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946400" imgH="838200" progId="Equation.DSMT4">
                  <p:embed/>
                </p:oleObj>
              </mc:Choice>
              <mc:Fallback>
                <p:oleObj name="Equation" r:id="rId2" imgW="2946400" imgH="838200" progId="Equation.DSMT4">
                  <p:embed/>
                  <p:pic>
                    <p:nvPicPr>
                      <p:cNvPr id="0" name="Picture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4800" y="2057400"/>
                        <a:ext cx="29464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7" name="Object 10"/>
          <p:cNvGraphicFramePr>
            <a:graphicFrameLocks noChangeAspect="1"/>
          </p:cNvGraphicFramePr>
          <p:nvPr/>
        </p:nvGraphicFramePr>
        <p:xfrm>
          <a:off x="1460500" y="4246856"/>
          <a:ext cx="3441700" cy="163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441700" imgH="1638300" progId="Equation.DSMT4">
                  <p:embed/>
                </p:oleObj>
              </mc:Choice>
              <mc:Fallback>
                <p:oleObj name="Equation" r:id="rId4" imgW="3441700" imgH="16383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0500" y="4246856"/>
                        <a:ext cx="3441700" cy="163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5054600" y="4850106"/>
          <a:ext cx="3098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098520" imgH="482400" progId="Equation.DSMT4">
                  <p:embed/>
                </p:oleObj>
              </mc:Choice>
              <mc:Fallback>
                <p:oleObj name="Equation" r:id="rId6" imgW="3098520" imgH="4824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4600" y="4850106"/>
                        <a:ext cx="30988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5: </a:t>
            </a:r>
            <a:r>
              <a:rPr lang="en-US" dirty="0"/>
              <a:t>Solving Rational Equations</a:t>
            </a:r>
            <a:r>
              <a:rPr lang="en-US" sz="3200" dirty="0">
                <a:solidFill>
                  <a:schemeClr val="accent1"/>
                </a:solidFill>
              </a:rPr>
              <a:t> (cont.)</a:t>
            </a:r>
          </a:p>
        </p:txBody>
      </p:sp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641350" y="2438400"/>
          <a:ext cx="42799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279900" imgH="952500" progId="Equation.DSMT4">
                  <p:embed/>
                </p:oleObj>
              </mc:Choice>
              <mc:Fallback>
                <p:oleObj name="Equation" r:id="rId2" imgW="4279900" imgH="9525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350" y="2438400"/>
                        <a:ext cx="42799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1162050" y="3622675"/>
          <a:ext cx="70231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023100" imgH="952500" progId="Equation.DSMT4">
                  <p:embed/>
                </p:oleObj>
              </mc:Choice>
              <mc:Fallback>
                <p:oleObj name="Equation" r:id="rId4" imgW="7023100" imgH="9525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2050" y="3622675"/>
                        <a:ext cx="70231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352408"/>
              </p:ext>
            </p:extLst>
          </p:nvPr>
        </p:nvGraphicFramePr>
        <p:xfrm>
          <a:off x="5867399" y="1733004"/>
          <a:ext cx="2527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527200" imgH="291960" progId="Equation.DSMT4">
                  <p:embed/>
                </p:oleObj>
              </mc:Choice>
              <mc:Fallback>
                <p:oleObj name="Equation" r:id="rId6" imgW="2527200" imgH="29196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399" y="1733004"/>
                        <a:ext cx="25273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>
          <a:xfrm rot="10800000" flipV="1">
            <a:off x="1066800" y="2666773"/>
            <a:ext cx="838200" cy="3810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0800000" flipV="1">
            <a:off x="3033486" y="2971573"/>
            <a:ext cx="91440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0800000" flipV="1">
            <a:off x="1981200" y="2648629"/>
            <a:ext cx="838200" cy="3810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3976914" y="2986087"/>
            <a:ext cx="91440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 flipV="1">
            <a:off x="5867400" y="3842431"/>
            <a:ext cx="838200" cy="3810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 flipV="1">
            <a:off x="7115628" y="4161745"/>
            <a:ext cx="91440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198" name="Object 6"/>
          <p:cNvGraphicFramePr>
            <a:graphicFrameLocks noChangeAspect="1"/>
          </p:cNvGraphicFramePr>
          <p:nvPr/>
        </p:nvGraphicFramePr>
        <p:xfrm>
          <a:off x="4510314" y="3632200"/>
          <a:ext cx="1778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7492" imgH="177492" progId="Equation.DSMT4">
                  <p:embed/>
                </p:oleObj>
              </mc:Choice>
              <mc:Fallback>
                <p:oleObj name="Equation" r:id="rId8" imgW="177492" imgH="177492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0314" y="3632200"/>
                        <a:ext cx="1778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Connector 13"/>
          <p:cNvCxnSpPr/>
          <p:nvPr/>
        </p:nvCxnSpPr>
        <p:spPr>
          <a:xfrm rot="5400000">
            <a:off x="1371600" y="3748087"/>
            <a:ext cx="457200" cy="457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3733800" y="4052887"/>
            <a:ext cx="457200" cy="457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4419600" y="3780745"/>
            <a:ext cx="457200" cy="457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6761844" y="4152673"/>
            <a:ext cx="38100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203" name="Object 1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817275616"/>
              </p:ext>
            </p:extLst>
          </p:nvPr>
        </p:nvGraphicFramePr>
        <p:xfrm>
          <a:off x="736600" y="1288504"/>
          <a:ext cx="38354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835080" imgH="888840" progId="Equation.DSMT4">
                  <p:embed/>
                </p:oleObj>
              </mc:Choice>
              <mc:Fallback>
                <p:oleObj name="Equation" r:id="rId10" imgW="3835080" imgH="888840" progId="Equation.DSMT4">
                  <p:embed/>
                  <p:pic>
                    <p:nvPicPr>
                      <p:cNvPr id="0" name="Picture 1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600" y="1288504"/>
                        <a:ext cx="38354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4" name="Object 12"/>
          <p:cNvGraphicFramePr>
            <a:graphicFrameLocks noChangeAspect="1"/>
          </p:cNvGraphicFramePr>
          <p:nvPr/>
        </p:nvGraphicFramePr>
        <p:xfrm>
          <a:off x="1308100" y="4673600"/>
          <a:ext cx="4089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089400" imgH="482600" progId="Equation.DSMT4">
                  <p:embed/>
                </p:oleObj>
              </mc:Choice>
              <mc:Fallback>
                <p:oleObj name="Equation" r:id="rId12" imgW="4089400" imgH="4826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8100" y="4673600"/>
                        <a:ext cx="40894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5" name="Object 13"/>
          <p:cNvGraphicFramePr>
            <a:graphicFrameLocks noChangeAspect="1"/>
          </p:cNvGraphicFramePr>
          <p:nvPr/>
        </p:nvGraphicFramePr>
        <p:xfrm>
          <a:off x="1295400" y="5257800"/>
          <a:ext cx="31369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136900" imgH="381000" progId="Equation.DSMT4">
                  <p:embed/>
                </p:oleObj>
              </mc:Choice>
              <mc:Fallback>
                <p:oleObj name="Equation" r:id="rId14" imgW="3136900" imgH="38100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257800"/>
                        <a:ext cx="31369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/>
          <a:lstStyle/>
          <a:p>
            <a:pPr marL="0" indent="0">
              <a:buFont typeface="Courier New" pitchFamily="49" charset="0"/>
              <a:buNone/>
            </a:pPr>
            <a:endParaRPr lang="en-US" sz="2800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endParaRPr lang="en-US" sz="2800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endParaRPr lang="en-US" sz="2800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endParaRPr lang="en-US" sz="2800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r>
              <a:rPr lang="en-US" sz="2800" i="0" dirty="0">
                <a:solidFill>
                  <a:schemeClr val="tx1"/>
                </a:solidFill>
              </a:rPr>
              <a:t>There is </a:t>
            </a:r>
            <a:r>
              <a:rPr lang="en-US" sz="2800" i="0" dirty="0">
                <a:solidFill>
                  <a:srgbClr val="FF0000"/>
                </a:solidFill>
              </a:rPr>
              <a:t>no solution</a:t>
            </a:r>
            <a:r>
              <a:rPr lang="en-US" sz="2800" i="0" dirty="0">
                <a:solidFill>
                  <a:schemeClr val="tx1"/>
                </a:solidFill>
              </a:rPr>
              <a:t>. The solution set is the empty set, </a:t>
            </a:r>
            <a:r>
              <a:rPr lang="en-US" sz="2800" i="0" dirty="0">
                <a:solidFill>
                  <a:schemeClr val="tx1"/>
                </a:solidFill>
                <a:sym typeface="Symbol" panose="05050102010706020507" pitchFamily="18" charset="2"/>
              </a:rPr>
              <a:t></a:t>
            </a:r>
            <a:r>
              <a:rPr lang="en-US" sz="2800" i="0" dirty="0">
                <a:solidFill>
                  <a:schemeClr val="tx1"/>
                </a:solidFill>
              </a:rPr>
              <a:t>. The original equation is a </a:t>
            </a:r>
            <a:r>
              <a:rPr lang="en-US" sz="2800" i="0" dirty="0">
                <a:solidFill>
                  <a:srgbClr val="FF0000"/>
                </a:solidFill>
              </a:rPr>
              <a:t>contradiction.</a:t>
            </a:r>
            <a:r>
              <a:rPr lang="en-US" sz="2800" dirty="0"/>
              <a:t> </a:t>
            </a:r>
          </a:p>
        </p:txBody>
      </p:sp>
      <p:sp>
        <p:nvSpPr>
          <p:cNvPr id="15362" name="Rectangle 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5: </a:t>
            </a:r>
            <a:r>
              <a:rPr lang="en-US" dirty="0"/>
              <a:t>Solving Rational Equations</a:t>
            </a:r>
            <a:r>
              <a:rPr lang="en-US" sz="3200" dirty="0">
                <a:solidFill>
                  <a:schemeClr val="accent1"/>
                </a:solidFill>
              </a:rPr>
              <a:t> (cont.)</a:t>
            </a:r>
          </a:p>
        </p:txBody>
      </p:sp>
      <p:graphicFrame>
        <p:nvGraphicFramePr>
          <p:cNvPr id="9221" name="Object 5"/>
          <p:cNvGraphicFramePr>
            <a:graphicFrameLocks noChangeAspect="1"/>
          </p:cNvGraphicFramePr>
          <p:nvPr/>
        </p:nvGraphicFramePr>
        <p:xfrm>
          <a:off x="1295400" y="1565624"/>
          <a:ext cx="2489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89200" imgH="381000" progId="Equation.DSMT4">
                  <p:embed/>
                </p:oleObj>
              </mc:Choice>
              <mc:Fallback>
                <p:oleObj name="Equation" r:id="rId2" imgW="2489200" imgH="3810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565624"/>
                        <a:ext cx="24892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6"/>
          <p:cNvGraphicFramePr>
            <a:graphicFrameLocks noChangeAspect="1"/>
          </p:cNvGraphicFramePr>
          <p:nvPr/>
        </p:nvGraphicFramePr>
        <p:xfrm>
          <a:off x="1597602" y="2186600"/>
          <a:ext cx="901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01309" imgH="291973" progId="Equation.DSMT4">
                  <p:embed/>
                </p:oleObj>
              </mc:Choice>
              <mc:Fallback>
                <p:oleObj name="Equation" r:id="rId4" imgW="901309" imgH="291973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7602" y="2186600"/>
                        <a:ext cx="9017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3" name="Object 7"/>
          <p:cNvGraphicFramePr>
            <a:graphicFrameLocks noChangeAspect="1"/>
          </p:cNvGraphicFramePr>
          <p:nvPr/>
        </p:nvGraphicFramePr>
        <p:xfrm>
          <a:off x="1554480" y="2667000"/>
          <a:ext cx="8001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00100" imgH="457200" progId="Equation.DSMT4">
                  <p:embed/>
                </p:oleObj>
              </mc:Choice>
              <mc:Fallback>
                <p:oleObj name="Equation" r:id="rId6" imgW="800100" imgH="45720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4480" y="2667000"/>
                        <a:ext cx="8001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4" name="Object 8"/>
          <p:cNvGraphicFramePr>
            <a:graphicFrameLocks noChangeAspect="1"/>
          </p:cNvGraphicFramePr>
          <p:nvPr/>
        </p:nvGraphicFramePr>
        <p:xfrm>
          <a:off x="4044288" y="2817808"/>
          <a:ext cx="38100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810000" imgH="241300" progId="Equation.DSMT4">
                  <p:embed/>
                </p:oleObj>
              </mc:Choice>
              <mc:Fallback>
                <p:oleObj name="Equation" r:id="rId8" imgW="3810000" imgH="24130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288" y="2817808"/>
                        <a:ext cx="38100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5" name="Object 9"/>
          <p:cNvGraphicFramePr>
            <a:graphicFrameLocks noChangeAspect="1"/>
          </p:cNvGraphicFramePr>
          <p:nvPr/>
        </p:nvGraphicFramePr>
        <p:xfrm>
          <a:off x="1615440" y="2740660"/>
          <a:ext cx="711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10891" imgH="291973" progId="Equation.DSMT4">
                  <p:embed/>
                </p:oleObj>
              </mc:Choice>
              <mc:Fallback>
                <p:oleObj name="Equation" r:id="rId10" imgW="710891" imgH="291973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5440" y="2740660"/>
                        <a:ext cx="711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Definition: Proportion 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4" name="Rectangle 3"/>
          <p:cNvSpPr txBox="1">
            <a:spLocks/>
          </p:cNvSpPr>
          <p:nvPr/>
        </p:nvSpPr>
        <p:spPr>
          <a:xfrm>
            <a:off x="457200" y="1212426"/>
            <a:ext cx="8229600" cy="1815882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6">
                    <a:lumMod val="10000"/>
                  </a:schemeClr>
                </a:solidFill>
              </a:rPr>
              <a:t>A </a:t>
            </a:r>
            <a:r>
              <a:rPr lang="en-US" sz="2800" b="1" dirty="0">
                <a:solidFill>
                  <a:srgbClr val="C00000"/>
                </a:solidFill>
              </a:rPr>
              <a:t>proportion</a:t>
            </a:r>
            <a:r>
              <a:rPr lang="en-US" sz="2800" dirty="0">
                <a:solidFill>
                  <a:schemeClr val="accent6">
                    <a:lumMod val="10000"/>
                  </a:schemeClr>
                </a:solidFill>
              </a:rPr>
              <a:t> is an equation stating that two ratios are equal. </a:t>
            </a:r>
          </a:p>
          <a:p>
            <a:r>
              <a:rPr lang="en-US" sz="2800" dirty="0">
                <a:solidFill>
                  <a:schemeClr val="accent6">
                    <a:lumMod val="10000"/>
                  </a:schemeClr>
                </a:solidFill>
              </a:rPr>
              <a:t>In symbols, 		 is a proportion. </a:t>
            </a:r>
          </a:p>
          <a:p>
            <a:endParaRPr lang="en-US" sz="2800" dirty="0">
              <a:solidFill>
                <a:schemeClr val="accent6">
                  <a:lumMod val="10000"/>
                </a:schemeClr>
              </a:solidFill>
            </a:endParaRPr>
          </a:p>
        </p:txBody>
      </p:sp>
      <p:graphicFrame>
        <p:nvGraphicFramePr>
          <p:cNvPr id="3072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9700499"/>
              </p:ext>
            </p:extLst>
          </p:nvPr>
        </p:nvGraphicFramePr>
        <p:xfrm>
          <a:off x="2286000" y="1905000"/>
          <a:ext cx="889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88840" imgH="838080" progId="Equation.DSMT4">
                  <p:embed/>
                </p:oleObj>
              </mc:Choice>
              <mc:Fallback>
                <p:oleObj name="Equation" r:id="rId2" imgW="888840" imgH="83808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905000"/>
                        <a:ext cx="889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/>
          <a:lstStyle/>
          <a:p>
            <a:pPr marL="0" indent="0">
              <a:buFont typeface="Courier New" pitchFamily="49" charset="0"/>
              <a:buNone/>
            </a:pPr>
            <a:r>
              <a:rPr lang="en-US" sz="2800" i="0" dirty="0">
                <a:solidFill>
                  <a:schemeClr val="tx1"/>
                </a:solidFill>
              </a:rPr>
              <a:t>State any restrictions on the variable, then solve the equation.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</a:p>
          <a:p>
            <a:pPr marL="0" indent="0">
              <a:spcBef>
                <a:spcPct val="55000"/>
              </a:spcBef>
              <a:buFont typeface="Courier New" pitchFamily="49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spcBef>
                <a:spcPts val="1200"/>
              </a:spcBef>
              <a:buFont typeface="Courier New" pitchFamily="49" charset="0"/>
              <a:buNone/>
            </a:pPr>
            <a:r>
              <a:rPr lang="en-US" sz="2800" b="1" i="0" dirty="0">
                <a:solidFill>
                  <a:schemeClr val="tx1"/>
                </a:solidFill>
              </a:rPr>
              <a:t>Solution</a:t>
            </a:r>
          </a:p>
        </p:txBody>
      </p:sp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Completion Example 6: Solving Rational Equations</a:t>
            </a:r>
          </a:p>
        </p:txBody>
      </p:sp>
      <p:graphicFrame>
        <p:nvGraphicFramePr>
          <p:cNvPr id="16388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7978593"/>
              </p:ext>
            </p:extLst>
          </p:nvPr>
        </p:nvGraphicFramePr>
        <p:xfrm>
          <a:off x="2127250" y="2133600"/>
          <a:ext cx="3581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581280" imgH="838080" progId="Equation.DSMT4">
                  <p:embed/>
                </p:oleObj>
              </mc:Choice>
              <mc:Fallback>
                <p:oleObj name="Equation" r:id="rId2" imgW="3581280" imgH="838080" progId="Equation.DSMT4">
                  <p:embed/>
                  <p:pic>
                    <p:nvPicPr>
                      <p:cNvPr id="0" name="Picture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7250" y="2133600"/>
                        <a:ext cx="35814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3179" name="Text Box 11"/>
          <p:cNvSpPr txBox="1">
            <a:spLocks noChangeArrowheads="1"/>
          </p:cNvSpPr>
          <p:nvPr/>
        </p:nvSpPr>
        <p:spPr bwMode="auto">
          <a:xfrm>
            <a:off x="4953000" y="3554104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1543180" name="Text Box 12"/>
          <p:cNvSpPr txBox="1">
            <a:spLocks noChangeArrowheads="1"/>
          </p:cNvSpPr>
          <p:nvPr/>
        </p:nvSpPr>
        <p:spPr bwMode="auto">
          <a:xfrm>
            <a:off x="6019800" y="3554104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8"/>
                </a:solidFill>
                <a:latin typeface="Calibri" pitchFamily="34" charset="0"/>
              </a:rPr>
              <a:t>1</a:t>
            </a:r>
          </a:p>
        </p:txBody>
      </p:sp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1371600" y="3632200"/>
          <a:ext cx="5245100" cy="154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244840" imgH="1549080" progId="Equation.DSMT4">
                  <p:embed/>
                </p:oleObj>
              </mc:Choice>
              <mc:Fallback>
                <p:oleObj name="Equation" r:id="rId4" imgW="5244840" imgH="15490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632200"/>
                        <a:ext cx="5245100" cy="154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3179" grpId="0"/>
      <p:bldP spid="154318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Completion Example 6: Solving Rational Equations (cont.)</a:t>
            </a:r>
          </a:p>
        </p:txBody>
      </p:sp>
      <p:graphicFrame>
        <p:nvGraphicFramePr>
          <p:cNvPr id="17411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6396041"/>
              </p:ext>
            </p:extLst>
          </p:nvPr>
        </p:nvGraphicFramePr>
        <p:xfrm>
          <a:off x="304294" y="1295400"/>
          <a:ext cx="8243281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242200" imgH="4114800" progId="Equation.DSMT4">
                  <p:embed/>
                </p:oleObj>
              </mc:Choice>
              <mc:Fallback>
                <p:oleObj name="Equation" r:id="rId2" imgW="8242200" imgH="4114800" progId="Equation.DSMT4">
                  <p:embed/>
                  <p:pic>
                    <p:nvPicPr>
                      <p:cNvPr id="0" name="Picture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294" y="1295400"/>
                        <a:ext cx="8243281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6247" name="Text Box 7"/>
          <p:cNvSpPr txBox="1">
            <a:spLocks noChangeArrowheads="1"/>
          </p:cNvSpPr>
          <p:nvPr/>
        </p:nvSpPr>
        <p:spPr bwMode="auto">
          <a:xfrm>
            <a:off x="1371600" y="1447800"/>
            <a:ext cx="99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 dirty="0">
                <a:solidFill>
                  <a:srgbClr val="FF0008"/>
                </a:solidFill>
                <a:latin typeface="Calibri" pitchFamily="34" charset="0"/>
              </a:rPr>
              <a:t>x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 </a:t>
            </a:r>
            <a:r>
              <a:rPr lang="en-US" sz="2800" dirty="0">
                <a:solidFill>
                  <a:srgbClr val="FF0008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 1</a:t>
            </a:r>
          </a:p>
        </p:txBody>
      </p:sp>
      <p:sp>
        <p:nvSpPr>
          <p:cNvPr id="1546248" name="Text Box 8"/>
          <p:cNvSpPr txBox="1">
            <a:spLocks noChangeArrowheads="1"/>
          </p:cNvSpPr>
          <p:nvPr/>
        </p:nvSpPr>
        <p:spPr bwMode="auto">
          <a:xfrm>
            <a:off x="2286000" y="2362200"/>
            <a:ext cx="99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 dirty="0">
                <a:solidFill>
                  <a:srgbClr val="FF0008"/>
                </a:solidFill>
                <a:latin typeface="Calibri" pitchFamily="34" charset="0"/>
              </a:rPr>
              <a:t>x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 </a:t>
            </a:r>
            <a:r>
              <a:rPr lang="en-US" sz="2800" dirty="0">
                <a:solidFill>
                  <a:srgbClr val="FF0008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 1</a:t>
            </a:r>
          </a:p>
        </p:txBody>
      </p:sp>
      <p:sp>
        <p:nvSpPr>
          <p:cNvPr id="1546249" name="Text Box 9"/>
          <p:cNvSpPr txBox="1">
            <a:spLocks noChangeArrowheads="1"/>
          </p:cNvSpPr>
          <p:nvPr/>
        </p:nvSpPr>
        <p:spPr bwMode="auto">
          <a:xfrm>
            <a:off x="6629400" y="2362200"/>
            <a:ext cx="990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 dirty="0">
                <a:solidFill>
                  <a:srgbClr val="FF0008"/>
                </a:solidFill>
                <a:latin typeface="Calibri" pitchFamily="34" charset="0"/>
              </a:rPr>
              <a:t>x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 </a:t>
            </a:r>
            <a:r>
              <a:rPr lang="en-US" sz="2800" dirty="0">
                <a:solidFill>
                  <a:srgbClr val="FF0008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 1</a:t>
            </a:r>
          </a:p>
        </p:txBody>
      </p:sp>
      <p:sp>
        <p:nvSpPr>
          <p:cNvPr id="1546250" name="Text Box 10"/>
          <p:cNvSpPr txBox="1">
            <a:spLocks noChangeArrowheads="1"/>
          </p:cNvSpPr>
          <p:nvPr/>
        </p:nvSpPr>
        <p:spPr bwMode="auto">
          <a:xfrm>
            <a:off x="5715000" y="3214687"/>
            <a:ext cx="99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 dirty="0">
                <a:solidFill>
                  <a:srgbClr val="FF0008"/>
                </a:solidFill>
                <a:latin typeface="Calibri" pitchFamily="34" charset="0"/>
              </a:rPr>
              <a:t>x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 </a:t>
            </a:r>
            <a:r>
              <a:rPr lang="en-US" sz="2800" dirty="0">
                <a:solidFill>
                  <a:srgbClr val="FF0008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 1</a:t>
            </a:r>
          </a:p>
        </p:txBody>
      </p:sp>
      <p:sp>
        <p:nvSpPr>
          <p:cNvPr id="1546251" name="Text Box 11"/>
          <p:cNvSpPr txBox="1">
            <a:spLocks noChangeArrowheads="1"/>
          </p:cNvSpPr>
          <p:nvPr/>
        </p:nvSpPr>
        <p:spPr bwMode="auto">
          <a:xfrm>
            <a:off x="4267200" y="3224213"/>
            <a:ext cx="1143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3</a:t>
            </a:r>
            <a:r>
              <a:rPr lang="en-US" sz="2800" i="1" dirty="0">
                <a:solidFill>
                  <a:srgbClr val="FF0008"/>
                </a:solidFill>
                <a:latin typeface="Calibri" pitchFamily="34" charset="0"/>
              </a:rPr>
              <a:t>x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 </a:t>
            </a:r>
            <a:r>
              <a:rPr lang="en-US" sz="2800" dirty="0">
                <a:solidFill>
                  <a:srgbClr val="FF0008"/>
                </a:solidFill>
                <a:latin typeface="Symbol" pitchFamily="18" charset="2"/>
              </a:rPr>
              <a:t>+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 1</a:t>
            </a:r>
          </a:p>
        </p:txBody>
      </p:sp>
      <p:sp>
        <p:nvSpPr>
          <p:cNvPr id="1546252" name="Text Box 12"/>
          <p:cNvSpPr txBox="1">
            <a:spLocks noChangeArrowheads="1"/>
          </p:cNvSpPr>
          <p:nvPr/>
        </p:nvSpPr>
        <p:spPr bwMode="auto">
          <a:xfrm>
            <a:off x="3581400" y="3876656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3</a:t>
            </a:r>
            <a:r>
              <a:rPr lang="en-US" sz="2800" i="1" dirty="0">
                <a:solidFill>
                  <a:srgbClr val="FF0008"/>
                </a:solidFill>
                <a:latin typeface="Calibri" pitchFamily="34" charset="0"/>
              </a:rPr>
              <a:t>x</a:t>
            </a:r>
          </a:p>
        </p:txBody>
      </p:sp>
      <p:sp>
        <p:nvSpPr>
          <p:cNvPr id="1546253" name="Text Box 13"/>
          <p:cNvSpPr txBox="1">
            <a:spLocks noChangeArrowheads="1"/>
          </p:cNvSpPr>
          <p:nvPr/>
        </p:nvSpPr>
        <p:spPr bwMode="auto">
          <a:xfrm>
            <a:off x="4724400" y="3849360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1</a:t>
            </a:r>
            <a:endParaRPr lang="en-US" sz="2800" i="1" dirty="0">
              <a:solidFill>
                <a:srgbClr val="FF0008"/>
              </a:solidFill>
              <a:latin typeface="Calibri" pitchFamily="34" charset="0"/>
            </a:endParaRPr>
          </a:p>
        </p:txBody>
      </p:sp>
      <p:sp>
        <p:nvSpPr>
          <p:cNvPr id="1546254" name="Text Box 14"/>
          <p:cNvSpPr txBox="1">
            <a:spLocks noChangeArrowheads="1"/>
          </p:cNvSpPr>
          <p:nvPr/>
        </p:nvSpPr>
        <p:spPr bwMode="auto">
          <a:xfrm>
            <a:off x="5715000" y="3869208"/>
            <a:ext cx="1600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 dirty="0">
                <a:solidFill>
                  <a:srgbClr val="FF0008"/>
                </a:solidFill>
                <a:latin typeface="Calibri" pitchFamily="34" charset="0"/>
              </a:rPr>
              <a:t>x</a:t>
            </a:r>
            <a:r>
              <a:rPr lang="en-US" sz="2800" baseline="46000" dirty="0">
                <a:solidFill>
                  <a:srgbClr val="FF0008"/>
                </a:solidFill>
                <a:latin typeface="Calibri" pitchFamily="34" charset="0"/>
              </a:rPr>
              <a:t>2 </a:t>
            </a:r>
            <a:r>
              <a:rPr lang="en-US" sz="2800" dirty="0">
                <a:solidFill>
                  <a:srgbClr val="FF0008"/>
                </a:solidFill>
                <a:latin typeface="Symbol" pitchFamily="18" charset="2"/>
              </a:rPr>
              <a:t>+ </a:t>
            </a:r>
            <a:r>
              <a:rPr lang="en-US" sz="2800" i="1" dirty="0">
                <a:solidFill>
                  <a:srgbClr val="FF0008"/>
                </a:solidFill>
                <a:latin typeface="Calibri" pitchFamily="34" charset="0"/>
              </a:rPr>
              <a:t>x </a:t>
            </a:r>
            <a:r>
              <a:rPr lang="en-US" sz="2800" dirty="0">
                <a:solidFill>
                  <a:srgbClr val="FF0008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2</a:t>
            </a:r>
            <a:endParaRPr lang="en-US" sz="2800" i="1" dirty="0">
              <a:solidFill>
                <a:srgbClr val="FF0008"/>
              </a:solidFill>
              <a:latin typeface="Calibri" pitchFamily="34" charset="0"/>
            </a:endParaRPr>
          </a:p>
        </p:txBody>
      </p:sp>
      <p:sp>
        <p:nvSpPr>
          <p:cNvPr id="1546255" name="Text Box 15"/>
          <p:cNvSpPr txBox="1">
            <a:spLocks noChangeArrowheads="1"/>
          </p:cNvSpPr>
          <p:nvPr/>
        </p:nvSpPr>
        <p:spPr bwMode="auto">
          <a:xfrm>
            <a:off x="4267200" y="4395769"/>
            <a:ext cx="114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2</a:t>
            </a:r>
            <a:r>
              <a:rPr lang="en-US" sz="2800" i="1" dirty="0">
                <a:solidFill>
                  <a:srgbClr val="FF0008"/>
                </a:solidFill>
                <a:latin typeface="Calibri" pitchFamily="34" charset="0"/>
              </a:rPr>
              <a:t>x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 </a:t>
            </a:r>
            <a:r>
              <a:rPr lang="en-US" sz="2800" dirty="0">
                <a:solidFill>
                  <a:srgbClr val="FF0008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 1</a:t>
            </a:r>
          </a:p>
        </p:txBody>
      </p:sp>
      <p:sp>
        <p:nvSpPr>
          <p:cNvPr id="1546256" name="Text Box 16"/>
          <p:cNvSpPr txBox="1">
            <a:spLocks noChangeArrowheads="1"/>
          </p:cNvSpPr>
          <p:nvPr/>
        </p:nvSpPr>
        <p:spPr bwMode="auto">
          <a:xfrm>
            <a:off x="5524831" y="4362776"/>
            <a:ext cx="987756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 dirty="0">
                <a:solidFill>
                  <a:srgbClr val="FF0008"/>
                </a:solidFill>
                <a:latin typeface="Calibri" pitchFamily="34" charset="0"/>
              </a:rPr>
              <a:t>x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 </a:t>
            </a:r>
            <a:r>
              <a:rPr lang="en-US" sz="2800" dirty="0">
                <a:solidFill>
                  <a:srgbClr val="FF0008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 2</a:t>
            </a:r>
          </a:p>
        </p:txBody>
      </p:sp>
      <p:sp>
        <p:nvSpPr>
          <p:cNvPr id="1546257" name="Text Box 17"/>
          <p:cNvSpPr txBox="1">
            <a:spLocks noChangeArrowheads="1"/>
          </p:cNvSpPr>
          <p:nvPr/>
        </p:nvSpPr>
        <p:spPr bwMode="auto">
          <a:xfrm>
            <a:off x="5715000" y="4891088"/>
            <a:ext cx="609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1</a:t>
            </a:r>
            <a:endParaRPr lang="en-US" sz="2800" i="1" dirty="0">
              <a:solidFill>
                <a:srgbClr val="FF0008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47" grpId="0"/>
      <p:bldP spid="1546248" grpId="0"/>
      <p:bldP spid="1546250" grpId="0"/>
      <p:bldP spid="1546251" grpId="0"/>
      <p:bldP spid="1546252" grpId="0"/>
      <p:bldP spid="1546253" grpId="0"/>
      <p:bldP spid="1546254" grpId="0"/>
      <p:bldP spid="1546255" grpId="0"/>
      <p:bldP spid="1546256" grpId="0"/>
      <p:bldP spid="154625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/>
          <a:lstStyle/>
          <a:p>
            <a:pPr marL="0" indent="0">
              <a:buFont typeface="Courier New" pitchFamily="49" charset="0"/>
              <a:buNone/>
            </a:pPr>
            <a:r>
              <a:rPr lang="en-US" sz="2800" i="0" dirty="0">
                <a:solidFill>
                  <a:schemeClr val="tx1"/>
                </a:solidFill>
              </a:rPr>
              <a:t>The formula                             is used to find the surface area (</a:t>
            </a:r>
            <a:r>
              <a:rPr lang="en-US" sz="2800" i="1" dirty="0">
                <a:solidFill>
                  <a:schemeClr val="tx1"/>
                </a:solidFill>
              </a:rPr>
              <a:t>S</a:t>
            </a:r>
            <a:r>
              <a:rPr lang="en-US" sz="2800" i="0" dirty="0">
                <a:solidFill>
                  <a:schemeClr val="tx1"/>
                </a:solidFill>
              </a:rPr>
              <a:t>) of a right circular cylinder, where </a:t>
            </a:r>
            <a:r>
              <a:rPr lang="en-US" sz="2800" i="1" dirty="0">
                <a:solidFill>
                  <a:schemeClr val="tx1"/>
                </a:solidFill>
              </a:rPr>
              <a:t>r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i="0" dirty="0">
                <a:solidFill>
                  <a:schemeClr val="tx1"/>
                </a:solidFill>
              </a:rPr>
              <a:t>is the radius of the cylinder and </a:t>
            </a:r>
            <a:r>
              <a:rPr lang="en-US" sz="2800" i="1" dirty="0">
                <a:solidFill>
                  <a:schemeClr val="tx1"/>
                </a:solidFill>
              </a:rPr>
              <a:t>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i="0" dirty="0">
                <a:solidFill>
                  <a:schemeClr val="tx1"/>
                </a:solidFill>
              </a:rPr>
              <a:t>is the height of the cylinder. Solve the formula for </a:t>
            </a:r>
            <a:r>
              <a:rPr lang="en-US" sz="2800" i="1" dirty="0">
                <a:solidFill>
                  <a:schemeClr val="tx1"/>
                </a:solidFill>
              </a:rPr>
              <a:t>h</a:t>
            </a:r>
            <a:r>
              <a:rPr lang="en-US" sz="2800" i="0" dirty="0">
                <a:solidFill>
                  <a:schemeClr val="tx1"/>
                </a:solidFill>
              </a:rPr>
              <a:t>.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</a:p>
          <a:p>
            <a:pPr marL="0" indent="0">
              <a:buFont typeface="Courier New" pitchFamily="49" charset="0"/>
              <a:buNone/>
            </a:pPr>
            <a:r>
              <a:rPr lang="en-US" sz="2800" b="1" i="0" dirty="0">
                <a:solidFill>
                  <a:schemeClr val="tx1"/>
                </a:solidFill>
              </a:rPr>
              <a:t>Solution</a:t>
            </a:r>
          </a:p>
        </p:txBody>
      </p:sp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7: Solving a Formula for a Specified Variable</a:t>
            </a:r>
          </a:p>
        </p:txBody>
      </p:sp>
      <p:graphicFrame>
        <p:nvGraphicFramePr>
          <p:cNvPr id="18436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8157792"/>
              </p:ext>
            </p:extLst>
          </p:nvPr>
        </p:nvGraphicFramePr>
        <p:xfrm>
          <a:off x="2365375" y="1312863"/>
          <a:ext cx="21717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47840" imgH="380880" progId="Equation.DSMT4">
                  <p:embed/>
                </p:oleObj>
              </mc:Choice>
              <mc:Fallback>
                <p:oleObj name="Equation" r:id="rId2" imgW="2247840" imgH="380880" progId="Equation.DSMT4">
                  <p:embed/>
                  <p:pic>
                    <p:nvPicPr>
                      <p:cNvPr id="0" name="Picture 1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5375" y="1312863"/>
                        <a:ext cx="21717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0387606"/>
              </p:ext>
            </p:extLst>
          </p:nvPr>
        </p:nvGraphicFramePr>
        <p:xfrm>
          <a:off x="2066925" y="3146425"/>
          <a:ext cx="4267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267080" imgH="380880" progId="Equation.DSMT4">
                  <p:embed/>
                </p:oleObj>
              </mc:Choice>
              <mc:Fallback>
                <p:oleObj name="Equation" r:id="rId4" imgW="4267080" imgH="38088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6925" y="3146425"/>
                        <a:ext cx="42672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9727975"/>
              </p:ext>
            </p:extLst>
          </p:nvPr>
        </p:nvGraphicFramePr>
        <p:xfrm>
          <a:off x="1125538" y="3724275"/>
          <a:ext cx="22479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247840" imgH="380880" progId="Equation.DSMT4">
                  <p:embed/>
                </p:oleObj>
              </mc:Choice>
              <mc:Fallback>
                <p:oleObj name="Equation" r:id="rId6" imgW="2247840" imgH="38088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5538" y="3724275"/>
                        <a:ext cx="22479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598483"/>
              </p:ext>
            </p:extLst>
          </p:nvPr>
        </p:nvGraphicFramePr>
        <p:xfrm>
          <a:off x="1076325" y="4227513"/>
          <a:ext cx="17907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90640" imgH="876240" progId="Equation.DSMT4">
                  <p:embed/>
                </p:oleObj>
              </mc:Choice>
              <mc:Fallback>
                <p:oleObj name="Equation" r:id="rId8" imgW="1790640" imgH="87624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6325" y="4227513"/>
                        <a:ext cx="1790700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5047443"/>
              </p:ext>
            </p:extLst>
          </p:nvPr>
        </p:nvGraphicFramePr>
        <p:xfrm>
          <a:off x="4358640" y="3682646"/>
          <a:ext cx="4368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368600" imgH="482400" progId="Equation.DSMT4">
                  <p:embed/>
                </p:oleObj>
              </mc:Choice>
              <mc:Fallback>
                <p:oleObj name="Equation" r:id="rId10" imgW="4368600" imgH="48240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8640" y="3682646"/>
                        <a:ext cx="43688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0050996"/>
              </p:ext>
            </p:extLst>
          </p:nvPr>
        </p:nvGraphicFramePr>
        <p:xfrm>
          <a:off x="4343400" y="4587875"/>
          <a:ext cx="2641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641320" imgH="279360" progId="Equation.DSMT4">
                  <p:embed/>
                </p:oleObj>
              </mc:Choice>
              <mc:Fallback>
                <p:oleObj name="Equation" r:id="rId12" imgW="2641320" imgH="27936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587875"/>
                        <a:ext cx="2641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2148270"/>
              </p:ext>
            </p:extLst>
          </p:nvPr>
        </p:nvGraphicFramePr>
        <p:xfrm>
          <a:off x="5225106" y="5145731"/>
          <a:ext cx="37846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784320" imgH="825480" progId="Equation.DSMT4">
                  <p:embed/>
                </p:oleObj>
              </mc:Choice>
              <mc:Fallback>
                <p:oleObj name="Equation" r:id="rId14" imgW="3784320" imgH="82548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5106" y="5145731"/>
                        <a:ext cx="37846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457200" y="5259034"/>
            <a:ext cx="49317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Thus, the formula solved for </a:t>
            </a:r>
            <a:r>
              <a:rPr lang="en-US" sz="2800" i="1" dirty="0"/>
              <a:t>h </a:t>
            </a:r>
            <a:r>
              <a:rPr lang="en-US" sz="2800" dirty="0"/>
              <a:t>is</a:t>
            </a:r>
            <a:r>
              <a:rPr lang="en-US" sz="2800" i="1" dirty="0"/>
              <a:t>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8: Similar Triangles</a:t>
            </a:r>
          </a:p>
        </p:txBody>
      </p:sp>
      <p:sp>
        <p:nvSpPr>
          <p:cNvPr id="19459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In the figure shown, </a:t>
            </a:r>
            <a:r>
              <a:rPr lang="en-US" i="0" dirty="0">
                <a:solidFill>
                  <a:schemeClr val="tx1"/>
                </a:solidFill>
                <a:sym typeface="Symbol" pitchFamily="18" charset="2"/>
              </a:rPr>
              <a:t></a:t>
            </a:r>
            <a:r>
              <a:rPr lang="en-US" i="1" dirty="0">
                <a:solidFill>
                  <a:schemeClr val="tx1"/>
                </a:solidFill>
              </a:rPr>
              <a:t>ABC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sym typeface="Symbol" pitchFamily="18" charset="2"/>
              </a:rPr>
              <a:t>  </a:t>
            </a:r>
            <a:r>
              <a:rPr lang="en-US" i="0" dirty="0">
                <a:solidFill>
                  <a:schemeClr val="tx1"/>
                </a:solidFill>
                <a:sym typeface="Symbol" pitchFamily="18" charset="2"/>
              </a:rPr>
              <a:t></a:t>
            </a:r>
            <a:r>
              <a:rPr lang="en-US" i="1" dirty="0">
                <a:solidFill>
                  <a:schemeClr val="tx1"/>
                </a:solidFill>
              </a:rPr>
              <a:t>PQR</a:t>
            </a:r>
            <a:r>
              <a:rPr lang="en-US" i="0" dirty="0">
                <a:solidFill>
                  <a:schemeClr val="tx1"/>
                </a:solidFill>
              </a:rPr>
              <a:t>. Find the lengths of </a:t>
            </a:r>
            <a:r>
              <a:rPr lang="en-US" i="1" dirty="0">
                <a:solidFill>
                  <a:schemeClr val="tx1"/>
                </a:solidFill>
              </a:rPr>
              <a:t>AB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and </a:t>
            </a:r>
            <a:r>
              <a:rPr lang="en-US" i="1" dirty="0">
                <a:solidFill>
                  <a:schemeClr val="tx1"/>
                </a:solidFill>
              </a:rPr>
              <a:t>QR</a:t>
            </a:r>
            <a:r>
              <a:rPr lang="en-US" i="0" dirty="0">
                <a:solidFill>
                  <a:schemeClr val="tx1"/>
                </a:solidFill>
              </a:rPr>
              <a:t>.</a:t>
            </a:r>
            <a:r>
              <a:rPr lang="en-US" dirty="0"/>
              <a:t> 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38425" y="2362200"/>
            <a:ext cx="3867150" cy="2201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E467926-BFD7-5792-25A8-6AF182C50E6A}"/>
              </a:ext>
            </a:extLst>
          </p:cNvPr>
          <p:cNvCxnSpPr/>
          <p:nvPr/>
        </p:nvCxnSpPr>
        <p:spPr>
          <a:xfrm>
            <a:off x="586740" y="1775460"/>
            <a:ext cx="38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CD97ABD-84C3-8B20-1F7A-846003F127A2}"/>
              </a:ext>
            </a:extLst>
          </p:cNvPr>
          <p:cNvCxnSpPr/>
          <p:nvPr/>
        </p:nvCxnSpPr>
        <p:spPr>
          <a:xfrm>
            <a:off x="1729740" y="1775460"/>
            <a:ext cx="38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/>
          <a:lstStyle/>
          <a:p>
            <a:pPr marL="0" indent="0">
              <a:buFont typeface="Courier New" pitchFamily="49" charset="0"/>
              <a:buNone/>
            </a:pPr>
            <a:r>
              <a:rPr lang="en-US" sz="2800" b="1" i="0" dirty="0">
                <a:solidFill>
                  <a:schemeClr val="tx1"/>
                </a:solidFill>
              </a:rPr>
              <a:t>Solution</a:t>
            </a:r>
          </a:p>
          <a:p>
            <a:pPr marL="0" indent="0">
              <a:buFont typeface="Courier New" pitchFamily="49" charset="0"/>
              <a:buNone/>
            </a:pPr>
            <a:r>
              <a:rPr lang="en-US" sz="2800" i="0" dirty="0">
                <a:solidFill>
                  <a:schemeClr val="tx1"/>
                </a:solidFill>
              </a:rPr>
              <a:t>Set up a proportion involving corresponding sides and solve for </a:t>
            </a:r>
            <a:r>
              <a:rPr lang="en-US" sz="2800" i="1" dirty="0">
                <a:solidFill>
                  <a:schemeClr val="tx1"/>
                </a:solidFill>
              </a:rPr>
              <a:t>x</a:t>
            </a:r>
            <a:r>
              <a:rPr lang="en-US" sz="2800" i="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8: Similar Triangles (cont.)</a:t>
            </a:r>
          </a:p>
        </p:txBody>
      </p:sp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3841088" y="2715904"/>
          <a:ext cx="1346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46200" imgH="838200" progId="Equation.DSMT4">
                  <p:embed/>
                </p:oleObj>
              </mc:Choice>
              <mc:Fallback>
                <p:oleObj name="Equation" r:id="rId2" imgW="1346200" imgH="8382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1088" y="2715904"/>
                        <a:ext cx="13462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6" name="Object 4"/>
          <p:cNvGraphicFramePr>
            <a:graphicFrameLocks noChangeAspect="1"/>
          </p:cNvGraphicFramePr>
          <p:nvPr/>
        </p:nvGraphicFramePr>
        <p:xfrm>
          <a:off x="3135994" y="3675063"/>
          <a:ext cx="2743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743200" imgH="838200" progId="Equation.DSMT4">
                  <p:embed/>
                </p:oleObj>
              </mc:Choice>
              <mc:Fallback>
                <p:oleObj name="Equation" r:id="rId4" imgW="2743200" imgH="8382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5994" y="3675063"/>
                        <a:ext cx="27432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7" name="Object 5"/>
          <p:cNvGraphicFramePr>
            <a:graphicFrameLocks noChangeAspect="1"/>
          </p:cNvGraphicFramePr>
          <p:nvPr/>
        </p:nvGraphicFramePr>
        <p:xfrm>
          <a:off x="3464560" y="4670674"/>
          <a:ext cx="2159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59000" imgH="469900" progId="Equation.DSMT4">
                  <p:embed/>
                </p:oleObj>
              </mc:Choice>
              <mc:Fallback>
                <p:oleObj name="Equation" r:id="rId6" imgW="2159000" imgH="4699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4560" y="4670674"/>
                        <a:ext cx="2159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8" name="Object 6"/>
          <p:cNvGraphicFramePr>
            <a:graphicFrameLocks noChangeAspect="1"/>
          </p:cNvGraphicFramePr>
          <p:nvPr/>
        </p:nvGraphicFramePr>
        <p:xfrm>
          <a:off x="3609842" y="5280274"/>
          <a:ext cx="1727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27200" imgH="381000" progId="Equation.DSMT4">
                  <p:embed/>
                </p:oleObj>
              </mc:Choice>
              <mc:Fallback>
                <p:oleObj name="Equation" r:id="rId8" imgW="1727200" imgH="3810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9842" y="5280274"/>
                        <a:ext cx="17272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Connector 8"/>
          <p:cNvCxnSpPr/>
          <p:nvPr/>
        </p:nvCxnSpPr>
        <p:spPr>
          <a:xfrm rot="5400000">
            <a:off x="3162300" y="3924300"/>
            <a:ext cx="38100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4029075" y="4210050"/>
            <a:ext cx="38100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5248275" y="4000500"/>
            <a:ext cx="228600" cy="2286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5610225" y="4238625"/>
            <a:ext cx="228600" cy="2286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/>
          <a:lstStyle/>
          <a:p>
            <a:pPr marL="0" indent="0">
              <a:buFont typeface="Courier New" pitchFamily="49" charset="0"/>
              <a:buNone/>
            </a:pPr>
            <a:endParaRPr lang="en-US" sz="2800" i="0" dirty="0"/>
          </a:p>
          <a:p>
            <a:pPr marL="0" indent="0">
              <a:buFont typeface="Courier New" pitchFamily="49" charset="0"/>
              <a:buNone/>
            </a:pPr>
            <a:endParaRPr lang="en-US" sz="2800" i="0" dirty="0"/>
          </a:p>
          <a:p>
            <a:pPr marL="0" indent="0">
              <a:buFont typeface="Courier New" pitchFamily="49" charset="0"/>
              <a:buNone/>
            </a:pPr>
            <a:endParaRPr lang="en-US" sz="2800" i="0" dirty="0"/>
          </a:p>
          <a:p>
            <a:pPr marL="0" indent="0">
              <a:buFont typeface="Courier New" pitchFamily="49" charset="0"/>
              <a:buNone/>
            </a:pPr>
            <a:endParaRPr lang="en-US" sz="2800" i="0" dirty="0"/>
          </a:p>
          <a:p>
            <a:pPr marL="0" indent="0">
              <a:buFont typeface="Courier New" pitchFamily="49" charset="0"/>
              <a:buNone/>
            </a:pPr>
            <a:endParaRPr lang="en-US" sz="2800" i="0" dirty="0"/>
          </a:p>
          <a:p>
            <a:pPr marL="0" indent="0">
              <a:buFont typeface="Courier New" pitchFamily="49" charset="0"/>
              <a:buNone/>
            </a:pPr>
            <a:r>
              <a:rPr lang="en-US" sz="2800" i="0" dirty="0">
                <a:solidFill>
                  <a:schemeClr val="tx1"/>
                </a:solidFill>
              </a:rPr>
              <a:t>Because the length of a side cannot be negative, the only acceptable solution is </a:t>
            </a:r>
            <a:r>
              <a:rPr lang="en-US" sz="2800" i="1" dirty="0">
                <a:solidFill>
                  <a:schemeClr val="tx1"/>
                </a:solidFill>
              </a:rPr>
              <a:t>x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i="0" dirty="0">
                <a:solidFill>
                  <a:schemeClr val="tx1"/>
                </a:solidFill>
                <a:latin typeface="Symbol" pitchFamily="18" charset="2"/>
              </a:rPr>
              <a:t>=</a:t>
            </a:r>
            <a:r>
              <a:rPr lang="en-US" sz="2800" i="0" dirty="0">
                <a:solidFill>
                  <a:schemeClr val="tx1"/>
                </a:solidFill>
              </a:rPr>
              <a:t> 10. Thus, </a:t>
            </a:r>
            <a:r>
              <a:rPr lang="en-US" sz="2800" i="1" dirty="0">
                <a:solidFill>
                  <a:schemeClr val="tx1"/>
                </a:solidFill>
              </a:rPr>
              <a:t>QR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i="0" dirty="0">
                <a:solidFill>
                  <a:schemeClr val="tx1"/>
                </a:solidFill>
                <a:latin typeface="Symbol" pitchFamily="18" charset="2"/>
              </a:rPr>
              <a:t>=</a:t>
            </a:r>
            <a:r>
              <a:rPr lang="en-US" sz="2800" i="0" dirty="0">
                <a:solidFill>
                  <a:schemeClr val="tx1"/>
                </a:solidFill>
              </a:rPr>
              <a:t> </a:t>
            </a:r>
            <a:r>
              <a:rPr lang="en-US" sz="2800" i="0" dirty="0">
                <a:solidFill>
                  <a:srgbClr val="FF0008"/>
                </a:solidFill>
              </a:rPr>
              <a:t>10</a:t>
            </a:r>
            <a:r>
              <a:rPr lang="en-US" sz="2800" i="0" dirty="0">
                <a:solidFill>
                  <a:schemeClr val="tx1"/>
                </a:solidFill>
              </a:rPr>
              <a:t>. Substituting 10 for </a:t>
            </a:r>
            <a:r>
              <a:rPr lang="en-US" sz="2800" i="1" dirty="0">
                <a:solidFill>
                  <a:schemeClr val="tx1"/>
                </a:solidFill>
              </a:rPr>
              <a:t>x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i="0" dirty="0">
                <a:solidFill>
                  <a:schemeClr val="tx1"/>
                </a:solidFill>
              </a:rPr>
              <a:t>gives </a:t>
            </a:r>
            <a:r>
              <a:rPr lang="en-US" sz="2800" i="1" dirty="0">
                <a:solidFill>
                  <a:schemeClr val="tx1"/>
                </a:solidFill>
              </a:rPr>
              <a:t>AB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i="0" dirty="0">
                <a:solidFill>
                  <a:schemeClr val="tx1"/>
                </a:solidFill>
                <a:latin typeface="Symbol" pitchFamily="18" charset="2"/>
              </a:rPr>
              <a:t>=</a:t>
            </a:r>
            <a:r>
              <a:rPr lang="en-US" sz="2800" i="0" dirty="0">
                <a:solidFill>
                  <a:schemeClr val="tx1"/>
                </a:solidFill>
              </a:rPr>
              <a:t> 10 </a:t>
            </a:r>
            <a:r>
              <a:rPr lang="en-US" sz="2800" i="0" dirty="0">
                <a:solidFill>
                  <a:schemeClr val="tx1"/>
                </a:solidFill>
                <a:latin typeface="Symbol" pitchFamily="18" charset="2"/>
              </a:rPr>
              <a:t>-</a:t>
            </a:r>
            <a:r>
              <a:rPr lang="en-US" sz="2800" i="0" dirty="0">
                <a:solidFill>
                  <a:schemeClr val="tx1"/>
                </a:solidFill>
              </a:rPr>
              <a:t> 4 </a:t>
            </a:r>
            <a:r>
              <a:rPr lang="en-US" sz="2800" i="0" dirty="0">
                <a:solidFill>
                  <a:schemeClr val="tx1"/>
                </a:solidFill>
                <a:latin typeface="Symbol" pitchFamily="18" charset="2"/>
              </a:rPr>
              <a:t>=</a:t>
            </a:r>
            <a:r>
              <a:rPr lang="en-US" sz="2800" i="0" dirty="0">
                <a:solidFill>
                  <a:srgbClr val="FF0008"/>
                </a:solidFill>
              </a:rPr>
              <a:t> 6</a:t>
            </a:r>
            <a:r>
              <a:rPr lang="en-US" sz="2800" i="0" dirty="0">
                <a:solidFill>
                  <a:schemeClr val="tx1"/>
                </a:solidFill>
              </a:rPr>
              <a:t>.</a:t>
            </a:r>
            <a:r>
              <a:rPr lang="en-US" sz="2800" dirty="0"/>
              <a:t> </a:t>
            </a:r>
          </a:p>
        </p:txBody>
      </p:sp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8: Similar Triangles (cont.)</a:t>
            </a:r>
          </a:p>
        </p:txBody>
      </p:sp>
      <p:graphicFrame>
        <p:nvGraphicFramePr>
          <p:cNvPr id="14339" name="Object 3"/>
          <p:cNvGraphicFramePr>
            <a:graphicFrameLocks noChangeAspect="1"/>
          </p:cNvGraphicFramePr>
          <p:nvPr/>
        </p:nvGraphicFramePr>
        <p:xfrm>
          <a:off x="3614384" y="1545608"/>
          <a:ext cx="22098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09800" imgH="381000" progId="Equation.DSMT4">
                  <p:embed/>
                </p:oleObj>
              </mc:Choice>
              <mc:Fallback>
                <p:oleObj name="Equation" r:id="rId2" imgW="2209800" imgH="3810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4384" y="1545608"/>
                        <a:ext cx="22098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0" name="Object 4"/>
          <p:cNvGraphicFramePr>
            <a:graphicFrameLocks noChangeAspect="1"/>
          </p:cNvGraphicFramePr>
          <p:nvPr/>
        </p:nvGraphicFramePr>
        <p:xfrm>
          <a:off x="3271484" y="2107252"/>
          <a:ext cx="25527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552700" imgH="469900" progId="Equation.DSMT4">
                  <p:embed/>
                </p:oleObj>
              </mc:Choice>
              <mc:Fallback>
                <p:oleObj name="Equation" r:id="rId4" imgW="2552700" imgH="4699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1484" y="2107252"/>
                        <a:ext cx="25527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1" name="Object 5"/>
          <p:cNvGraphicFramePr>
            <a:graphicFrameLocks noChangeAspect="1"/>
          </p:cNvGraphicFramePr>
          <p:nvPr/>
        </p:nvGraphicFramePr>
        <p:xfrm>
          <a:off x="2631744" y="2756848"/>
          <a:ext cx="1384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84300" imgH="292100" progId="Equation.DSMT4">
                  <p:embed/>
                </p:oleObj>
              </mc:Choice>
              <mc:Fallback>
                <p:oleObj name="Equation" r:id="rId6" imgW="1384300" imgH="2921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1744" y="2756848"/>
                        <a:ext cx="13843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2" name="Object 6"/>
          <p:cNvGraphicFramePr>
            <a:graphicFrameLocks noChangeAspect="1"/>
          </p:cNvGraphicFramePr>
          <p:nvPr/>
        </p:nvGraphicFramePr>
        <p:xfrm>
          <a:off x="3290248" y="3282950"/>
          <a:ext cx="889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88614" imgH="291973" progId="Equation.DSMT4">
                  <p:embed/>
                </p:oleObj>
              </mc:Choice>
              <mc:Fallback>
                <p:oleObj name="Equation" r:id="rId8" imgW="888614" imgH="291973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0248" y="3282950"/>
                        <a:ext cx="889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3" name="Object 7"/>
          <p:cNvGraphicFramePr>
            <a:graphicFrameLocks noChangeAspect="1"/>
          </p:cNvGraphicFramePr>
          <p:nvPr/>
        </p:nvGraphicFramePr>
        <p:xfrm>
          <a:off x="4468504" y="2805752"/>
          <a:ext cx="342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42751" imgH="241195" progId="Equation.DSMT4">
                  <p:embed/>
                </p:oleObj>
              </mc:Choice>
              <mc:Fallback>
                <p:oleObj name="Equation" r:id="rId10" imgW="342751" imgH="241195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8504" y="2805752"/>
                        <a:ext cx="3429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4" name="Object 8"/>
          <p:cNvGraphicFramePr>
            <a:graphicFrameLocks noChangeAspect="1"/>
          </p:cNvGraphicFramePr>
          <p:nvPr/>
        </p:nvGraphicFramePr>
        <p:xfrm>
          <a:off x="5105400" y="2743200"/>
          <a:ext cx="1219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18671" imgH="291973" progId="Equation.DSMT4">
                  <p:embed/>
                </p:oleObj>
              </mc:Choice>
              <mc:Fallback>
                <p:oleObj name="Equation" r:id="rId12" imgW="1218671" imgH="291973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743200"/>
                        <a:ext cx="1219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5" name="Object 9"/>
          <p:cNvGraphicFramePr>
            <a:graphicFrameLocks noChangeAspect="1"/>
          </p:cNvGraphicFramePr>
          <p:nvPr/>
        </p:nvGraphicFramePr>
        <p:xfrm>
          <a:off x="5597856" y="3290248"/>
          <a:ext cx="939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939392" imgH="291973" progId="Equation.DSMT4">
                  <p:embed/>
                </p:oleObj>
              </mc:Choice>
              <mc:Fallback>
                <p:oleObj name="Equation" r:id="rId14" imgW="939392" imgH="291973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7856" y="3290248"/>
                        <a:ext cx="9398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BC1A2B4-001F-7F03-F18B-A3B5F1F70AF6}"/>
              </a:ext>
            </a:extLst>
          </p:cNvPr>
          <p:cNvCxnSpPr/>
          <p:nvPr/>
        </p:nvCxnSpPr>
        <p:spPr>
          <a:xfrm>
            <a:off x="6381750" y="4358640"/>
            <a:ext cx="38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BACE87C-DF15-B347-A1AE-D0549021701D}"/>
              </a:ext>
            </a:extLst>
          </p:cNvPr>
          <p:cNvCxnSpPr/>
          <p:nvPr/>
        </p:nvCxnSpPr>
        <p:spPr>
          <a:xfrm>
            <a:off x="4381500" y="4800600"/>
            <a:ext cx="38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57200" y="1158038"/>
            <a:ext cx="8229600" cy="4572000"/>
          </a:xfrm>
          <a:prstGeom prst="rect">
            <a:avLst/>
          </a:prstGeom>
        </p:spPr>
        <p:txBody>
          <a:bodyPr/>
          <a:lstStyle/>
          <a:p>
            <a:pPr marL="0" indent="0">
              <a:buFont typeface="Courier New" pitchFamily="49" charset="0"/>
              <a:buNone/>
            </a:pPr>
            <a:r>
              <a:rPr lang="en-US" sz="2800" dirty="0"/>
              <a:t>Solve the following proportions.</a:t>
            </a:r>
            <a:endParaRPr lang="en-US" sz="2800" i="0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lphaLcPeriod"/>
            </a:pPr>
            <a:r>
              <a:rPr lang="en-US" sz="2800" dirty="0"/>
              <a:t> 			b. </a:t>
            </a:r>
          </a:p>
          <a:p>
            <a:pPr marL="0">
              <a:spcBef>
                <a:spcPts val="0"/>
              </a:spcBef>
              <a:buNone/>
            </a:pPr>
            <a:endParaRPr lang="en-US" sz="2800" b="1" dirty="0"/>
          </a:p>
          <a:p>
            <a:pPr marL="0">
              <a:spcBef>
                <a:spcPts val="0"/>
              </a:spcBef>
              <a:buNone/>
            </a:pPr>
            <a:r>
              <a:rPr lang="en-US" sz="2800" b="1" dirty="0"/>
              <a:t>Solution 	</a:t>
            </a:r>
          </a:p>
          <a:p>
            <a:pPr marL="0">
              <a:spcBef>
                <a:spcPts val="0"/>
              </a:spcBef>
              <a:buNone/>
            </a:pPr>
            <a:r>
              <a:rPr lang="en-US" sz="2800" b="1" dirty="0"/>
              <a:t>a. </a:t>
            </a:r>
            <a:r>
              <a:rPr lang="en-US" sz="2800" dirty="0"/>
              <a:t>LCD = 6</a:t>
            </a:r>
            <a:r>
              <a:rPr lang="en-US" sz="2800" i="1" dirty="0"/>
              <a:t>x </a:t>
            </a:r>
          </a:p>
          <a:p>
            <a:pPr marL="514350" indent="-514350">
              <a:buNone/>
            </a:pPr>
            <a:endParaRPr lang="en-US" sz="2800" dirty="0"/>
          </a:p>
        </p:txBody>
      </p:sp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</a:t>
            </a:r>
            <a:r>
              <a:rPr lang="en-US" dirty="0"/>
              <a:t>Solving Proportions 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7172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2510051"/>
              </p:ext>
            </p:extLst>
          </p:nvPr>
        </p:nvGraphicFramePr>
        <p:xfrm>
          <a:off x="1044945" y="1650796"/>
          <a:ext cx="1490663" cy="82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11280" imgH="838080" progId="Equation.DSMT4">
                  <p:embed/>
                </p:oleObj>
              </mc:Choice>
              <mc:Fallback>
                <p:oleObj name="Equation" r:id="rId2" imgW="1511280" imgH="838080" progId="Equation.DSMT4">
                  <p:embed/>
                  <p:pic>
                    <p:nvPicPr>
                      <p:cNvPr id="0" name="Picture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4945" y="1650796"/>
                        <a:ext cx="1490663" cy="827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5077568"/>
              </p:ext>
            </p:extLst>
          </p:nvPr>
        </p:nvGraphicFramePr>
        <p:xfrm>
          <a:off x="1609725" y="3440113"/>
          <a:ext cx="3606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606480" imgH="838080" progId="Equation.DSMT4">
                  <p:embed/>
                </p:oleObj>
              </mc:Choice>
              <mc:Fallback>
                <p:oleObj name="Equation" r:id="rId4" imgW="3606480" imgH="83808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9725" y="3440113"/>
                        <a:ext cx="36068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2540502"/>
              </p:ext>
            </p:extLst>
          </p:nvPr>
        </p:nvGraphicFramePr>
        <p:xfrm>
          <a:off x="1064101" y="4338752"/>
          <a:ext cx="6362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362700" imgH="838200" progId="Equation.DSMT4">
                  <p:embed/>
                </p:oleObj>
              </mc:Choice>
              <mc:Fallback>
                <p:oleObj name="Equation" r:id="rId6" imgW="6362700" imgH="8382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4101" y="4338752"/>
                        <a:ext cx="63627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530476"/>
              </p:ext>
            </p:extLst>
          </p:nvPr>
        </p:nvGraphicFramePr>
        <p:xfrm>
          <a:off x="1102201" y="4338752"/>
          <a:ext cx="1524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2280" imgH="228600" progId="Equation.DSMT4">
                  <p:embed/>
                </p:oleObj>
              </mc:Choice>
              <mc:Fallback>
                <p:oleObj name="Equation" r:id="rId8" imgW="152280" imgH="2286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2201" y="4338752"/>
                        <a:ext cx="1524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1674878"/>
              </p:ext>
            </p:extLst>
          </p:nvPr>
        </p:nvGraphicFramePr>
        <p:xfrm>
          <a:off x="2778601" y="4338752"/>
          <a:ext cx="152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52280" imgH="215640" progId="Equation.DSMT4">
                  <p:embed/>
                </p:oleObj>
              </mc:Choice>
              <mc:Fallback>
                <p:oleObj name="Equation" r:id="rId10" imgW="152280" imgH="21564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8601" y="4338752"/>
                        <a:ext cx="1524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/>
          <p:cNvCxnSpPr/>
          <p:nvPr/>
        </p:nvCxnSpPr>
        <p:spPr>
          <a:xfrm flipV="1">
            <a:off x="1060185" y="4626460"/>
            <a:ext cx="38100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770909" y="4906336"/>
            <a:ext cx="38100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210163" y="4906336"/>
            <a:ext cx="38100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677477" y="4610082"/>
            <a:ext cx="38100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3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1013786"/>
              </p:ext>
            </p:extLst>
          </p:nvPr>
        </p:nvGraphicFramePr>
        <p:xfrm>
          <a:off x="1250685" y="5284639"/>
          <a:ext cx="20574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057400" imgH="469900" progId="Equation.DSMT4">
                  <p:embed/>
                </p:oleObj>
              </mc:Choice>
              <mc:Fallback>
                <p:oleObj name="Equation" r:id="rId12" imgW="2057400" imgH="46990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0685" y="5284639"/>
                        <a:ext cx="20574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7">
            <a:extLst>
              <a:ext uri="{FF2B5EF4-FFF2-40B4-BE49-F238E27FC236}">
                <a16:creationId xmlns:a16="http://schemas.microsoft.com/office/drawing/2014/main" id="{73435A93-6D65-F64E-A1E5-21425D98587C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493487476"/>
              </p:ext>
            </p:extLst>
          </p:nvPr>
        </p:nvGraphicFramePr>
        <p:xfrm>
          <a:off x="3810000" y="1605076"/>
          <a:ext cx="1346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346040" imgH="838080" progId="Equation.DSMT4">
                  <p:embed/>
                </p:oleObj>
              </mc:Choice>
              <mc:Fallback>
                <p:oleObj name="Equation" r:id="rId14" imgW="1346040" imgH="838080" progId="Equation.DSMT4">
                  <p:embed/>
                  <p:pic>
                    <p:nvPicPr>
                      <p:cNvPr id="3089" name="Object 1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1605076"/>
                        <a:ext cx="13462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</a:t>
            </a:r>
            <a:r>
              <a:rPr lang="en-US" dirty="0"/>
              <a:t>Solving Proportions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2278040" y="1295400"/>
          <a:ext cx="16891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88367" imgH="291973" progId="Equation.DSMT4">
                  <p:embed/>
                </p:oleObj>
              </mc:Choice>
              <mc:Fallback>
                <p:oleObj name="Equation" r:id="rId2" imgW="1688367" imgH="291973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8040" y="1295400"/>
                        <a:ext cx="16891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2922896" y="1770356"/>
          <a:ext cx="1066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66800" imgH="292100" progId="Equation.DSMT4">
                  <p:embed/>
                </p:oleObj>
              </mc:Choice>
              <mc:Fallback>
                <p:oleObj name="Equation" r:id="rId4" imgW="1066800" imgH="29210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2896" y="1770356"/>
                        <a:ext cx="10668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6" name="Object 8"/>
          <p:cNvGraphicFramePr>
            <a:graphicFrameLocks noChangeAspect="1"/>
          </p:cNvGraphicFramePr>
          <p:nvPr/>
        </p:nvGraphicFramePr>
        <p:xfrm>
          <a:off x="3102592" y="2218678"/>
          <a:ext cx="723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23586" imgH="291973" progId="Equation.DSMT4">
                  <p:embed/>
                </p:oleObj>
              </mc:Choice>
              <mc:Fallback>
                <p:oleObj name="Equation" r:id="rId6" imgW="723586" imgH="291973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2592" y="2218678"/>
                        <a:ext cx="723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548640" y="2675878"/>
          <a:ext cx="3784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784320" imgH="342720" progId="Equation.DSMT4">
                  <p:embed/>
                </p:oleObj>
              </mc:Choice>
              <mc:Fallback>
                <p:oleObj name="Equation" r:id="rId8" imgW="3784320" imgH="34272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" y="2675878"/>
                        <a:ext cx="37846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/>
        </p:nvSpPr>
        <p:spPr>
          <a:xfrm>
            <a:off x="908470" y="3352800"/>
            <a:ext cx="10727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Check</a:t>
            </a:r>
          </a:p>
        </p:txBody>
      </p:sp>
      <p:graphicFrame>
        <p:nvGraphicFramePr>
          <p:cNvPr id="2068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4489544"/>
              </p:ext>
            </p:extLst>
          </p:nvPr>
        </p:nvGraphicFramePr>
        <p:xfrm>
          <a:off x="2743200" y="3200400"/>
          <a:ext cx="1587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587240" imgH="838080" progId="Equation.DSMT4">
                  <p:embed/>
                </p:oleObj>
              </mc:Choice>
              <mc:Fallback>
                <p:oleObj name="Equation" r:id="rId10" imgW="1587240" imgH="838080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200400"/>
                        <a:ext cx="15875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9" name="Object 21"/>
          <p:cNvGraphicFramePr>
            <a:graphicFrameLocks noChangeAspect="1"/>
          </p:cNvGraphicFramePr>
          <p:nvPr/>
        </p:nvGraphicFramePr>
        <p:xfrm>
          <a:off x="3055938" y="4185824"/>
          <a:ext cx="1104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104840" imgH="838080" progId="Equation.DSMT4">
                  <p:embed/>
                </p:oleObj>
              </mc:Choice>
              <mc:Fallback>
                <p:oleObj name="Equation" r:id="rId12" imgW="1104840" imgH="838080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5938" y="4185824"/>
                        <a:ext cx="11049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0" name="Object 22"/>
          <p:cNvGraphicFramePr>
            <a:graphicFrameLocks noChangeAspect="1"/>
          </p:cNvGraphicFramePr>
          <p:nvPr/>
        </p:nvGraphicFramePr>
        <p:xfrm>
          <a:off x="3208338" y="5146088"/>
          <a:ext cx="825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825480" imgH="838080" progId="Equation.DSMT4">
                  <p:embed/>
                </p:oleObj>
              </mc:Choice>
              <mc:Fallback>
                <p:oleObj name="Equation" r:id="rId14" imgW="825480" imgH="838080" progId="Equation.DSMT4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8338" y="5146088"/>
                        <a:ext cx="8255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/>
          <a:lstStyle/>
          <a:p>
            <a:pPr marL="514350" indent="-514350">
              <a:buFont typeface="+mj-lt"/>
              <a:buAutoNum type="alphaLcPeriod" startAt="2"/>
            </a:pPr>
            <a:r>
              <a:rPr lang="en-US" sz="2800" dirty="0"/>
              <a:t> </a:t>
            </a:r>
          </a:p>
        </p:txBody>
      </p:sp>
      <p:sp>
        <p:nvSpPr>
          <p:cNvPr id="9218" name="Rectang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</a:t>
            </a:r>
            <a:r>
              <a:rPr lang="en-US" dirty="0"/>
              <a:t>Solving Proportions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308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830174"/>
              </p:ext>
            </p:extLst>
          </p:nvPr>
        </p:nvGraphicFramePr>
        <p:xfrm>
          <a:off x="1065530" y="1322022"/>
          <a:ext cx="2032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31840" imgH="469800" progId="Equation.DSMT4">
                  <p:embed/>
                </p:oleObj>
              </mc:Choice>
              <mc:Fallback>
                <p:oleObj name="Equation" r:id="rId2" imgW="2031840" imgH="4698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5530" y="1322022"/>
                        <a:ext cx="2032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2889882"/>
              </p:ext>
            </p:extLst>
          </p:nvPr>
        </p:nvGraphicFramePr>
        <p:xfrm>
          <a:off x="735330" y="2708910"/>
          <a:ext cx="3937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936960" imgH="838080" progId="Equation.DSMT4">
                  <p:embed/>
                </p:oleObj>
              </mc:Choice>
              <mc:Fallback>
                <p:oleObj name="Equation" r:id="rId4" imgW="3936960" imgH="83808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330" y="2708910"/>
                        <a:ext cx="3937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3" name="Object 1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018039106"/>
              </p:ext>
            </p:extLst>
          </p:nvPr>
        </p:nvGraphicFramePr>
        <p:xfrm>
          <a:off x="2060284" y="1821144"/>
          <a:ext cx="4305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305240" imgH="838080" progId="Equation.DSMT4">
                  <p:embed/>
                </p:oleObj>
              </mc:Choice>
              <mc:Fallback>
                <p:oleObj name="Equation" r:id="rId6" imgW="4305240" imgH="838080" progId="Equation.DSMT4">
                  <p:embed/>
                  <p:pic>
                    <p:nvPicPr>
                      <p:cNvPr id="0" name="Picture 1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0284" y="1821144"/>
                        <a:ext cx="43053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4341354"/>
              </p:ext>
            </p:extLst>
          </p:nvPr>
        </p:nvGraphicFramePr>
        <p:xfrm>
          <a:off x="2411730" y="3699510"/>
          <a:ext cx="1752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52480" imgH="291960" progId="Equation.DSMT4">
                  <p:embed/>
                </p:oleObj>
              </mc:Choice>
              <mc:Fallback>
                <p:oleObj name="Equation" r:id="rId8" imgW="1752480" imgH="29196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30" y="3699510"/>
                        <a:ext cx="17526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702259"/>
              </p:ext>
            </p:extLst>
          </p:nvPr>
        </p:nvGraphicFramePr>
        <p:xfrm>
          <a:off x="2191676" y="4156710"/>
          <a:ext cx="1498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498320" imgH="291960" progId="Equation.DSMT4">
                  <p:embed/>
                </p:oleObj>
              </mc:Choice>
              <mc:Fallback>
                <p:oleObj name="Equation" r:id="rId10" imgW="1498320" imgH="29196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1676" y="4156710"/>
                        <a:ext cx="14986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590396"/>
              </p:ext>
            </p:extLst>
          </p:nvPr>
        </p:nvGraphicFramePr>
        <p:xfrm>
          <a:off x="2589768" y="4613910"/>
          <a:ext cx="889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888840" imgH="291960" progId="Equation.DSMT4">
                  <p:embed/>
                </p:oleObj>
              </mc:Choice>
              <mc:Fallback>
                <p:oleObj name="Equation" r:id="rId12" imgW="888840" imgH="29196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9768" y="4613910"/>
                        <a:ext cx="889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Straight Connector 26"/>
          <p:cNvCxnSpPr/>
          <p:nvPr/>
        </p:nvCxnSpPr>
        <p:spPr>
          <a:xfrm rot="10800000" flipV="1">
            <a:off x="887730" y="2937510"/>
            <a:ext cx="914400" cy="3810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2106930" y="3242310"/>
            <a:ext cx="68580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3038422" y="3064272"/>
            <a:ext cx="304800" cy="152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4375838" y="3351980"/>
            <a:ext cx="304800" cy="152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8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4086122"/>
              </p:ext>
            </p:extLst>
          </p:nvPr>
        </p:nvGraphicFramePr>
        <p:xfrm>
          <a:off x="4797372" y="2969260"/>
          <a:ext cx="41275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4127400" imgH="368280" progId="Equation.DSMT4">
                  <p:embed/>
                </p:oleObj>
              </mc:Choice>
              <mc:Fallback>
                <p:oleObj name="Equation" r:id="rId14" imgW="4127400" imgH="36828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7372" y="2969260"/>
                        <a:ext cx="41275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2809708"/>
              </p:ext>
            </p:extLst>
          </p:nvPr>
        </p:nvGraphicFramePr>
        <p:xfrm>
          <a:off x="735330" y="5453126"/>
          <a:ext cx="39624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962160" imgH="342720" progId="Equation.DSMT4">
                  <p:embed/>
                </p:oleObj>
              </mc:Choice>
              <mc:Fallback>
                <p:oleObj name="Equation" r:id="rId16" imgW="3962160" imgH="34272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330" y="5453126"/>
                        <a:ext cx="39624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</a:t>
            </a:r>
            <a:r>
              <a:rPr lang="en-US" dirty="0"/>
              <a:t>Solving Proportions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Check</a:t>
            </a:r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2286000" y="1752600"/>
          <a:ext cx="1574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74640" imgH="838080" progId="Equation.DSMT4">
                  <p:embed/>
                </p:oleObj>
              </mc:Choice>
              <mc:Fallback>
                <p:oleObj name="Equation" r:id="rId2" imgW="1574640" imgH="8380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752600"/>
                        <a:ext cx="15748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2958624" y="2743200"/>
          <a:ext cx="927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27000" imgH="838080" progId="Equation.DSMT4">
                  <p:embed/>
                </p:oleObj>
              </mc:Choice>
              <mc:Fallback>
                <p:oleObj name="Equation" r:id="rId4" imgW="927000" imgH="8380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8624" y="2743200"/>
                        <a:ext cx="9271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2935050" y="3733800"/>
          <a:ext cx="812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12520" imgH="838080" progId="Equation.DSMT4">
                  <p:embed/>
                </p:oleObj>
              </mc:Choice>
              <mc:Fallback>
                <p:oleObj name="Equation" r:id="rId6" imgW="812520" imgH="8380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5050" y="3733800"/>
                        <a:ext cx="8128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 Application: Solving Proportions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 an architect’s scale drawing of a home,    inch </a:t>
            </a:r>
          </a:p>
          <a:p>
            <a:r>
              <a:rPr lang="en-US" dirty="0"/>
              <a:t>represents 10 feet. What length does a measure of inches represent? </a:t>
            </a:r>
          </a:p>
          <a:p>
            <a:r>
              <a:rPr lang="en-US" b="1" dirty="0"/>
              <a:t>Solution </a:t>
            </a:r>
          </a:p>
          <a:p>
            <a:r>
              <a:rPr lang="en-US" dirty="0"/>
              <a:t>Set up a proportion representing the information. In this example the numerators are the same type (inches) and the denominators are the same type (feet). </a:t>
            </a:r>
          </a:p>
        </p:txBody>
      </p:sp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6662870" y="1143000"/>
          <a:ext cx="254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3800" imgH="838080" progId="Equation.DSMT4">
                  <p:embed/>
                </p:oleObj>
              </mc:Choice>
              <mc:Fallback>
                <p:oleObj name="Equation" r:id="rId2" imgW="253800" imgH="8380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2870" y="1143000"/>
                        <a:ext cx="254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5" name="Object 3"/>
          <p:cNvGraphicFramePr>
            <a:graphicFrameLocks noChangeAspect="1"/>
          </p:cNvGraphicFramePr>
          <p:nvPr/>
        </p:nvGraphicFramePr>
        <p:xfrm>
          <a:off x="7950438" y="1650762"/>
          <a:ext cx="444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44240" imgH="838080" progId="Equation.DSMT4">
                  <p:embed/>
                </p:oleObj>
              </mc:Choice>
              <mc:Fallback>
                <p:oleObj name="Equation" r:id="rId4" imgW="444240" imgH="8380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0438" y="1650762"/>
                        <a:ext cx="4445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6" name="Object 4"/>
          <p:cNvGraphicFramePr>
            <a:graphicFrameLocks noChangeAspect="1"/>
          </p:cNvGraphicFramePr>
          <p:nvPr/>
        </p:nvGraphicFramePr>
        <p:xfrm>
          <a:off x="2286000" y="4787900"/>
          <a:ext cx="2971800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971800" imgH="1231560" progId="Equation.DSMT4">
                  <p:embed/>
                </p:oleObj>
              </mc:Choice>
              <mc:Fallback>
                <p:oleObj name="Equation" r:id="rId6" imgW="2971800" imgH="12315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787900"/>
                        <a:ext cx="2971800" cy="123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7" name="Object 5"/>
          <p:cNvGraphicFramePr>
            <a:graphicFrameLocks noChangeAspect="1"/>
          </p:cNvGraphicFramePr>
          <p:nvPr/>
        </p:nvGraphicFramePr>
        <p:xfrm>
          <a:off x="5842000" y="5473700"/>
          <a:ext cx="10922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91880" imgH="228600" progId="Equation.DSMT4">
                  <p:embed/>
                </p:oleObj>
              </mc:Choice>
              <mc:Fallback>
                <p:oleObj name="Equation" r:id="rId8" imgW="1091880" imgH="2286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2000" y="5473700"/>
                        <a:ext cx="10922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Application: Solving Proportions (cont.)</a:t>
            </a:r>
          </a:p>
        </p:txBody>
      </p:sp>
      <p:graphicFrame>
        <p:nvGraphicFramePr>
          <p:cNvPr id="39939" name="Object 3"/>
          <p:cNvGraphicFramePr>
            <a:graphicFrameLocks noChangeAspect="1"/>
          </p:cNvGraphicFramePr>
          <p:nvPr/>
        </p:nvGraphicFramePr>
        <p:xfrm>
          <a:off x="1905000" y="1347596"/>
          <a:ext cx="2425700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25680" imgH="1231560" progId="Equation.DSMT4">
                  <p:embed/>
                </p:oleObj>
              </mc:Choice>
              <mc:Fallback>
                <p:oleObj name="Equation" r:id="rId2" imgW="2425680" imgH="12315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347596"/>
                        <a:ext cx="2425700" cy="123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>
          <a:xfrm flipH="1">
            <a:off x="1981200" y="1999212"/>
            <a:ext cx="22860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2709016" y="2261996"/>
            <a:ext cx="22860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089162" y="2287634"/>
            <a:ext cx="22860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3657600" y="2033396"/>
            <a:ext cx="22860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940" name="Object 4"/>
          <p:cNvGraphicFramePr>
            <a:graphicFrameLocks noChangeAspect="1"/>
          </p:cNvGraphicFramePr>
          <p:nvPr/>
        </p:nvGraphicFramePr>
        <p:xfrm>
          <a:off x="2556616" y="2642996"/>
          <a:ext cx="1143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3000" imgH="838080" progId="Equation.DSMT4">
                  <p:embed/>
                </p:oleObj>
              </mc:Choice>
              <mc:Fallback>
                <p:oleObj name="Equation" r:id="rId4" imgW="1143000" imgH="8380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6616" y="2642996"/>
                        <a:ext cx="1143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1" name="Object 5"/>
          <p:cNvGraphicFramePr>
            <a:graphicFrameLocks noChangeAspect="1"/>
          </p:cNvGraphicFramePr>
          <p:nvPr/>
        </p:nvGraphicFramePr>
        <p:xfrm>
          <a:off x="2260362" y="3439180"/>
          <a:ext cx="1790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90640" imgH="838080" progId="Equation.DSMT4">
                  <p:embed/>
                </p:oleObj>
              </mc:Choice>
              <mc:Fallback>
                <p:oleObj name="Equation" r:id="rId6" imgW="1790640" imgH="8380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0362" y="3439180"/>
                        <a:ext cx="17907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2" name="Object 6"/>
          <p:cNvGraphicFramePr>
            <a:graphicFrameLocks noChangeAspect="1"/>
          </p:cNvGraphicFramePr>
          <p:nvPr/>
        </p:nvGraphicFramePr>
        <p:xfrm>
          <a:off x="2836492" y="4403172"/>
          <a:ext cx="914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14400" imgH="291960" progId="Equation.DSMT4">
                  <p:embed/>
                </p:oleObj>
              </mc:Choice>
              <mc:Fallback>
                <p:oleObj name="Equation" r:id="rId8" imgW="914400" imgH="2919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6492" y="4403172"/>
                        <a:ext cx="9144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4" name="Object 8"/>
          <p:cNvGraphicFramePr>
            <a:graphicFrameLocks noChangeAspect="1"/>
          </p:cNvGraphicFramePr>
          <p:nvPr/>
        </p:nvGraphicFramePr>
        <p:xfrm>
          <a:off x="5448062" y="1957196"/>
          <a:ext cx="2832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831760" imgH="279360" progId="Equation.DSMT4">
                  <p:embed/>
                </p:oleObj>
              </mc:Choice>
              <mc:Fallback>
                <p:oleObj name="Equation" r:id="rId10" imgW="2831760" imgH="2793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8062" y="1957196"/>
                        <a:ext cx="2832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5" name="Object 9"/>
          <p:cNvGraphicFramePr>
            <a:graphicFrameLocks noChangeAspect="1"/>
          </p:cNvGraphicFramePr>
          <p:nvPr/>
        </p:nvGraphicFramePr>
        <p:xfrm>
          <a:off x="5448062" y="2947796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927000" imgH="279360" progId="Equation.DSMT4">
                  <p:embed/>
                </p:oleObj>
              </mc:Choice>
              <mc:Fallback>
                <p:oleObj name="Equation" r:id="rId12" imgW="927000" imgH="27936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8062" y="2947796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6" name="Object 10"/>
          <p:cNvGraphicFramePr>
            <a:graphicFrameLocks noChangeAspect="1"/>
          </p:cNvGraphicFramePr>
          <p:nvPr/>
        </p:nvGraphicFramePr>
        <p:xfrm>
          <a:off x="5448062" y="4462756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927000" imgH="279360" progId="Equation.DSMT4">
                  <p:embed/>
                </p:oleObj>
              </mc:Choice>
              <mc:Fallback>
                <p:oleObj name="Equation" r:id="rId14" imgW="927000" imgH="27936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8062" y="4462756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7" name="Object 11"/>
          <p:cNvGraphicFramePr>
            <a:graphicFrameLocks noChangeAspect="1"/>
          </p:cNvGraphicFramePr>
          <p:nvPr/>
        </p:nvGraphicFramePr>
        <p:xfrm>
          <a:off x="5410200" y="3709796"/>
          <a:ext cx="2552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552400" imgH="279360" progId="Equation.DSMT4">
                  <p:embed/>
                </p:oleObj>
              </mc:Choice>
              <mc:Fallback>
                <p:oleObj name="Equation" r:id="rId16" imgW="2552400" imgH="27936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3709796"/>
                        <a:ext cx="2552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/>
        </p:nvSpPr>
        <p:spPr>
          <a:xfrm>
            <a:off x="457200" y="5088946"/>
            <a:ext cx="68445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On this drawing,        inches represent </a:t>
            </a:r>
            <a:r>
              <a:rPr lang="en-US" sz="2800" dirty="0">
                <a:solidFill>
                  <a:srgbClr val="FF0000"/>
                </a:solidFill>
              </a:rPr>
              <a:t>50 feet</a:t>
            </a:r>
            <a:r>
              <a:rPr lang="en-US" sz="2800" dirty="0"/>
              <a:t>.</a:t>
            </a:r>
          </a:p>
        </p:txBody>
      </p:sp>
      <p:graphicFrame>
        <p:nvGraphicFramePr>
          <p:cNvPr id="39948" name="Object 12"/>
          <p:cNvGraphicFramePr>
            <a:graphicFrameLocks noChangeAspect="1"/>
          </p:cNvGraphicFramePr>
          <p:nvPr/>
        </p:nvGraphicFramePr>
        <p:xfrm>
          <a:off x="2993378" y="4953000"/>
          <a:ext cx="444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444240" imgH="838080" progId="Equation.DSMT4">
                  <p:embed/>
                </p:oleObj>
              </mc:Choice>
              <mc:Fallback>
                <p:oleObj name="Equation" r:id="rId18" imgW="444240" imgH="83808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3378" y="4953000"/>
                        <a:ext cx="4445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</a:t>
            </a:r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457200" y="1219200"/>
            <a:ext cx="8229600" cy="40472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6">
                    <a:lumMod val="10000"/>
                  </a:schemeClr>
                </a:solidFill>
              </a:rPr>
              <a:t>Any of the following four equations could have been used to solve the problem in Example 2.</a:t>
            </a:r>
          </a:p>
          <a:p>
            <a:r>
              <a:rPr lang="en-US" sz="2800" b="1" dirty="0">
                <a:solidFill>
                  <a:schemeClr val="accent6">
                    <a:lumMod val="10000"/>
                  </a:schemeClr>
                </a:solidFill>
              </a:rPr>
              <a:t>Agree in Type:</a:t>
            </a:r>
          </a:p>
          <a:p>
            <a:endParaRPr lang="en-US" sz="500" b="1" dirty="0">
              <a:solidFill>
                <a:schemeClr val="accent6">
                  <a:lumMod val="10000"/>
                </a:schemeClr>
              </a:solidFill>
            </a:endParaRPr>
          </a:p>
          <a:p>
            <a:endParaRPr lang="en-US" sz="2800" b="1" dirty="0">
              <a:solidFill>
                <a:schemeClr val="accent6">
                  <a:lumMod val="10000"/>
                </a:schemeClr>
              </a:solidFill>
            </a:endParaRPr>
          </a:p>
          <a:p>
            <a:endParaRPr lang="en-US" sz="2800" b="1" dirty="0">
              <a:solidFill>
                <a:schemeClr val="accent6">
                  <a:lumMod val="10000"/>
                </a:schemeClr>
              </a:solidFill>
            </a:endParaRPr>
          </a:p>
          <a:p>
            <a:endParaRPr lang="en-US" sz="2800" b="1" dirty="0">
              <a:solidFill>
                <a:schemeClr val="accent6">
                  <a:lumMod val="10000"/>
                </a:schemeClr>
              </a:solidFill>
            </a:endParaRPr>
          </a:p>
          <a:p>
            <a:endParaRPr lang="en-US" sz="2800" b="1" dirty="0">
              <a:solidFill>
                <a:schemeClr val="accent6">
                  <a:lumMod val="10000"/>
                </a:schemeClr>
              </a:solidFill>
            </a:endParaRPr>
          </a:p>
          <a:p>
            <a:endParaRPr lang="en-US" sz="2800" b="1" dirty="0">
              <a:solidFill>
                <a:schemeClr val="accent6">
                  <a:lumMod val="10000"/>
                </a:schemeClr>
              </a:solidFill>
            </a:endParaRPr>
          </a:p>
          <a:p>
            <a:endParaRPr lang="en-US" sz="2800" b="1" dirty="0">
              <a:solidFill>
                <a:schemeClr val="accent6">
                  <a:lumMod val="10000"/>
                </a:schemeClr>
              </a:solidFill>
            </a:endParaRPr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5650908"/>
              </p:ext>
            </p:extLst>
          </p:nvPr>
        </p:nvGraphicFramePr>
        <p:xfrm>
          <a:off x="2861310" y="2286000"/>
          <a:ext cx="2971800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971800" imgH="1231560" progId="Equation.DSMT4">
                  <p:embed/>
                </p:oleObj>
              </mc:Choice>
              <mc:Fallback>
                <p:oleObj name="Equation" r:id="rId2" imgW="2971800" imgH="12315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1310" y="2286000"/>
                        <a:ext cx="2971800" cy="123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4855605"/>
              </p:ext>
            </p:extLst>
          </p:nvPr>
        </p:nvGraphicFramePr>
        <p:xfrm>
          <a:off x="2861310" y="3987800"/>
          <a:ext cx="2971800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971800" imgH="1269720" progId="Equation.DSMT4">
                  <p:embed/>
                </p:oleObj>
              </mc:Choice>
              <mc:Fallback>
                <p:oleObj name="Equation" r:id="rId4" imgW="2971800" imgH="12697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1310" y="3987800"/>
                        <a:ext cx="2971800" cy="127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1045</TotalTime>
  <Words>710</Words>
  <Application>Microsoft Office PowerPoint</Application>
  <PresentationFormat>On-screen Show (4:3)</PresentationFormat>
  <Paragraphs>105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Calibri</vt:lpstr>
      <vt:lpstr>Arial</vt:lpstr>
      <vt:lpstr>Symbol</vt:lpstr>
      <vt:lpstr>Courier New</vt:lpstr>
      <vt:lpstr>Office Theme</vt:lpstr>
      <vt:lpstr>Equation</vt:lpstr>
      <vt:lpstr>Section 7.6</vt:lpstr>
      <vt:lpstr>Definition: Proportion </vt:lpstr>
      <vt:lpstr>Example 1: Solving Proportions </vt:lpstr>
      <vt:lpstr>Example 1: Solving Proportions (cont.)</vt:lpstr>
      <vt:lpstr>Example 1: Solving Proportions (cont.)</vt:lpstr>
      <vt:lpstr>Example 1: Solving Proportions (cont.)</vt:lpstr>
      <vt:lpstr>Example 2 Application: Solving Proportions </vt:lpstr>
      <vt:lpstr>Example 2: Application: Solving Proportions (cont.)</vt:lpstr>
      <vt:lpstr>Note</vt:lpstr>
      <vt:lpstr>Note (cont.)</vt:lpstr>
      <vt:lpstr>Procedure: Solving an Equation Containing Rational Expressions</vt:lpstr>
      <vt:lpstr>Example 3: Solving Rational Equations </vt:lpstr>
      <vt:lpstr>Example 3: Solving Rational Equations (cont.)</vt:lpstr>
      <vt:lpstr>Example 4: Solving Rational Equations</vt:lpstr>
      <vt:lpstr>Example 4: Solving Rational Equations (cont.)</vt:lpstr>
      <vt:lpstr>Example 4: Solving Rational Equations (cont.)</vt:lpstr>
      <vt:lpstr>Example 5: Solving Rational Equations</vt:lpstr>
      <vt:lpstr>Example 5: Solving Rational Equations (cont.)</vt:lpstr>
      <vt:lpstr>Example 5: Solving Rational Equations (cont.)</vt:lpstr>
      <vt:lpstr>Completion Example 6: Solving Rational Equations</vt:lpstr>
      <vt:lpstr>Completion Example 6: Solving Rational Equations (cont.)</vt:lpstr>
      <vt:lpstr>Example 7: Solving a Formula for a Specified Variable</vt:lpstr>
      <vt:lpstr>Example 8: Similar Triangles</vt:lpstr>
      <vt:lpstr>Example 8: Similar Triangles (cont.)</vt:lpstr>
      <vt:lpstr>Example 8: Similar Triangles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Algebra for College Students, 7th Edition</dc:title>
  <dc:creator>Hawkes Learning</dc:creator>
  <cp:lastModifiedBy>Jolie Even</cp:lastModifiedBy>
  <cp:revision>137</cp:revision>
  <dcterms:created xsi:type="dcterms:W3CDTF">2013-04-26T14:43:13Z</dcterms:created>
  <dcterms:modified xsi:type="dcterms:W3CDTF">2023-07-25T19:46:52Z</dcterms:modified>
</cp:coreProperties>
</file>