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78" r:id="rId5"/>
    <p:sldId id="262" r:id="rId6"/>
    <p:sldId id="263" r:id="rId7"/>
    <p:sldId id="264" r:id="rId8"/>
    <p:sldId id="265" r:id="rId9"/>
    <p:sldId id="266" r:id="rId10"/>
    <p:sldId id="279" r:id="rId11"/>
    <p:sldId id="267" r:id="rId12"/>
    <p:sldId id="268" r:id="rId13"/>
    <p:sldId id="269" r:id="rId14"/>
    <p:sldId id="276" r:id="rId15"/>
    <p:sldId id="277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47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7.wmf"/><Relationship Id="rId7" Type="http://schemas.openxmlformats.org/officeDocument/2006/relationships/image" Target="../media/image49.png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11" Type="http://schemas.openxmlformats.org/officeDocument/2006/relationships/image" Target="../media/image52.wmf"/><Relationship Id="rId5" Type="http://schemas.openxmlformats.org/officeDocument/2006/relationships/image" Target="../media/image44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5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45.wmf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1.png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11" Type="http://schemas.openxmlformats.org/officeDocument/2006/relationships/image" Target="../media/image59.png"/><Relationship Id="rId5" Type="http://schemas.openxmlformats.org/officeDocument/2006/relationships/image" Target="../media/image55.png"/><Relationship Id="rId10" Type="http://schemas.openxmlformats.org/officeDocument/2006/relationships/image" Target="../media/image58.png"/><Relationship Id="rId4" Type="http://schemas.openxmlformats.org/officeDocument/2006/relationships/image" Target="../media/image54.png"/><Relationship Id="rId9" Type="http://schemas.openxmlformats.org/officeDocument/2006/relationships/image" Target="../media/image5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image" Target="../media/image46.wmf"/><Relationship Id="rId7" Type="http://schemas.openxmlformats.org/officeDocument/2006/relationships/image" Target="../media/image63.png"/><Relationship Id="rId12" Type="http://schemas.openxmlformats.org/officeDocument/2006/relationships/image" Target="../media/image50.png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51.png"/><Relationship Id="rId5" Type="http://schemas.openxmlformats.org/officeDocument/2006/relationships/image" Target="../media/image61.wmf"/><Relationship Id="rId10" Type="http://schemas.openxmlformats.org/officeDocument/2006/relationships/image" Target="../media/image64.png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2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7.bin"/><Relationship Id="rId26" Type="http://schemas.openxmlformats.org/officeDocument/2006/relationships/oleObject" Target="../embeddings/oleObject21.bin"/><Relationship Id="rId3" Type="http://schemas.openxmlformats.org/officeDocument/2006/relationships/image" Target="../media/image10.wmf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33" Type="http://schemas.openxmlformats.org/officeDocument/2006/relationships/image" Target="../media/image25.wmf"/><Relationship Id="rId2" Type="http://schemas.openxmlformats.org/officeDocument/2006/relationships/oleObject" Target="../embeddings/oleObject9.bin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29" Type="http://schemas.openxmlformats.org/officeDocument/2006/relationships/image" Target="../media/image2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20.bin"/><Relationship Id="rId32" Type="http://schemas.openxmlformats.org/officeDocument/2006/relationships/oleObject" Target="../embeddings/oleObject24.bin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28" Type="http://schemas.openxmlformats.org/officeDocument/2006/relationships/oleObject" Target="../embeddings/oleObject22.bin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8.wmf"/><Relationship Id="rId31" Type="http://schemas.openxmlformats.org/officeDocument/2006/relationships/image" Target="../media/image2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19.bin"/><Relationship Id="rId27" Type="http://schemas.openxmlformats.org/officeDocument/2006/relationships/image" Target="../media/image22.wmf"/><Relationship Id="rId30" Type="http://schemas.openxmlformats.org/officeDocument/2006/relationships/oleObject" Target="../embeddings/oleObject23.bin"/><Relationship Id="rId8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Evaluating Radicals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>
              <a:spcBef>
                <a:spcPct val="3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the cube root expression       , the number 3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index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.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a square root expression such as       , the index is understood to be 2 and is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not written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Expressions with square roots and cube roots (as well as other roots) are called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Attention!</a:t>
            </a:r>
          </a:p>
        </p:txBody>
      </p:sp>
      <p:graphicFrame>
        <p:nvGraphicFramePr>
          <p:cNvPr id="2" name="Object 30">
            <a:extLst>
              <a:ext uri="{FF2B5EF4-FFF2-40B4-BE49-F238E27FC236}">
                <a16:creationId xmlns:a16="http://schemas.microsoft.com/office/drawing/2014/main" id="{F951BACE-87C2-3F1C-71D7-05293FDDB2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04223"/>
              </p:ext>
            </p:extLst>
          </p:nvPr>
        </p:nvGraphicFramePr>
        <p:xfrm>
          <a:off x="4546600" y="1282849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391" imgH="444307" progId="Equation.DSMT4">
                  <p:embed/>
                </p:oleObj>
              </mc:Choice>
              <mc:Fallback>
                <p:oleObj name="Equation" r:id="rId2" imgW="482391" imgH="444307" progId="Equation.DSMT4">
                  <p:embed/>
                  <p:pic>
                    <p:nvPicPr>
                      <p:cNvPr id="12294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1282849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1">
            <a:extLst>
              <a:ext uri="{FF2B5EF4-FFF2-40B4-BE49-F238E27FC236}">
                <a16:creationId xmlns:a16="http://schemas.microsoft.com/office/drawing/2014/main" id="{0B061402-73AD-C0F3-6ACF-E6B1138EF5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756440"/>
              </p:ext>
            </p:extLst>
          </p:nvPr>
        </p:nvGraphicFramePr>
        <p:xfrm>
          <a:off x="7239000" y="1711959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696" imgH="431613" progId="Equation.DSMT4">
                  <p:embed/>
                </p:oleObj>
              </mc:Choice>
              <mc:Fallback>
                <p:oleObj name="Equation" r:id="rId4" imgW="469696" imgH="431613" progId="Equation.DSMT4">
                  <p:embed/>
                  <p:pic>
                    <p:nvPicPr>
                      <p:cNvPr id="12295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1711959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3613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following radical expressions are evaluated by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a TI-84 Plus graphing calculator. In each example,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steps (or keys to press) are shown. The TI-84 Plus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gives answers rounded to at most ten decimal places. You may choose (through the            key) to have answers rounded to fewer places.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                                   b.                                   </a:t>
            </a:r>
            <a:r>
              <a:rPr lang="en-US" b="1" dirty="0">
                <a:solidFill>
                  <a:schemeClr val="tx1"/>
                </a:solidFill>
              </a:rPr>
              <a:t>c. </a:t>
            </a: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4100" y="3100153"/>
            <a:ext cx="80053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E01C5506-2889-27D2-5D82-8D215BB42E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211251"/>
              </p:ext>
            </p:extLst>
          </p:nvPr>
        </p:nvGraphicFramePr>
        <p:xfrm>
          <a:off x="914400" y="4419600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4725" imgH="444307" progId="Equation.DSMT4">
                  <p:embed/>
                </p:oleObj>
              </mc:Choice>
              <mc:Fallback>
                <p:oleObj name="Equation" r:id="rId3" imgW="634725" imgH="444307" progId="Equation.DSMT4">
                  <p:embed/>
                  <p:pic>
                    <p:nvPicPr>
                      <p:cNvPr id="102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19600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4797552-3BC7-D47E-708B-ACACCF9E93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927768"/>
              </p:ext>
            </p:extLst>
          </p:nvPr>
        </p:nvGraphicFramePr>
        <p:xfrm>
          <a:off x="4038600" y="4385534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25480" imgH="444240" progId="Equation.DSMT4">
                  <p:embed/>
                </p:oleObj>
              </mc:Choice>
              <mc:Fallback>
                <p:oleObj name="Equation" r:id="rId5" imgW="825480" imgH="444240" progId="Equation.DSMT4">
                  <p:embed/>
                  <p:pic>
                    <p:nvPicPr>
                      <p:cNvPr id="327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385534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C8E29EFF-659D-9D55-C2F8-53602AA698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474258"/>
              </p:ext>
            </p:extLst>
          </p:nvPr>
        </p:nvGraphicFramePr>
        <p:xfrm>
          <a:off x="7086600" y="438553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12520" imgH="444240" progId="Equation.DSMT4">
                  <p:embed/>
                </p:oleObj>
              </mc:Choice>
              <mc:Fallback>
                <p:oleObj name="Equation" r:id="rId7" imgW="812520" imgH="444240" progId="Equation.DSMT4">
                  <p:embed/>
                  <p:pic>
                    <p:nvPicPr>
                      <p:cNvPr id="174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38553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 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Press                to get the square root symbol 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2: </a:t>
            </a:r>
            <a:r>
              <a:rPr lang="en-US" dirty="0">
                <a:solidFill>
                  <a:schemeClr val="tx1"/>
                </a:solidFill>
              </a:rPr>
              <a:t>Enter            and the right-hand parenthesis      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When        symbol appears, it will appear with a left-hand parenthesis. You should press the right-hand parenthesis to close the square root operation.)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3: </a:t>
            </a:r>
            <a:r>
              <a:rPr lang="en-US" dirty="0">
                <a:solidFill>
                  <a:schemeClr val="tx1"/>
                </a:solidFill>
              </a:rPr>
              <a:t>Press             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546863"/>
              </p:ext>
            </p:extLst>
          </p:nvPr>
        </p:nvGraphicFramePr>
        <p:xfrm>
          <a:off x="8077200" y="2438400"/>
          <a:ext cx="508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960" imgH="419040" progId="Equation.DSMT4">
                  <p:embed/>
                </p:oleObj>
              </mc:Choice>
              <mc:Fallback>
                <p:oleObj name="Equation" r:id="rId2" imgW="50796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2438400"/>
                        <a:ext cx="5080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181162"/>
              </p:ext>
            </p:extLst>
          </p:nvPr>
        </p:nvGraphicFramePr>
        <p:xfrm>
          <a:off x="990600" y="1765300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725" imgH="444307" progId="Equation.DSMT4">
                  <p:embed/>
                </p:oleObj>
              </mc:Choice>
              <mc:Fallback>
                <p:oleObj name="Equation" r:id="rId4" imgW="634725" imgH="444307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65300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0048" y="2506509"/>
            <a:ext cx="113237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98416" y="3156568"/>
            <a:ext cx="80467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18312" y="315656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62048" y="5273984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CC0CFE87-BA3F-3229-8007-C1F0A23F9E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060809"/>
              </p:ext>
            </p:extLst>
          </p:nvPr>
        </p:nvGraphicFramePr>
        <p:xfrm>
          <a:off x="2530475" y="37084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4240" imgH="419040" progId="Equation.DSMT4">
                  <p:embed/>
                </p:oleObj>
              </mc:Choice>
              <mc:Fallback>
                <p:oleObj name="Equation" r:id="rId10" imgW="444240" imgH="419040" progId="Equation.DSMT4">
                  <p:embed/>
                  <p:pic>
                    <p:nvPicPr>
                      <p:cNvPr id="153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0475" y="37084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will appear as follows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2534" y="1981200"/>
            <a:ext cx="331893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r>
              <a:rPr lang="en-US" b="1" dirty="0"/>
              <a:t>Step 1: </a:t>
            </a:r>
            <a:r>
              <a:rPr lang="en-US" dirty="0"/>
              <a:t>Press 		. (</a:t>
            </a:r>
            <a:r>
              <a:rPr lang="en-US" b="1" dirty="0"/>
              <a:t>Note:</a:t>
            </a:r>
            <a:r>
              <a:rPr lang="en-US" dirty="0"/>
              <a:t> The      followed by  	       indicates the cube root to the calculator. That is, the 3 takes the place of </a:t>
            </a:r>
            <a:r>
              <a:rPr lang="en-US" i="1" dirty="0"/>
              <a:t>x</a:t>
            </a:r>
            <a:r>
              <a:rPr lang="en-US" dirty="0"/>
              <a:t> in the expression       ) </a:t>
            </a:r>
          </a:p>
          <a:p>
            <a:r>
              <a:rPr lang="en-US" b="1" dirty="0"/>
              <a:t>Step 2: </a:t>
            </a:r>
            <a:r>
              <a:rPr lang="en-US" dirty="0"/>
              <a:t>Enter the left-hand parenthesis     , then 	       </a:t>
            </a:r>
            <a:br>
              <a:rPr lang="en-US" dirty="0"/>
            </a:br>
            <a:r>
              <a:rPr lang="en-US" dirty="0"/>
              <a:t>	    , and then finally the right hand parenthesis     .</a:t>
            </a:r>
            <a:endParaRPr lang="en-US" b="1" dirty="0"/>
          </a:p>
          <a:p>
            <a:r>
              <a:rPr lang="en-US" b="1" dirty="0"/>
              <a:t>Step 3: </a:t>
            </a:r>
            <a:r>
              <a:rPr lang="en-US" dirty="0"/>
              <a:t>Press             .</a:t>
            </a:r>
            <a:endParaRPr lang="en-US" b="1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935038" y="1298575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44240" progId="Equation.DSMT4">
                  <p:embed/>
                </p:oleObj>
              </mc:Choice>
              <mc:Fallback>
                <p:oleObj name="Equation" r:id="rId2" imgW="825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1298575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94878" y="1828800"/>
            <a:ext cx="169612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85279" y="1828800"/>
            <a:ext cx="35837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0550" y="2301240"/>
            <a:ext cx="131486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7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019369"/>
              </p:ext>
            </p:extLst>
          </p:nvPr>
        </p:nvGraphicFramePr>
        <p:xfrm>
          <a:off x="7162800" y="2667000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560" imgH="419040" progId="Equation.DSMT4">
                  <p:embed/>
                </p:oleObj>
              </mc:Choice>
              <mc:Fallback>
                <p:oleObj name="Equation" r:id="rId7" imgW="52056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667000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25752" y="363238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72200" y="3183272"/>
            <a:ext cx="3934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17216" y="3640472"/>
            <a:ext cx="124248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2232" y="413004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1078" y="1981200"/>
            <a:ext cx="3321844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              </a:t>
            </a: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This expression represents 3 times </a:t>
            </a:r>
          </a:p>
          <a:p>
            <a:r>
              <a:rPr lang="en-US" b="1" dirty="0"/>
              <a:t>Step 1: </a:t>
            </a:r>
            <a:r>
              <a:rPr lang="en-US" dirty="0"/>
              <a:t>Enter     . </a:t>
            </a:r>
          </a:p>
          <a:p>
            <a:r>
              <a:rPr lang="en-US" b="1" dirty="0"/>
              <a:t>Step 2: </a:t>
            </a:r>
            <a:r>
              <a:rPr lang="en-US" dirty="0"/>
              <a:t>Press              . (This gives the        symbol.) </a:t>
            </a:r>
          </a:p>
          <a:p>
            <a:r>
              <a:rPr lang="en-US" b="1" dirty="0"/>
              <a:t>Step 3: </a:t>
            </a:r>
            <a:r>
              <a:rPr lang="en-US" dirty="0"/>
              <a:t>Enter           and the right-hand parenthesis      .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 </a:t>
            </a:r>
          </a:p>
        </p:txBody>
      </p:sp>
      <p:graphicFrame>
        <p:nvGraphicFramePr>
          <p:cNvPr id="17412" name="Object 8"/>
          <p:cNvGraphicFramePr>
            <a:graphicFrameLocks noChangeAspect="1"/>
          </p:cNvGraphicFramePr>
          <p:nvPr/>
        </p:nvGraphicFramePr>
        <p:xfrm>
          <a:off x="1022350" y="128382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444240" progId="Equation.DSMT4">
                  <p:embed/>
                </p:oleObj>
              </mc:Choice>
              <mc:Fallback>
                <p:oleObj name="Equation" r:id="rId2" imgW="812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28382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527058"/>
              </p:ext>
            </p:extLst>
          </p:nvPr>
        </p:nvGraphicFramePr>
        <p:xfrm>
          <a:off x="6845300" y="1400792"/>
          <a:ext cx="469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696" imgH="317362" progId="Equation.DSMT4">
                  <p:embed/>
                </p:oleObj>
              </mc:Choice>
              <mc:Fallback>
                <p:oleObj name="Equation" r:id="rId4" imgW="469696" imgH="31736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1400792"/>
                        <a:ext cx="469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4120" y="1844040"/>
            <a:ext cx="34783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21367" y="2377440"/>
            <a:ext cx="112955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002858"/>
              </p:ext>
            </p:extLst>
          </p:nvPr>
        </p:nvGraphicFramePr>
        <p:xfrm>
          <a:off x="5848350" y="23114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0" imgH="419040" progId="Equation.DSMT4">
                  <p:embed/>
                </p:oleObj>
              </mc:Choice>
              <mc:Fallback>
                <p:oleObj name="Equation" r:id="rId8" imgW="444240" imgH="419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23114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66639" y="2872740"/>
            <a:ext cx="77186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57450" y="336804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839075" y="284988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9511" y="1905000"/>
            <a:ext cx="330497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Radical Terminology </a:t>
            </a:r>
          </a:p>
        </p:txBody>
      </p:sp>
      <p:graphicFrame>
        <p:nvGraphicFramePr>
          <p:cNvPr id="61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4989120"/>
              </p:ext>
            </p:extLst>
          </p:nvPr>
        </p:nvGraphicFramePr>
        <p:xfrm>
          <a:off x="2286000" y="128016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307" imgH="418918" progId="Equation.DSMT4">
                  <p:embed/>
                </p:oleObj>
              </mc:Choice>
              <mc:Fallback>
                <p:oleObj name="Equation" r:id="rId2" imgW="444307" imgH="41891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8016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29933"/>
              </p:ext>
            </p:extLst>
          </p:nvPr>
        </p:nvGraphicFramePr>
        <p:xfrm>
          <a:off x="5391150" y="2971800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457200" progId="Equation.DSMT4">
                  <p:embed/>
                </p:oleObj>
              </mc:Choice>
              <mc:Fallback>
                <p:oleObj name="Equation" r:id="rId4" imgW="7365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971800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just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nonnegative real number, then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principal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negative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Definition: Square Root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100810"/>
              </p:ext>
            </p:extLst>
          </p:nvPr>
        </p:nvGraphicFramePr>
        <p:xfrm>
          <a:off x="1692275" y="1905000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431613" progId="Equation.DSMT4">
                  <p:embed/>
                </p:oleObj>
              </mc:Choice>
              <mc:Fallback>
                <p:oleObj name="Equation" r:id="rId2" imgW="469696" imgH="43161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1905000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276151"/>
              </p:ext>
            </p:extLst>
          </p:nvPr>
        </p:nvGraphicFramePr>
        <p:xfrm>
          <a:off x="1476375" y="3200400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431800" progId="Equation.DSMT4">
                  <p:embed/>
                </p:oleObj>
              </mc:Choice>
              <mc:Fallback>
                <p:oleObj name="Equation" r:id="rId4" imgW="685800" imgH="431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200400"/>
                        <a:ext cx="685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8059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Square roots of negative numbers are not real numbers. For example,          is not a real number because there is no number times itself that results in the negative number        Consider how                and                                         		        these both result in a positive number. Later, we will discuss a special type of number called a complex number that can result in a negative number when multiplies by itself.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" name="Object 49">
            <a:extLst>
              <a:ext uri="{FF2B5EF4-FFF2-40B4-BE49-F238E27FC236}">
                <a16:creationId xmlns:a16="http://schemas.microsoft.com/office/drawing/2014/main" id="{ED1117D8-391D-BAC3-B6C5-B6A25F0E04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705270"/>
              </p:ext>
            </p:extLst>
          </p:nvPr>
        </p:nvGraphicFramePr>
        <p:xfrm>
          <a:off x="3898900" y="1714500"/>
          <a:ext cx="67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419040" progId="Equation.DSMT4">
                  <p:embed/>
                </p:oleObj>
              </mc:Choice>
              <mc:Fallback>
                <p:oleObj name="Equation" r:id="rId2" imgW="672840" imgH="419040" progId="Equation.DSMT4">
                  <p:embed/>
                  <p:pic>
                    <p:nvPicPr>
                      <p:cNvPr id="61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1714500"/>
                        <a:ext cx="673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9">
            <a:extLst>
              <a:ext uri="{FF2B5EF4-FFF2-40B4-BE49-F238E27FC236}">
                <a16:creationId xmlns:a16="http://schemas.microsoft.com/office/drawing/2014/main" id="{58AA7615-B8EB-DA2D-E009-E0DED6ADBF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059103"/>
              </p:ext>
            </p:extLst>
          </p:nvPr>
        </p:nvGraphicFramePr>
        <p:xfrm>
          <a:off x="3651250" y="266700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279360" progId="Equation.DSMT4">
                  <p:embed/>
                </p:oleObj>
              </mc:Choice>
              <mc:Fallback>
                <p:oleObj name="Equation" r:id="rId4" imgW="495000" imgH="279360" progId="Equation.DSMT4">
                  <p:embed/>
                  <p:pic>
                    <p:nvPicPr>
                      <p:cNvPr id="3" name="Object 49">
                        <a:extLst>
                          <a:ext uri="{FF2B5EF4-FFF2-40B4-BE49-F238E27FC236}">
                            <a16:creationId xmlns:a16="http://schemas.microsoft.com/office/drawing/2014/main" id="{ED1117D8-391D-BAC3-B6C5-B6A25F0E04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0" y="2667000"/>
                        <a:ext cx="495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9">
            <a:extLst>
              <a:ext uri="{FF2B5EF4-FFF2-40B4-BE49-F238E27FC236}">
                <a16:creationId xmlns:a16="http://schemas.microsoft.com/office/drawing/2014/main" id="{5078FC08-9CCC-B392-89C9-E142F7F9DB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39780"/>
              </p:ext>
            </p:extLst>
          </p:nvPr>
        </p:nvGraphicFramePr>
        <p:xfrm>
          <a:off x="6324600" y="2667000"/>
          <a:ext cx="104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279360" progId="Equation.DSMT4">
                  <p:embed/>
                </p:oleObj>
              </mc:Choice>
              <mc:Fallback>
                <p:oleObj name="Equation" r:id="rId6" imgW="1041120" imgH="279360" progId="Equation.DSMT4">
                  <p:embed/>
                  <p:pic>
                    <p:nvPicPr>
                      <p:cNvPr id="4" name="Object 49">
                        <a:extLst>
                          <a:ext uri="{FF2B5EF4-FFF2-40B4-BE49-F238E27FC236}">
                            <a16:creationId xmlns:a16="http://schemas.microsoft.com/office/drawing/2014/main" id="{58AA7615-B8EB-DA2D-E009-E0DED6ADBF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667000"/>
                        <a:ext cx="104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9">
            <a:extLst>
              <a:ext uri="{FF2B5EF4-FFF2-40B4-BE49-F238E27FC236}">
                <a16:creationId xmlns:a16="http://schemas.microsoft.com/office/drawing/2014/main" id="{B833C391-5409-62DD-5203-2BAF7E2629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690939"/>
              </p:ext>
            </p:extLst>
          </p:nvPr>
        </p:nvGraphicFramePr>
        <p:xfrm>
          <a:off x="533400" y="3048000"/>
          <a:ext cx="2400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00120" imgH="457200" progId="Equation.DSMT4">
                  <p:embed/>
                </p:oleObj>
              </mc:Choice>
              <mc:Fallback>
                <p:oleObj name="Equation" r:id="rId8" imgW="2400120" imgH="457200" progId="Equation.DSMT4">
                  <p:embed/>
                  <p:pic>
                    <p:nvPicPr>
                      <p:cNvPr id="5" name="Object 49">
                        <a:extLst>
                          <a:ext uri="{FF2B5EF4-FFF2-40B4-BE49-F238E27FC236}">
                            <a16:creationId xmlns:a16="http://schemas.microsoft.com/office/drawing/2014/main" id="{5078FC08-9CCC-B392-89C9-E142F7F9DB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24003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7104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Evaluating Square Roots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Because  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	we have</a:t>
            </a:r>
          </a:p>
          <a:p>
            <a:pPr marL="514350" indent="-514350"/>
            <a:r>
              <a:rPr lang="en-US" i="0" dirty="0">
                <a:solidFill>
                  <a:schemeClr val="tx1"/>
                </a:solidFill>
              </a:rPr>
              <a:t>	and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224" name="Object 22"/>
          <p:cNvGraphicFramePr>
            <a:graphicFrameLocks noChangeAspect="1"/>
          </p:cNvGraphicFramePr>
          <p:nvPr/>
        </p:nvGraphicFramePr>
        <p:xfrm>
          <a:off x="3276600" y="1535113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5113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89713"/>
              </p:ext>
            </p:extLst>
          </p:nvPr>
        </p:nvGraphicFramePr>
        <p:xfrm>
          <a:off x="533400" y="3024188"/>
          <a:ext cx="3200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00400" imgH="431640" progId="Equation.DSMT4">
                  <p:embed/>
                </p:oleObj>
              </mc:Choice>
              <mc:Fallback>
                <p:oleObj name="Equation" r:id="rId4" imgW="3200400" imgH="4316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24188"/>
                        <a:ext cx="3200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24"/>
          <p:cNvGraphicFramePr>
            <a:graphicFrameLocks noChangeAspect="1"/>
          </p:cNvGraphicFramePr>
          <p:nvPr/>
        </p:nvGraphicFramePr>
        <p:xfrm>
          <a:off x="525011" y="4224117"/>
          <a:ext cx="2679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79480" imgH="431640" progId="Equation.DSMT4">
                  <p:embed/>
                </p:oleObj>
              </mc:Choice>
              <mc:Fallback>
                <p:oleObj name="Equation" r:id="rId6" imgW="2679480" imgH="431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224117"/>
                        <a:ext cx="2679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25"/>
          <p:cNvGraphicFramePr>
            <a:graphicFrameLocks noChangeAspect="1"/>
          </p:cNvGraphicFramePr>
          <p:nvPr/>
        </p:nvGraphicFramePr>
        <p:xfrm>
          <a:off x="525011" y="496570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33440" imgH="444240" progId="Equation.DSMT4">
                  <p:embed/>
                </p:oleObj>
              </mc:Choice>
              <mc:Fallback>
                <p:oleObj name="Equation" r:id="rId8" imgW="1333440" imgH="4442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965700"/>
                        <a:ext cx="1333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35412"/>
              </p:ext>
            </p:extLst>
          </p:nvPr>
        </p:nvGraphicFramePr>
        <p:xfrm>
          <a:off x="3746500" y="3004168"/>
          <a:ext cx="270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05100" imgH="444500" progId="Equation.DSMT4">
                  <p:embed/>
                </p:oleObj>
              </mc:Choice>
              <mc:Fallback>
                <p:oleObj name="Equation" r:id="rId10" imgW="2705100" imgH="444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3004168"/>
                        <a:ext cx="270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241210"/>
              </p:ext>
            </p:extLst>
          </p:nvPr>
        </p:nvGraphicFramePr>
        <p:xfrm>
          <a:off x="6553200" y="3087688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558" imgH="304668" progId="Equation.DSMT4">
                  <p:embed/>
                </p:oleObj>
              </mc:Choice>
              <mc:Fallback>
                <p:oleObj name="Equation" r:id="rId12" imgW="558558" imgH="304668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087688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1092200" y="3532848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54951" imgH="444307" progId="Equation.DSMT4">
                  <p:embed/>
                </p:oleObj>
              </mc:Choice>
              <mc:Fallback>
                <p:oleObj name="Equation" r:id="rId14" imgW="1954951" imgH="44430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532848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112211"/>
              </p:ext>
            </p:extLst>
          </p:nvPr>
        </p:nvGraphicFramePr>
        <p:xfrm>
          <a:off x="3272522" y="4146878"/>
          <a:ext cx="1905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760" imgH="495000" progId="Equation.DSMT4">
                  <p:embed/>
                </p:oleObj>
              </mc:Choice>
              <mc:Fallback>
                <p:oleObj name="Equation" r:id="rId16" imgW="1904760" imgH="4950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2522" y="4146878"/>
                        <a:ext cx="1905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1988995" y="5067300"/>
          <a:ext cx="3009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09600" imgH="304560" progId="Equation.DSMT4">
                  <p:embed/>
                </p:oleObj>
              </mc:Choice>
              <mc:Fallback>
                <p:oleObj name="Equation" r:id="rId18" imgW="3009600" imgH="3045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995" y="5067300"/>
                        <a:ext cx="3009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58271"/>
              </p:ext>
            </p:extLst>
          </p:nvPr>
        </p:nvGraphicFramePr>
        <p:xfrm>
          <a:off x="2638425" y="1308100"/>
          <a:ext cx="1079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79280" imgH="419040" progId="Equation.DSMT4">
                  <p:embed/>
                </p:oleObj>
              </mc:Choice>
              <mc:Fallback>
                <p:oleObj name="Equation" r:id="rId20" imgW="1079280" imgH="41904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8425" y="1308100"/>
                        <a:ext cx="1079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518642"/>
              </p:ext>
            </p:extLst>
          </p:nvPr>
        </p:nvGraphicFramePr>
        <p:xfrm>
          <a:off x="2387600" y="1793060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17440" imgH="444240" progId="Equation.DSMT4">
                  <p:embed/>
                </p:oleObj>
              </mc:Choice>
              <mc:Fallback>
                <p:oleObj name="Equation" r:id="rId22" imgW="1117440" imgH="4442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793060"/>
                        <a:ext cx="1117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93221"/>
              </p:ext>
            </p:extLst>
          </p:nvPr>
        </p:nvGraphicFramePr>
        <p:xfrm>
          <a:off x="2178668" y="2325688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25400" imgH="444240" progId="Equation.DSMT4">
                  <p:embed/>
                </p:oleObj>
              </mc:Choice>
              <mc:Fallback>
                <p:oleObj name="Equation" r:id="rId24" imgW="1625400" imgH="4442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668" y="2325688"/>
                        <a:ext cx="1625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/>
        </p:nvGraphicFramePr>
        <p:xfrm>
          <a:off x="4394200" y="1954676"/>
          <a:ext cx="314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49280" imgH="279360" progId="Equation.DSMT4">
                  <p:embed/>
                </p:oleObj>
              </mc:Choice>
              <mc:Fallback>
                <p:oleObj name="Equation" r:id="rId26" imgW="3149280" imgH="2793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54676"/>
                        <a:ext cx="314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498626"/>
              </p:ext>
            </p:extLst>
          </p:nvPr>
        </p:nvGraphicFramePr>
        <p:xfrm>
          <a:off x="4406900" y="2470768"/>
          <a:ext cx="313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136680" imgH="279360" progId="Equation.DSMT4">
                  <p:embed/>
                </p:oleObj>
              </mc:Choice>
              <mc:Fallback>
                <p:oleObj name="Equation" r:id="rId28" imgW="3136680" imgH="2793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470768"/>
                        <a:ext cx="313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9">
            <a:extLst>
              <a:ext uri="{FF2B5EF4-FFF2-40B4-BE49-F238E27FC236}">
                <a16:creationId xmlns:a16="http://schemas.microsoft.com/office/drawing/2014/main" id="{2FCD2EE0-AD2F-E937-92F9-9640ACDB29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687365"/>
              </p:ext>
            </p:extLst>
          </p:nvPr>
        </p:nvGraphicFramePr>
        <p:xfrm>
          <a:off x="5238750" y="4321175"/>
          <a:ext cx="318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187440" imgH="304560" progId="Equation.DSMT4">
                  <p:embed/>
                </p:oleObj>
              </mc:Choice>
              <mc:Fallback>
                <p:oleObj name="Equation" r:id="rId30" imgW="3187440" imgH="304560" progId="Equation.DSMT4">
                  <p:embed/>
                  <p:pic>
                    <p:nvPicPr>
                      <p:cNvPr id="4135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0" y="4321175"/>
                        <a:ext cx="318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9">
            <a:extLst>
              <a:ext uri="{FF2B5EF4-FFF2-40B4-BE49-F238E27FC236}">
                <a16:creationId xmlns:a16="http://schemas.microsoft.com/office/drawing/2014/main" id="{AB71D66A-FDD8-16FA-EE51-32BB5998BE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112580"/>
              </p:ext>
            </p:extLst>
          </p:nvPr>
        </p:nvGraphicFramePr>
        <p:xfrm>
          <a:off x="5903348" y="4642178"/>
          <a:ext cx="1727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726920" imgH="304560" progId="Equation.DSMT4">
                  <p:embed/>
                </p:oleObj>
              </mc:Choice>
              <mc:Fallback>
                <p:oleObj name="Equation" r:id="rId32" imgW="1726920" imgH="304560" progId="Equation.DSMT4">
                  <p:embed/>
                  <p:pic>
                    <p:nvPicPr>
                      <p:cNvPr id="2" name="Object 39">
                        <a:extLst>
                          <a:ext uri="{FF2B5EF4-FFF2-40B4-BE49-F238E27FC236}">
                            <a16:creationId xmlns:a16="http://schemas.microsoft.com/office/drawing/2014/main" id="{2FCD2EE0-AD2F-E937-92F9-9640ACDB29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348" y="4642178"/>
                        <a:ext cx="1727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Evaluating Square Roots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523232"/>
              </p:ext>
            </p:extLst>
          </p:nvPr>
        </p:nvGraphicFramePr>
        <p:xfrm>
          <a:off x="514350" y="1441450"/>
          <a:ext cx="3365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65280" imgH="1015920" progId="Equation.DSMT4">
                  <p:embed/>
                </p:oleObj>
              </mc:Choice>
              <mc:Fallback>
                <p:oleObj name="Equation" r:id="rId2" imgW="3365280" imgH="10159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1441450"/>
                        <a:ext cx="3365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7784" y="2960688"/>
          <a:ext cx="198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444240" progId="Equation.DSMT4">
                  <p:embed/>
                </p:oleObj>
              </mc:Choice>
              <mc:Fallback>
                <p:oleObj name="Equation" r:id="rId4" imgW="1981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960688"/>
                        <a:ext cx="1981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886200" y="1473200"/>
          <a:ext cx="3352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52800" imgH="939800" progId="Equation.DSMT4">
                  <p:embed/>
                </p:oleObj>
              </mc:Choice>
              <mc:Fallback>
                <p:oleObj name="Equation" r:id="rId6" imgW="3352800" imgH="93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473200"/>
                        <a:ext cx="3352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967168"/>
              </p:ext>
            </p:extLst>
          </p:nvPr>
        </p:nvGraphicFramePr>
        <p:xfrm>
          <a:off x="2476500" y="2940050"/>
          <a:ext cx="4902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02120" imgH="558720" progId="Equation.DSMT4">
                  <p:embed/>
                </p:oleObj>
              </mc:Choice>
              <mc:Fallback>
                <p:oleObj name="Equation" r:id="rId8" imgW="4902120" imgH="5587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940050"/>
                        <a:ext cx="4902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Estimating Square Roots</a:t>
            </a:r>
          </a:p>
        </p:txBody>
      </p:sp>
      <p:sp>
        <p:nvSpPr>
          <p:cNvPr id="11267" name="Rectangle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calculator will give                          rounded to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nearest ten-thousandth. Check that this is a reasonable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estimate.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</a:t>
            </a:r>
            <a:r>
              <a:rPr lang="en-US" i="0" dirty="0">
                <a:solidFill>
                  <a:srgbClr val="000087"/>
                </a:solidFill>
              </a:rPr>
              <a:t>25 &lt; 30 &lt; 36</a:t>
            </a:r>
            <a:r>
              <a:rPr lang="en-US" i="0" dirty="0">
                <a:solidFill>
                  <a:schemeClr val="tx1"/>
                </a:solidFill>
              </a:rPr>
              <a:t>, we have                                and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The approximation 5.4772 is between 5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6 and is reasonable.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Another approach is to square as follows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1268" name="Object 16"/>
          <p:cNvGraphicFramePr>
            <a:graphicFrameLocks noChangeAspect="1"/>
          </p:cNvGraphicFramePr>
          <p:nvPr/>
        </p:nvGraphicFramePr>
        <p:xfrm>
          <a:off x="3543300" y="1268104"/>
          <a:ext cx="198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81200" imgH="431800" progId="Equation.DSMT4">
                  <p:embed/>
                </p:oleObj>
              </mc:Choice>
              <mc:Fallback>
                <p:oleObj name="Equation" r:id="rId2" imgW="1981200" imgH="431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268104"/>
                        <a:ext cx="1981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578473"/>
              </p:ext>
            </p:extLst>
          </p:nvPr>
        </p:nvGraphicFramePr>
        <p:xfrm>
          <a:off x="4991100" y="3335338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500" imgH="444500" progId="Equation.DSMT4">
                  <p:embed/>
                </p:oleObj>
              </mc:Choice>
              <mc:Fallback>
                <p:oleObj name="Equation" r:id="rId4" imgW="2476500" imgH="444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335338"/>
                        <a:ext cx="2476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8"/>
          <p:cNvGraphicFramePr>
            <a:graphicFrameLocks noChangeAspect="1"/>
          </p:cNvGraphicFramePr>
          <p:nvPr/>
        </p:nvGraphicFramePr>
        <p:xfrm>
          <a:off x="561975" y="3827154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700" imgH="444500" progId="Equation.DSMT4">
                  <p:embed/>
                </p:oleObj>
              </mc:Choice>
              <mc:Fallback>
                <p:oleObj name="Equation" r:id="rId6" imgW="1663700" imgH="444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3827154"/>
                        <a:ext cx="1663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915171"/>
              </p:ext>
            </p:extLst>
          </p:nvPr>
        </p:nvGraphicFramePr>
        <p:xfrm>
          <a:off x="1231900" y="5400675"/>
          <a:ext cx="6629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29400" imgH="558720" progId="Equation.DSMT4">
                  <p:embed/>
                </p:oleObj>
              </mc:Choice>
              <mc:Fallback>
                <p:oleObj name="Equation" r:id="rId8" imgW="6629400" imgH="558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5400675"/>
                        <a:ext cx="66294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Cube Root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>
              <a:spcBef>
                <a:spcPct val="35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number, then        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cube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229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241782"/>
              </p:ext>
            </p:extLst>
          </p:nvPr>
        </p:nvGraphicFramePr>
        <p:xfrm>
          <a:off x="4324350" y="1308100"/>
          <a:ext cx="49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85" imgH="444307" progId="Equation.DSMT4">
                  <p:embed/>
                </p:oleObj>
              </mc:Choice>
              <mc:Fallback>
                <p:oleObj name="Equation" r:id="rId2" imgW="495085" imgH="44430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1308100"/>
                        <a:ext cx="495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Evaluating Cube Roots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58800" y="1319213"/>
          <a:ext cx="2641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41320" imgH="431640" progId="Equation.DSMT4">
                  <p:embed/>
                </p:oleObj>
              </mc:Choice>
              <mc:Fallback>
                <p:oleObj name="Equation" r:id="rId2" imgW="264132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319213"/>
                        <a:ext cx="2641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57784" y="2044700"/>
          <a:ext cx="3695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95400" imgH="545760" progId="Equation.DSMT4">
                  <p:embed/>
                </p:oleObj>
              </mc:Choice>
              <mc:Fallback>
                <p:oleObj name="Equation" r:id="rId4" imgW="36954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044700"/>
                        <a:ext cx="3695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7482471"/>
              </p:ext>
            </p:extLst>
          </p:nvPr>
        </p:nvGraphicFramePr>
        <p:xfrm>
          <a:off x="569913" y="3124200"/>
          <a:ext cx="3327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120" imgH="1015920" progId="Equation.DSMT4">
                  <p:embed/>
                </p:oleObj>
              </mc:Choice>
              <mc:Fallback>
                <p:oleObj name="Equation" r:id="rId6" imgW="3327120" imgH="10159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3124200"/>
                        <a:ext cx="33274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90600" y="2746291"/>
            <a:ext cx="6888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dirty="0">
                <a:solidFill>
                  <a:srgbClr val="008080"/>
                </a:solidFill>
              </a:rPr>
              <a:t>The cube root of a negative number is a real number and is negative. 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14700" y="1308100"/>
          <a:ext cx="101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444240" progId="Equation.DSMT4">
                  <p:embed/>
                </p:oleObj>
              </mc:Choice>
              <mc:Fallback>
                <p:oleObj name="Equation" r:id="rId8" imgW="101592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08100"/>
                        <a:ext cx="101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343400" y="207010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03240" imgH="444240" progId="Equation.DSMT4">
                  <p:embed/>
                </p:oleObj>
              </mc:Choice>
              <mc:Fallback>
                <p:oleObj name="Equation" r:id="rId10" imgW="180324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07010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548753"/>
              </p:ext>
            </p:extLst>
          </p:nvPr>
        </p:nvGraphicFramePr>
        <p:xfrm>
          <a:off x="4089400" y="3151187"/>
          <a:ext cx="130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07880" imgH="939600" progId="Equation.DSMT4">
                  <p:embed/>
                </p:oleObj>
              </mc:Choice>
              <mc:Fallback>
                <p:oleObj name="Equation" r:id="rId12" imgW="130788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3151187"/>
                        <a:ext cx="130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</TotalTime>
  <Words>651</Words>
  <Application>Microsoft Office PowerPoint</Application>
  <PresentationFormat>On-screen Show (4:3)</PresentationFormat>
  <Paragraphs>67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8.1</vt:lpstr>
      <vt:lpstr>Definition: Radical Terminology </vt:lpstr>
      <vt:lpstr>Definition: Square Root </vt:lpstr>
      <vt:lpstr>Note</vt:lpstr>
      <vt:lpstr>Example 1: Evaluating Square Roots</vt:lpstr>
      <vt:lpstr>Example 2: Evaluating Square Roots</vt:lpstr>
      <vt:lpstr>Example 3: Estimating Square Roots</vt:lpstr>
      <vt:lpstr>Definition: Cube Root</vt:lpstr>
      <vt:lpstr>Example 4: Evaluating Cube Roots</vt:lpstr>
      <vt:lpstr>Attention!</vt:lpstr>
      <vt:lpstr>Example 5: Evaluating Radical Expressions  with a Calculator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118</cp:revision>
  <dcterms:created xsi:type="dcterms:W3CDTF">2013-04-26T14:43:13Z</dcterms:created>
  <dcterms:modified xsi:type="dcterms:W3CDTF">2023-07-25T19:36:22Z</dcterms:modified>
</cp:coreProperties>
</file>