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9" r:id="rId3"/>
    <p:sldId id="260" r:id="rId4"/>
    <p:sldId id="273"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61" autoAdjust="0"/>
    <p:restoredTop sz="94709" autoAdjust="0"/>
  </p:normalViewPr>
  <p:slideViewPr>
    <p:cSldViewPr>
      <p:cViewPr varScale="1">
        <p:scale>
          <a:sx n="114" d="100"/>
          <a:sy n="114" d="100"/>
        </p:scale>
        <p:origin x="1542" y="102"/>
      </p:cViewPr>
      <p:guideLst>
        <p:guide orient="horz" pos="9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7/25/2023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432717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DE7DC8-61BD-494E-8323-4700A41AF9E8}" type="datetimeFigureOut">
              <a:rPr lang="en-US" smtClean="0"/>
              <a:pPr/>
              <a:t>7/25/2023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BFDD4F-BB12-41B4-950C-B9CADD73339B}" type="slidenum">
              <a:rPr lang="en-US" smtClean="0"/>
              <a:pPr/>
              <a:t>‹#›</a:t>
            </a:fld>
            <a:endParaRPr lang="en-US"/>
          </a:p>
        </p:txBody>
      </p:sp>
    </p:spTree>
    <p:extLst>
      <p:ext uri="{BB962C8B-B14F-4D97-AF65-F5344CB8AC3E}">
        <p14:creationId xmlns:p14="http://schemas.microsoft.com/office/powerpoint/2010/main" val="4160037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34.bin"/><Relationship Id="rId3" Type="http://schemas.openxmlformats.org/officeDocument/2006/relationships/image" Target="../media/image32.wmf"/><Relationship Id="rId7" Type="http://schemas.openxmlformats.org/officeDocument/2006/relationships/image" Target="../media/image34.wmf"/><Relationship Id="rId2" Type="http://schemas.openxmlformats.org/officeDocument/2006/relationships/oleObject" Target="../embeddings/oleObject31.bin"/><Relationship Id="rId1" Type="http://schemas.openxmlformats.org/officeDocument/2006/relationships/slideLayout" Target="../slideLayouts/slideLayout2.xml"/><Relationship Id="rId6" Type="http://schemas.openxmlformats.org/officeDocument/2006/relationships/oleObject" Target="../embeddings/oleObject33.bin"/><Relationship Id="rId5" Type="http://schemas.openxmlformats.org/officeDocument/2006/relationships/image" Target="../media/image33.wmf"/><Relationship Id="rId4" Type="http://schemas.openxmlformats.org/officeDocument/2006/relationships/oleObject" Target="../embeddings/oleObject32.bin"/><Relationship Id="rId9" Type="http://schemas.openxmlformats.org/officeDocument/2006/relationships/image" Target="../media/image35.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39.wmf"/><Relationship Id="rId18" Type="http://schemas.openxmlformats.org/officeDocument/2006/relationships/oleObject" Target="../embeddings/oleObject41.bin"/><Relationship Id="rId3" Type="http://schemas.openxmlformats.org/officeDocument/2006/relationships/image" Target="../media/image33.wmf"/><Relationship Id="rId21" Type="http://schemas.openxmlformats.org/officeDocument/2006/relationships/image" Target="../media/image42.wmf"/><Relationship Id="rId7" Type="http://schemas.openxmlformats.org/officeDocument/2006/relationships/image" Target="../media/image36.wmf"/><Relationship Id="rId12" Type="http://schemas.openxmlformats.org/officeDocument/2006/relationships/oleObject" Target="../embeddings/oleObject39.bin"/><Relationship Id="rId17" Type="http://schemas.openxmlformats.org/officeDocument/2006/relationships/image" Target="../media/image32.wmf"/><Relationship Id="rId2" Type="http://schemas.openxmlformats.org/officeDocument/2006/relationships/oleObject" Target="../embeddings/oleObject32.bin"/><Relationship Id="rId16" Type="http://schemas.openxmlformats.org/officeDocument/2006/relationships/oleObject" Target="../embeddings/oleObject31.bin"/><Relationship Id="rId20" Type="http://schemas.openxmlformats.org/officeDocument/2006/relationships/oleObject" Target="../embeddings/oleObject42.bin"/><Relationship Id="rId1" Type="http://schemas.openxmlformats.org/officeDocument/2006/relationships/slideLayout" Target="../slideLayouts/slideLayout2.xml"/><Relationship Id="rId6" Type="http://schemas.openxmlformats.org/officeDocument/2006/relationships/oleObject" Target="../embeddings/oleObject36.bin"/><Relationship Id="rId11" Type="http://schemas.openxmlformats.org/officeDocument/2006/relationships/image" Target="../media/image38.wmf"/><Relationship Id="rId5" Type="http://schemas.openxmlformats.org/officeDocument/2006/relationships/image" Target="../media/image34.wmf"/><Relationship Id="rId15" Type="http://schemas.openxmlformats.org/officeDocument/2006/relationships/image" Target="../media/image40.wmf"/><Relationship Id="rId10" Type="http://schemas.openxmlformats.org/officeDocument/2006/relationships/oleObject" Target="../embeddings/oleObject38.bin"/><Relationship Id="rId19" Type="http://schemas.openxmlformats.org/officeDocument/2006/relationships/image" Target="../media/image41.wmf"/><Relationship Id="rId4" Type="http://schemas.openxmlformats.org/officeDocument/2006/relationships/oleObject" Target="../embeddings/oleObject35.bin"/><Relationship Id="rId9" Type="http://schemas.openxmlformats.org/officeDocument/2006/relationships/image" Target="../media/image37.wmf"/><Relationship Id="rId14" Type="http://schemas.openxmlformats.org/officeDocument/2006/relationships/oleObject" Target="../embeddings/oleObject40.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5.bin"/><Relationship Id="rId13" Type="http://schemas.openxmlformats.org/officeDocument/2006/relationships/image" Target="../media/image47.wmf"/><Relationship Id="rId3" Type="http://schemas.openxmlformats.org/officeDocument/2006/relationships/image" Target="../media/image35.wmf"/><Relationship Id="rId7" Type="http://schemas.openxmlformats.org/officeDocument/2006/relationships/image" Target="../media/image44.wmf"/><Relationship Id="rId12" Type="http://schemas.openxmlformats.org/officeDocument/2006/relationships/oleObject" Target="../embeddings/oleObject47.bin"/><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44.bin"/><Relationship Id="rId11" Type="http://schemas.openxmlformats.org/officeDocument/2006/relationships/image" Target="../media/image46.wmf"/><Relationship Id="rId5" Type="http://schemas.openxmlformats.org/officeDocument/2006/relationships/image" Target="../media/image43.wmf"/><Relationship Id="rId15" Type="http://schemas.openxmlformats.org/officeDocument/2006/relationships/image" Target="../media/image48.wmf"/><Relationship Id="rId10" Type="http://schemas.openxmlformats.org/officeDocument/2006/relationships/oleObject" Target="../embeddings/oleObject46.bin"/><Relationship Id="rId4" Type="http://schemas.openxmlformats.org/officeDocument/2006/relationships/oleObject" Target="../embeddings/oleObject43.bin"/><Relationship Id="rId9" Type="http://schemas.openxmlformats.org/officeDocument/2006/relationships/image" Target="../media/image45.wmf"/><Relationship Id="rId14" Type="http://schemas.openxmlformats.org/officeDocument/2006/relationships/oleObject" Target="../embeddings/oleObject48.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52.bin"/><Relationship Id="rId13" Type="http://schemas.openxmlformats.org/officeDocument/2006/relationships/image" Target="../media/image54.wmf"/><Relationship Id="rId3" Type="http://schemas.openxmlformats.org/officeDocument/2006/relationships/image" Target="../media/image49.wmf"/><Relationship Id="rId7" Type="http://schemas.openxmlformats.org/officeDocument/2006/relationships/image" Target="../media/image51.wmf"/><Relationship Id="rId12" Type="http://schemas.openxmlformats.org/officeDocument/2006/relationships/oleObject" Target="../embeddings/oleObject54.bin"/><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53.wmf"/><Relationship Id="rId5" Type="http://schemas.openxmlformats.org/officeDocument/2006/relationships/image" Target="../media/image50.wmf"/><Relationship Id="rId15" Type="http://schemas.openxmlformats.org/officeDocument/2006/relationships/image" Target="../media/image55.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52.wmf"/><Relationship Id="rId14" Type="http://schemas.openxmlformats.org/officeDocument/2006/relationships/oleObject" Target="../embeddings/oleObject55.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58.bin"/><Relationship Id="rId3" Type="http://schemas.openxmlformats.org/officeDocument/2006/relationships/image" Target="../media/image54.wmf"/><Relationship Id="rId7" Type="http://schemas.openxmlformats.org/officeDocument/2006/relationships/image" Target="../media/image57.wmf"/><Relationship Id="rId2" Type="http://schemas.openxmlformats.org/officeDocument/2006/relationships/oleObject" Target="../embeddings/oleObject54.bin"/><Relationship Id="rId1" Type="http://schemas.openxmlformats.org/officeDocument/2006/relationships/slideLayout" Target="../slideLayouts/slideLayout2.xml"/><Relationship Id="rId6" Type="http://schemas.openxmlformats.org/officeDocument/2006/relationships/oleObject" Target="../embeddings/oleObject57.bin"/><Relationship Id="rId5" Type="http://schemas.openxmlformats.org/officeDocument/2006/relationships/image" Target="../media/image56.wmf"/><Relationship Id="rId4" Type="http://schemas.openxmlformats.org/officeDocument/2006/relationships/oleObject" Target="../embeddings/oleObject56.bin"/><Relationship Id="rId9" Type="http://schemas.openxmlformats.org/officeDocument/2006/relationships/image" Target="../media/image58.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61.bin"/><Relationship Id="rId3" Type="http://schemas.openxmlformats.org/officeDocument/2006/relationships/image" Target="../media/image55.wmf"/><Relationship Id="rId7" Type="http://schemas.openxmlformats.org/officeDocument/2006/relationships/image" Target="../media/image60.wmf"/><Relationship Id="rId2" Type="http://schemas.openxmlformats.org/officeDocument/2006/relationships/oleObject" Target="../embeddings/oleObject55.bin"/><Relationship Id="rId1" Type="http://schemas.openxmlformats.org/officeDocument/2006/relationships/slideLayout" Target="../slideLayouts/slideLayout2.xml"/><Relationship Id="rId6" Type="http://schemas.openxmlformats.org/officeDocument/2006/relationships/oleObject" Target="../embeddings/oleObject60.bin"/><Relationship Id="rId5" Type="http://schemas.openxmlformats.org/officeDocument/2006/relationships/image" Target="../media/image59.wmf"/><Relationship Id="rId4" Type="http://schemas.openxmlformats.org/officeDocument/2006/relationships/oleObject" Target="../embeddings/oleObject59.bin"/><Relationship Id="rId9" Type="http://schemas.openxmlformats.org/officeDocument/2006/relationships/image" Target="../media/image61.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7.bin"/><Relationship Id="rId17" Type="http://schemas.openxmlformats.org/officeDocument/2006/relationships/image" Target="../media/image10.wmf"/><Relationship Id="rId2" Type="http://schemas.openxmlformats.org/officeDocument/2006/relationships/oleObject" Target="../embeddings/oleObject2.bin"/><Relationship Id="rId16"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5" Type="http://schemas.openxmlformats.org/officeDocument/2006/relationships/image" Target="../media/image9.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 Id="rId14" Type="http://schemas.openxmlformats.org/officeDocument/2006/relationships/oleObject" Target="../embeddings/oleObject8.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18" Type="http://schemas.openxmlformats.org/officeDocument/2006/relationships/oleObject" Target="../embeddings/oleObject16.bin"/><Relationship Id="rId3" Type="http://schemas.openxmlformats.org/officeDocument/2006/relationships/image" Target="../media/image9.wmf"/><Relationship Id="rId21" Type="http://schemas.openxmlformats.org/officeDocument/2006/relationships/image" Target="../media/image18.wmf"/><Relationship Id="rId7" Type="http://schemas.openxmlformats.org/officeDocument/2006/relationships/image" Target="../media/image11.wmf"/><Relationship Id="rId12" Type="http://schemas.openxmlformats.org/officeDocument/2006/relationships/oleObject" Target="../embeddings/oleObject13.bin"/><Relationship Id="rId17" Type="http://schemas.openxmlformats.org/officeDocument/2006/relationships/image" Target="../media/image16.wmf"/><Relationship Id="rId2" Type="http://schemas.openxmlformats.org/officeDocument/2006/relationships/oleObject" Target="../embeddings/oleObject8.bin"/><Relationship Id="rId16" Type="http://schemas.openxmlformats.org/officeDocument/2006/relationships/oleObject" Target="../embeddings/oleObject15.bin"/><Relationship Id="rId20"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5" Type="http://schemas.openxmlformats.org/officeDocument/2006/relationships/image" Target="../media/image15.wmf"/><Relationship Id="rId10" Type="http://schemas.openxmlformats.org/officeDocument/2006/relationships/oleObject" Target="../embeddings/oleObject12.bin"/><Relationship Id="rId19" Type="http://schemas.openxmlformats.org/officeDocument/2006/relationships/image" Target="../media/image17.wmf"/><Relationship Id="rId4" Type="http://schemas.openxmlformats.org/officeDocument/2006/relationships/oleObject" Target="../embeddings/oleObject9.bin"/><Relationship Id="rId9" Type="http://schemas.openxmlformats.org/officeDocument/2006/relationships/image" Target="../media/image12.wmf"/><Relationship Id="rId14" Type="http://schemas.openxmlformats.org/officeDocument/2006/relationships/oleObject" Target="../embeddings/oleObject14.bin"/></Relationships>
</file>

<file path=ppt/slides/_rels/slide7.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oleObject" Target="../embeddings/oleObject18.bin"/><Relationship Id="rId1" Type="http://schemas.openxmlformats.org/officeDocument/2006/relationships/slideLayout" Target="../slideLayouts/slideLayout2.xml"/><Relationship Id="rId5" Type="http://schemas.openxmlformats.org/officeDocument/2006/relationships/image" Target="../media/image20.wmf"/><Relationship Id="rId4" Type="http://schemas.openxmlformats.org/officeDocument/2006/relationships/oleObject" Target="../embeddings/oleObject19.bin"/></Relationships>
</file>

<file path=ppt/slides/_rels/slide8.x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5" Type="http://schemas.openxmlformats.org/officeDocument/2006/relationships/image" Target="../media/image22.wmf"/><Relationship Id="rId4" Type="http://schemas.openxmlformats.org/officeDocument/2006/relationships/oleObject" Target="../embeddings/oleObject21.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image" Target="../media/image29.wmf"/><Relationship Id="rId3" Type="http://schemas.openxmlformats.org/officeDocument/2006/relationships/image" Target="../media/image24.wmf"/><Relationship Id="rId7" Type="http://schemas.openxmlformats.org/officeDocument/2006/relationships/image" Target="../media/image26.wmf"/><Relationship Id="rId12" Type="http://schemas.openxmlformats.org/officeDocument/2006/relationships/oleObject" Target="../embeddings/oleObject28.bin"/><Relationship Id="rId17" Type="http://schemas.openxmlformats.org/officeDocument/2006/relationships/image" Target="../media/image31.wmf"/><Relationship Id="rId2" Type="http://schemas.openxmlformats.org/officeDocument/2006/relationships/oleObject" Target="../embeddings/oleObject23.bin"/><Relationship Id="rId16"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oleObject" Target="../embeddings/oleObject25.bin"/><Relationship Id="rId11" Type="http://schemas.openxmlformats.org/officeDocument/2006/relationships/image" Target="../media/image28.wmf"/><Relationship Id="rId5" Type="http://schemas.openxmlformats.org/officeDocument/2006/relationships/image" Target="../media/image25.wmf"/><Relationship Id="rId15" Type="http://schemas.openxmlformats.org/officeDocument/2006/relationships/image" Target="../media/image30.wmf"/><Relationship Id="rId10" Type="http://schemas.openxmlformats.org/officeDocument/2006/relationships/oleObject" Target="../embeddings/oleObject27.bin"/><Relationship Id="rId4" Type="http://schemas.openxmlformats.org/officeDocument/2006/relationships/oleObject" Target="../embeddings/oleObject24.bin"/><Relationship Id="rId9" Type="http://schemas.openxmlformats.org/officeDocument/2006/relationships/image" Target="../media/image27.wmf"/><Relationship Id="rId14" Type="http://schemas.openxmlformats.org/officeDocument/2006/relationships/oleObject" Target="../embeddings/oleObject2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Simplifying Radicals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3: Simplifying Square Roots with Variables</a:t>
            </a:r>
          </a:p>
        </p:txBody>
      </p:sp>
      <p:sp>
        <p:nvSpPr>
          <p:cNvPr id="13315" name="Rectangle 3"/>
          <p:cNvSpPr>
            <a:spLocks noGrp="1"/>
          </p:cNvSpPr>
          <p:nvPr>
            <p:ph idx="1"/>
          </p:nvPr>
        </p:nvSpPr>
        <p:spPr>
          <a:xfrm>
            <a:off x="457200" y="1280160"/>
            <a:ext cx="8229600" cy="3884140"/>
          </a:xfrm>
          <a:prstGeom prst="rect">
            <a:avLst/>
          </a:prstGeom>
          <a:noFill/>
        </p:spPr>
        <p:txBody>
          <a:bodyPr>
            <a:spAutoFit/>
          </a:bodyPr>
          <a:lstStyle/>
          <a:p>
            <a:pPr marL="0" indent="0">
              <a:buFont typeface="Courier New" pitchFamily="49" charset="0"/>
              <a:buNone/>
            </a:pPr>
            <a:r>
              <a:rPr lang="en-US" i="0" dirty="0">
                <a:solidFill>
                  <a:schemeClr val="tx1"/>
                </a:solidFill>
              </a:rPr>
              <a:t>Simplify each of the following square roots. Look for perfect square factors and even powers of the variables. Assume that all variables represent positive real numbers.</a:t>
            </a:r>
          </a:p>
          <a:p>
            <a:pPr marL="0" indent="0">
              <a:buFont typeface="Courier New" pitchFamily="49" charset="0"/>
              <a:buNone/>
            </a:pPr>
            <a:endParaRPr lang="en-US" dirty="0">
              <a:solidFill>
                <a:schemeClr val="tx1"/>
              </a:solidFill>
            </a:endParaRPr>
          </a:p>
          <a:p>
            <a:pPr marL="0" indent="0">
              <a:spcBef>
                <a:spcPct val="80000"/>
              </a:spcBef>
              <a:buFont typeface="Courier New" pitchFamily="49" charset="0"/>
              <a:buNone/>
            </a:pPr>
            <a:endParaRPr lang="en-US" b="1" dirty="0">
              <a:solidFill>
                <a:schemeClr val="tx1"/>
              </a:solidFill>
            </a:endParaRPr>
          </a:p>
          <a:p>
            <a:pPr marL="0" indent="0">
              <a:spcBef>
                <a:spcPct val="80000"/>
              </a:spcBef>
              <a:buFont typeface="Courier New" pitchFamily="49" charset="0"/>
              <a:buNone/>
            </a:pPr>
            <a:endParaRPr lang="en-US" dirty="0">
              <a:solidFill>
                <a:schemeClr val="tx1"/>
              </a:solidFill>
            </a:endParaRPr>
          </a:p>
        </p:txBody>
      </p:sp>
      <p:graphicFrame>
        <p:nvGraphicFramePr>
          <p:cNvPr id="13316" name="Object 4"/>
          <p:cNvGraphicFramePr>
            <a:graphicFrameLocks noChangeAspect="1"/>
          </p:cNvGraphicFramePr>
          <p:nvPr/>
        </p:nvGraphicFramePr>
        <p:xfrm>
          <a:off x="527050" y="3200400"/>
          <a:ext cx="1524000" cy="558800"/>
        </p:xfrm>
        <a:graphic>
          <a:graphicData uri="http://schemas.openxmlformats.org/presentationml/2006/ole">
            <mc:AlternateContent xmlns:mc="http://schemas.openxmlformats.org/markup-compatibility/2006">
              <mc:Choice xmlns:v="urn:schemas-microsoft-com:vml" Requires="v">
                <p:oleObj name="Equation" r:id="rId2" imgW="1523880" imgH="558720" progId="Equation.DSMT4">
                  <p:embed/>
                </p:oleObj>
              </mc:Choice>
              <mc:Fallback>
                <p:oleObj name="Equation" r:id="rId2" imgW="1523880" imgH="55872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7050" y="3200400"/>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a:extLst>
              <a:ext uri="{FF2B5EF4-FFF2-40B4-BE49-F238E27FC236}">
                <a16:creationId xmlns:a16="http://schemas.microsoft.com/office/drawing/2014/main" id="{3CF24ADE-64D7-C33B-DCE5-1680FB7D27AF}"/>
              </a:ext>
            </a:extLst>
          </p:cNvPr>
          <p:cNvGraphicFramePr>
            <a:graphicFrameLocks noChangeAspect="1"/>
          </p:cNvGraphicFramePr>
          <p:nvPr>
            <p:extLst>
              <p:ext uri="{D42A27DB-BD31-4B8C-83A1-F6EECF244321}">
                <p14:modId xmlns:p14="http://schemas.microsoft.com/office/powerpoint/2010/main" val="3820602400"/>
              </p:ext>
            </p:extLst>
          </p:nvPr>
        </p:nvGraphicFramePr>
        <p:xfrm>
          <a:off x="512890" y="4182350"/>
          <a:ext cx="1689100" cy="558800"/>
        </p:xfrm>
        <a:graphic>
          <a:graphicData uri="http://schemas.openxmlformats.org/presentationml/2006/ole">
            <mc:AlternateContent xmlns:mc="http://schemas.openxmlformats.org/markup-compatibility/2006">
              <mc:Choice xmlns:v="urn:schemas-microsoft-com:vml" Requires="v">
                <p:oleObj name="Equation" r:id="rId4" imgW="1688760" imgH="558720" progId="Equation.DSMT4">
                  <p:embed/>
                </p:oleObj>
              </mc:Choice>
              <mc:Fallback>
                <p:oleObj name="Equation" r:id="rId4" imgW="1688760" imgH="558720" progId="Equation.DSMT4">
                  <p:embed/>
                  <p:pic>
                    <p:nvPicPr>
                      <p:cNvPr id="1434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2890" y="4182350"/>
                        <a:ext cx="16891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6">
            <a:extLst>
              <a:ext uri="{FF2B5EF4-FFF2-40B4-BE49-F238E27FC236}">
                <a16:creationId xmlns:a16="http://schemas.microsoft.com/office/drawing/2014/main" id="{ED236096-7D19-BA25-00C8-8CBC715476EB}"/>
              </a:ext>
            </a:extLst>
          </p:cNvPr>
          <p:cNvGraphicFramePr>
            <a:graphicFrameLocks noChangeAspect="1"/>
          </p:cNvGraphicFramePr>
          <p:nvPr>
            <p:extLst>
              <p:ext uri="{D42A27DB-BD31-4B8C-83A1-F6EECF244321}">
                <p14:modId xmlns:p14="http://schemas.microsoft.com/office/powerpoint/2010/main" val="579838485"/>
              </p:ext>
            </p:extLst>
          </p:nvPr>
        </p:nvGraphicFramePr>
        <p:xfrm>
          <a:off x="5029200" y="3149600"/>
          <a:ext cx="1790700" cy="558800"/>
        </p:xfrm>
        <a:graphic>
          <a:graphicData uri="http://schemas.openxmlformats.org/presentationml/2006/ole">
            <mc:AlternateContent xmlns:mc="http://schemas.openxmlformats.org/markup-compatibility/2006">
              <mc:Choice xmlns:v="urn:schemas-microsoft-com:vml" Requires="v">
                <p:oleObj name="Equation" r:id="rId6" imgW="1790640" imgH="558720" progId="Equation.DSMT4">
                  <p:embed/>
                </p:oleObj>
              </mc:Choice>
              <mc:Fallback>
                <p:oleObj name="Equation" r:id="rId6" imgW="1790640" imgH="558720" progId="Equation.DSMT4">
                  <p:embed/>
                  <p:pic>
                    <p:nvPicPr>
                      <p:cNvPr id="14342"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9200" y="3149600"/>
                        <a:ext cx="1790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4">
            <a:extLst>
              <a:ext uri="{FF2B5EF4-FFF2-40B4-BE49-F238E27FC236}">
                <a16:creationId xmlns:a16="http://schemas.microsoft.com/office/drawing/2014/main" id="{F68E3632-3671-0660-2DF4-9F23ADC27159}"/>
              </a:ext>
            </a:extLst>
          </p:cNvPr>
          <p:cNvGraphicFramePr>
            <a:graphicFrameLocks noChangeAspect="1"/>
          </p:cNvGraphicFramePr>
          <p:nvPr>
            <p:extLst>
              <p:ext uri="{D42A27DB-BD31-4B8C-83A1-F6EECF244321}">
                <p14:modId xmlns:p14="http://schemas.microsoft.com/office/powerpoint/2010/main" val="271358450"/>
              </p:ext>
            </p:extLst>
          </p:nvPr>
        </p:nvGraphicFramePr>
        <p:xfrm>
          <a:off x="5029200" y="3891280"/>
          <a:ext cx="1498600" cy="990600"/>
        </p:xfrm>
        <a:graphic>
          <a:graphicData uri="http://schemas.openxmlformats.org/presentationml/2006/ole">
            <mc:AlternateContent xmlns:mc="http://schemas.openxmlformats.org/markup-compatibility/2006">
              <mc:Choice xmlns:v="urn:schemas-microsoft-com:vml" Requires="v">
                <p:oleObj name="Equation" r:id="rId8" imgW="1498320" imgH="990360" progId="Equation.DSMT4">
                  <p:embed/>
                </p:oleObj>
              </mc:Choice>
              <mc:Fallback>
                <p:oleObj name="Equation" r:id="rId8" imgW="1498320" imgH="990360" progId="Equation.DSMT4">
                  <p:embed/>
                  <p:pic>
                    <p:nvPicPr>
                      <p:cNvPr id="15364"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29200" y="3891280"/>
                        <a:ext cx="14986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3: Simplifying Square Roots with Variables </a:t>
            </a:r>
            <a:r>
              <a:rPr lang="en-US" sz="3200" dirty="0">
                <a:solidFill>
                  <a:schemeClr val="accent1"/>
                </a:solidFill>
              </a:rPr>
              <a:t>(cont.)</a:t>
            </a:r>
          </a:p>
        </p:txBody>
      </p:sp>
      <p:sp>
        <p:nvSpPr>
          <p:cNvPr id="14339" name="Rectangle 3"/>
          <p:cNvSpPr>
            <a:spLocks noGrp="1"/>
          </p:cNvSpPr>
          <p:nvPr>
            <p:ph idx="1"/>
          </p:nvPr>
        </p:nvSpPr>
        <p:spPr>
          <a:prstGeom prst="rect">
            <a:avLst/>
          </a:prstGeom>
        </p:spPr>
        <p:txBody>
          <a:bodyPr/>
          <a:lstStyle/>
          <a:p>
            <a:pPr marL="0" indent="0" algn="just">
              <a:buFont typeface="Courier New" pitchFamily="49" charset="0"/>
              <a:buNone/>
            </a:pPr>
            <a:endParaRPr lang="en-US"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p:txBody>
      </p:sp>
      <p:graphicFrame>
        <p:nvGraphicFramePr>
          <p:cNvPr id="14340" name="Object 4"/>
          <p:cNvGraphicFramePr>
            <a:graphicFrameLocks noChangeAspect="1"/>
          </p:cNvGraphicFramePr>
          <p:nvPr>
            <p:extLst>
              <p:ext uri="{D42A27DB-BD31-4B8C-83A1-F6EECF244321}">
                <p14:modId xmlns:p14="http://schemas.microsoft.com/office/powerpoint/2010/main" val="2597234784"/>
              </p:ext>
            </p:extLst>
          </p:nvPr>
        </p:nvGraphicFramePr>
        <p:xfrm>
          <a:off x="552450" y="2438400"/>
          <a:ext cx="1689100" cy="558800"/>
        </p:xfrm>
        <a:graphic>
          <a:graphicData uri="http://schemas.openxmlformats.org/presentationml/2006/ole">
            <mc:AlternateContent xmlns:mc="http://schemas.openxmlformats.org/markup-compatibility/2006">
              <mc:Choice xmlns:v="urn:schemas-microsoft-com:vml" Requires="v">
                <p:oleObj name="Equation" r:id="rId2" imgW="1688760" imgH="558720" progId="Equation.DSMT4">
                  <p:embed/>
                </p:oleObj>
              </mc:Choice>
              <mc:Fallback>
                <p:oleObj name="Equation" r:id="rId2" imgW="1688760" imgH="55872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2450" y="2438400"/>
                        <a:ext cx="16891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1963005685"/>
              </p:ext>
            </p:extLst>
          </p:nvPr>
        </p:nvGraphicFramePr>
        <p:xfrm>
          <a:off x="533400" y="3429000"/>
          <a:ext cx="1790700" cy="558800"/>
        </p:xfrm>
        <a:graphic>
          <a:graphicData uri="http://schemas.openxmlformats.org/presentationml/2006/ole">
            <mc:AlternateContent xmlns:mc="http://schemas.openxmlformats.org/markup-compatibility/2006">
              <mc:Choice xmlns:v="urn:schemas-microsoft-com:vml" Requires="v">
                <p:oleObj name="Equation" r:id="rId4" imgW="1790640" imgH="558720" progId="Equation.DSMT4">
                  <p:embed/>
                </p:oleObj>
              </mc:Choice>
              <mc:Fallback>
                <p:oleObj name="Equation" r:id="rId4" imgW="1790640" imgH="55872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3429000"/>
                        <a:ext cx="1790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3" name="Object 7"/>
          <p:cNvGraphicFramePr>
            <a:graphicFrameLocks noChangeAspect="1"/>
          </p:cNvGraphicFramePr>
          <p:nvPr>
            <p:extLst>
              <p:ext uri="{D42A27DB-BD31-4B8C-83A1-F6EECF244321}">
                <p14:modId xmlns:p14="http://schemas.microsoft.com/office/powerpoint/2010/main" val="3725503906"/>
              </p:ext>
            </p:extLst>
          </p:nvPr>
        </p:nvGraphicFramePr>
        <p:xfrm>
          <a:off x="4426090" y="3514949"/>
          <a:ext cx="1524000" cy="444500"/>
        </p:xfrm>
        <a:graphic>
          <a:graphicData uri="http://schemas.openxmlformats.org/presentationml/2006/ole">
            <mc:AlternateContent xmlns:mc="http://schemas.openxmlformats.org/markup-compatibility/2006">
              <mc:Choice xmlns:v="urn:schemas-microsoft-com:vml" Requires="v">
                <p:oleObj name="Equation" r:id="rId6" imgW="1524000" imgH="444500" progId="Equation.DSMT4">
                  <p:embed/>
                </p:oleObj>
              </mc:Choice>
              <mc:Fallback>
                <p:oleObj name="Equation" r:id="rId6" imgW="1524000" imgH="4445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26090" y="3514949"/>
                        <a:ext cx="1524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extLst>
              <p:ext uri="{D42A27DB-BD31-4B8C-83A1-F6EECF244321}">
                <p14:modId xmlns:p14="http://schemas.microsoft.com/office/powerpoint/2010/main" val="2281694642"/>
              </p:ext>
            </p:extLst>
          </p:nvPr>
        </p:nvGraphicFramePr>
        <p:xfrm>
          <a:off x="2362200" y="2465593"/>
          <a:ext cx="2057400" cy="558800"/>
        </p:xfrm>
        <a:graphic>
          <a:graphicData uri="http://schemas.openxmlformats.org/presentationml/2006/ole">
            <mc:AlternateContent xmlns:mc="http://schemas.openxmlformats.org/markup-compatibility/2006">
              <mc:Choice xmlns:v="urn:schemas-microsoft-com:vml" Requires="v">
                <p:oleObj name="Equation" r:id="rId8" imgW="2057400" imgH="558800" progId="Equation.DSMT4">
                  <p:embed/>
                </p:oleObj>
              </mc:Choice>
              <mc:Fallback>
                <p:oleObj name="Equation" r:id="rId8" imgW="2057400" imgH="55880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62200" y="2465593"/>
                        <a:ext cx="2057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extLst>
              <p:ext uri="{D42A27DB-BD31-4B8C-83A1-F6EECF244321}">
                <p14:modId xmlns:p14="http://schemas.microsoft.com/office/powerpoint/2010/main" val="1745529255"/>
              </p:ext>
            </p:extLst>
          </p:nvPr>
        </p:nvGraphicFramePr>
        <p:xfrm>
          <a:off x="4495800" y="2490993"/>
          <a:ext cx="1422400" cy="508000"/>
        </p:xfrm>
        <a:graphic>
          <a:graphicData uri="http://schemas.openxmlformats.org/presentationml/2006/ole">
            <mc:AlternateContent xmlns:mc="http://schemas.openxmlformats.org/markup-compatibility/2006">
              <mc:Choice xmlns:v="urn:schemas-microsoft-com:vml" Requires="v">
                <p:oleObj name="Equation" r:id="rId10" imgW="1422400" imgH="508000" progId="Equation.DSMT4">
                  <p:embed/>
                </p:oleObj>
              </mc:Choice>
              <mc:Fallback>
                <p:oleObj name="Equation" r:id="rId10" imgW="1422400" imgH="50800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95800" y="2490993"/>
                        <a:ext cx="1422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extLst>
              <p:ext uri="{D42A27DB-BD31-4B8C-83A1-F6EECF244321}">
                <p14:modId xmlns:p14="http://schemas.microsoft.com/office/powerpoint/2010/main" val="2676426417"/>
              </p:ext>
            </p:extLst>
          </p:nvPr>
        </p:nvGraphicFramePr>
        <p:xfrm>
          <a:off x="2350546" y="3464149"/>
          <a:ext cx="1981200" cy="495300"/>
        </p:xfrm>
        <a:graphic>
          <a:graphicData uri="http://schemas.openxmlformats.org/presentationml/2006/ole">
            <mc:AlternateContent xmlns:mc="http://schemas.openxmlformats.org/markup-compatibility/2006">
              <mc:Choice xmlns:v="urn:schemas-microsoft-com:vml" Requires="v">
                <p:oleObj name="Equation" r:id="rId12" imgW="1981200" imgH="495300" progId="Equation.DSMT4">
                  <p:embed/>
                </p:oleObj>
              </mc:Choice>
              <mc:Fallback>
                <p:oleObj name="Equation" r:id="rId12" imgW="1981200" imgH="49530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50546" y="3464149"/>
                        <a:ext cx="1981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3139631642"/>
              </p:ext>
            </p:extLst>
          </p:nvPr>
        </p:nvGraphicFramePr>
        <p:xfrm>
          <a:off x="6248400" y="3514949"/>
          <a:ext cx="1778000" cy="596900"/>
        </p:xfrm>
        <a:graphic>
          <a:graphicData uri="http://schemas.openxmlformats.org/presentationml/2006/ole">
            <mc:AlternateContent xmlns:mc="http://schemas.openxmlformats.org/markup-compatibility/2006">
              <mc:Choice xmlns:v="urn:schemas-microsoft-com:vml" Requires="v">
                <p:oleObj name="Equation" r:id="rId14" imgW="1778000" imgH="596900" progId="Equation.DSMT4">
                  <p:embed/>
                </p:oleObj>
              </mc:Choice>
              <mc:Fallback>
                <p:oleObj name="Equation" r:id="rId14" imgW="1778000" imgH="59690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248400" y="3514949"/>
                        <a:ext cx="17780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4">
            <a:extLst>
              <a:ext uri="{FF2B5EF4-FFF2-40B4-BE49-F238E27FC236}">
                <a16:creationId xmlns:a16="http://schemas.microsoft.com/office/drawing/2014/main" id="{69994820-99A5-D5BE-E1D4-CB198AEB6129}"/>
              </a:ext>
            </a:extLst>
          </p:cNvPr>
          <p:cNvGraphicFramePr>
            <a:graphicFrameLocks noChangeAspect="1"/>
          </p:cNvGraphicFramePr>
          <p:nvPr>
            <p:extLst>
              <p:ext uri="{D42A27DB-BD31-4B8C-83A1-F6EECF244321}">
                <p14:modId xmlns:p14="http://schemas.microsoft.com/office/powerpoint/2010/main" val="2121660360"/>
              </p:ext>
            </p:extLst>
          </p:nvPr>
        </p:nvGraphicFramePr>
        <p:xfrm>
          <a:off x="533400" y="1436231"/>
          <a:ext cx="1524000" cy="558800"/>
        </p:xfrm>
        <a:graphic>
          <a:graphicData uri="http://schemas.openxmlformats.org/presentationml/2006/ole">
            <mc:AlternateContent xmlns:mc="http://schemas.openxmlformats.org/markup-compatibility/2006">
              <mc:Choice xmlns:v="urn:schemas-microsoft-com:vml" Requires="v">
                <p:oleObj name="Equation" r:id="rId16" imgW="1523880" imgH="558720" progId="Equation.DSMT4">
                  <p:embed/>
                </p:oleObj>
              </mc:Choice>
              <mc:Fallback>
                <p:oleObj name="Equation" r:id="rId16" imgW="1523880" imgH="558720" progId="Equation.DSMT4">
                  <p:embed/>
                  <p:pic>
                    <p:nvPicPr>
                      <p:cNvPr id="13316" name="Object 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3400" y="1436231"/>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C100CB18-D366-CC2E-2704-E708D2A4176F}"/>
              </a:ext>
            </a:extLst>
          </p:cNvPr>
          <p:cNvGraphicFramePr>
            <a:graphicFrameLocks noChangeAspect="1"/>
          </p:cNvGraphicFramePr>
          <p:nvPr>
            <p:extLst>
              <p:ext uri="{D42A27DB-BD31-4B8C-83A1-F6EECF244321}">
                <p14:modId xmlns:p14="http://schemas.microsoft.com/office/powerpoint/2010/main" val="1497498451"/>
              </p:ext>
            </p:extLst>
          </p:nvPr>
        </p:nvGraphicFramePr>
        <p:xfrm>
          <a:off x="2380130" y="1547383"/>
          <a:ext cx="774700" cy="381000"/>
        </p:xfrm>
        <a:graphic>
          <a:graphicData uri="http://schemas.openxmlformats.org/presentationml/2006/ole">
            <mc:AlternateContent xmlns:mc="http://schemas.openxmlformats.org/markup-compatibility/2006">
              <mc:Choice xmlns:v="urn:schemas-microsoft-com:vml" Requires="v">
                <p:oleObj name="Equation" r:id="rId18" imgW="774360" imgH="380880" progId="Equation.DSMT4">
                  <p:embed/>
                </p:oleObj>
              </mc:Choice>
              <mc:Fallback>
                <p:oleObj name="Equation" r:id="rId18" imgW="774360" imgH="380880" progId="Equation.DSMT4">
                  <p:embed/>
                  <p:pic>
                    <p:nvPicPr>
                      <p:cNvPr id="7172" name="Object 4"/>
                      <p:cNvPicPr>
                        <a:picLocks noChangeAspect="1" noChangeArrowheads="1"/>
                      </p:cNvPicPr>
                      <p:nvPr/>
                    </p:nvPicPr>
                    <p:blipFill>
                      <a:blip r:embed="rId19"/>
                      <a:srcRect/>
                      <a:stretch>
                        <a:fillRect/>
                      </a:stretch>
                    </p:blipFill>
                    <p:spPr bwMode="auto">
                      <a:xfrm>
                        <a:off x="2380130" y="1547383"/>
                        <a:ext cx="774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4">
            <a:extLst>
              <a:ext uri="{FF2B5EF4-FFF2-40B4-BE49-F238E27FC236}">
                <a16:creationId xmlns:a16="http://schemas.microsoft.com/office/drawing/2014/main" id="{2450B83E-C80D-B11C-BAB3-CBCFCC9989C6}"/>
              </a:ext>
            </a:extLst>
          </p:cNvPr>
          <p:cNvGraphicFramePr>
            <a:graphicFrameLocks noChangeAspect="1"/>
          </p:cNvGraphicFramePr>
          <p:nvPr>
            <p:extLst>
              <p:ext uri="{D42A27DB-BD31-4B8C-83A1-F6EECF244321}">
                <p14:modId xmlns:p14="http://schemas.microsoft.com/office/powerpoint/2010/main" val="3230855876"/>
              </p:ext>
            </p:extLst>
          </p:nvPr>
        </p:nvGraphicFramePr>
        <p:xfrm>
          <a:off x="5588000" y="1671955"/>
          <a:ext cx="3098800" cy="279400"/>
        </p:xfrm>
        <a:graphic>
          <a:graphicData uri="http://schemas.openxmlformats.org/presentationml/2006/ole">
            <mc:AlternateContent xmlns:mc="http://schemas.openxmlformats.org/markup-compatibility/2006">
              <mc:Choice xmlns:v="urn:schemas-microsoft-com:vml" Requires="v">
                <p:oleObj name="Equation" r:id="rId20" imgW="3098520" imgH="279360" progId="Equation.DSMT4">
                  <p:embed/>
                </p:oleObj>
              </mc:Choice>
              <mc:Fallback>
                <p:oleObj name="Equation" r:id="rId20" imgW="3098520" imgH="279360" progId="Equation.DSMT4">
                  <p:embed/>
                  <p:pic>
                    <p:nvPicPr>
                      <p:cNvPr id="3" name="Object 4">
                        <a:extLst>
                          <a:ext uri="{FF2B5EF4-FFF2-40B4-BE49-F238E27FC236}">
                            <a16:creationId xmlns:a16="http://schemas.microsoft.com/office/drawing/2014/main" id="{C100CB18-D366-CC2E-2704-E708D2A4176F}"/>
                          </a:ext>
                        </a:extLst>
                      </p:cNvPr>
                      <p:cNvPicPr>
                        <a:picLocks noChangeAspect="1" noChangeArrowheads="1"/>
                      </p:cNvPicPr>
                      <p:nvPr/>
                    </p:nvPicPr>
                    <p:blipFill>
                      <a:blip r:embed="rId21"/>
                      <a:srcRect/>
                      <a:stretch>
                        <a:fillRect/>
                      </a:stretch>
                    </p:blipFill>
                    <p:spPr bwMode="auto">
                      <a:xfrm>
                        <a:off x="5588000" y="1671955"/>
                        <a:ext cx="3098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0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20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dirty="0">
                <a:solidFill>
                  <a:schemeClr val="accent1"/>
                </a:solidFill>
              </a:rPr>
              <a:t>Example 3: Simplifying Square Roots with Variables </a:t>
            </a:r>
            <a:r>
              <a:rPr lang="en-US" sz="3200" dirty="0">
                <a:solidFill>
                  <a:schemeClr val="accent1"/>
                </a:solidFill>
              </a:rPr>
              <a:t>(cont.)</a:t>
            </a:r>
          </a:p>
        </p:txBody>
      </p:sp>
      <p:sp>
        <p:nvSpPr>
          <p:cNvPr id="15363" name="Rectangle 3"/>
          <p:cNvSpPr>
            <a:spLocks noGrp="1"/>
          </p:cNvSpPr>
          <p:nvPr>
            <p:ph idx="1"/>
          </p:nvPr>
        </p:nvSpPr>
        <p:spPr>
          <a:prstGeom prst="rect">
            <a:avLst/>
          </a:prstGeom>
        </p:spPr>
        <p:txBody>
          <a:bodyPr/>
          <a:lstStyle/>
          <a:p>
            <a:pPr algn="just">
              <a:buFont typeface="Courier New" pitchFamily="49" charset="0"/>
              <a:buNone/>
            </a:pPr>
            <a:endParaRPr lang="en-US"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p:txBody>
      </p:sp>
      <p:graphicFrame>
        <p:nvGraphicFramePr>
          <p:cNvPr id="15364" name="Object 4"/>
          <p:cNvGraphicFramePr>
            <a:graphicFrameLocks noChangeAspect="1"/>
          </p:cNvGraphicFramePr>
          <p:nvPr>
            <p:extLst>
              <p:ext uri="{D42A27DB-BD31-4B8C-83A1-F6EECF244321}">
                <p14:modId xmlns:p14="http://schemas.microsoft.com/office/powerpoint/2010/main" val="3697154835"/>
              </p:ext>
            </p:extLst>
          </p:nvPr>
        </p:nvGraphicFramePr>
        <p:xfrm>
          <a:off x="536596" y="1295400"/>
          <a:ext cx="1498600" cy="990600"/>
        </p:xfrm>
        <a:graphic>
          <a:graphicData uri="http://schemas.openxmlformats.org/presentationml/2006/ole">
            <mc:AlternateContent xmlns:mc="http://schemas.openxmlformats.org/markup-compatibility/2006">
              <mc:Choice xmlns:v="urn:schemas-microsoft-com:vml" Requires="v">
                <p:oleObj name="Equation" r:id="rId2" imgW="1498320" imgH="990360" progId="Equation.DSMT4">
                  <p:embed/>
                </p:oleObj>
              </mc:Choice>
              <mc:Fallback>
                <p:oleObj name="Equation" r:id="rId2" imgW="1498320" imgH="99036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596" y="1295400"/>
                        <a:ext cx="14986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5" name="Object 5"/>
          <p:cNvGraphicFramePr>
            <a:graphicFrameLocks noChangeAspect="1"/>
          </p:cNvGraphicFramePr>
          <p:nvPr>
            <p:extLst>
              <p:ext uri="{D42A27DB-BD31-4B8C-83A1-F6EECF244321}">
                <p14:modId xmlns:p14="http://schemas.microsoft.com/office/powerpoint/2010/main" val="3674809351"/>
              </p:ext>
            </p:extLst>
          </p:nvPr>
        </p:nvGraphicFramePr>
        <p:xfrm>
          <a:off x="5029200" y="2840636"/>
          <a:ext cx="3746500" cy="279400"/>
        </p:xfrm>
        <a:graphic>
          <a:graphicData uri="http://schemas.openxmlformats.org/presentationml/2006/ole">
            <mc:AlternateContent xmlns:mc="http://schemas.openxmlformats.org/markup-compatibility/2006">
              <mc:Choice xmlns:v="urn:schemas-microsoft-com:vml" Requires="v">
                <p:oleObj name="Equation" r:id="rId4" imgW="3746160" imgH="279360" progId="Equation.DSMT4">
                  <p:embed/>
                </p:oleObj>
              </mc:Choice>
              <mc:Fallback>
                <p:oleObj name="Equation" r:id="rId4" imgW="3746160" imgH="279360" progId="Equation.DSMT4">
                  <p:embed/>
                  <p:pic>
                    <p:nvPicPr>
                      <p:cNvPr id="0" name="Picture 9"/>
                      <p:cNvPicPr>
                        <a:picLocks noChangeAspect="1" noChangeArrowheads="1"/>
                      </p:cNvPicPr>
                      <p:nvPr/>
                    </p:nvPicPr>
                    <p:blipFill>
                      <a:blip r:embed="rId5"/>
                      <a:srcRect/>
                      <a:stretch>
                        <a:fillRect/>
                      </a:stretch>
                    </p:blipFill>
                    <p:spPr bwMode="auto">
                      <a:xfrm>
                        <a:off x="5029200" y="2840636"/>
                        <a:ext cx="3746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5"/>
          <p:cNvGraphicFramePr>
            <a:graphicFrameLocks noChangeAspect="1"/>
          </p:cNvGraphicFramePr>
          <p:nvPr>
            <p:extLst>
              <p:ext uri="{D42A27DB-BD31-4B8C-83A1-F6EECF244321}">
                <p14:modId xmlns:p14="http://schemas.microsoft.com/office/powerpoint/2010/main" val="279203252"/>
              </p:ext>
            </p:extLst>
          </p:nvPr>
        </p:nvGraphicFramePr>
        <p:xfrm>
          <a:off x="2324620" y="1321398"/>
          <a:ext cx="1219200" cy="1066800"/>
        </p:xfrm>
        <a:graphic>
          <a:graphicData uri="http://schemas.openxmlformats.org/presentationml/2006/ole">
            <mc:AlternateContent xmlns:mc="http://schemas.openxmlformats.org/markup-compatibility/2006">
              <mc:Choice xmlns:v="urn:schemas-microsoft-com:vml" Requires="v">
                <p:oleObj name="Equation" r:id="rId6" imgW="1219200" imgH="1066800" progId="Equation.DSMT4">
                  <p:embed/>
                </p:oleObj>
              </mc:Choice>
              <mc:Fallback>
                <p:oleObj name="Equation" r:id="rId6" imgW="1219200" imgH="10668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24620" y="1321398"/>
                        <a:ext cx="12192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extLst>
              <p:ext uri="{D42A27DB-BD31-4B8C-83A1-F6EECF244321}">
                <p14:modId xmlns:p14="http://schemas.microsoft.com/office/powerpoint/2010/main" val="229802828"/>
              </p:ext>
            </p:extLst>
          </p:nvPr>
        </p:nvGraphicFramePr>
        <p:xfrm>
          <a:off x="3651250" y="2616798"/>
          <a:ext cx="1308100" cy="914400"/>
        </p:xfrm>
        <a:graphic>
          <a:graphicData uri="http://schemas.openxmlformats.org/presentationml/2006/ole">
            <mc:AlternateContent xmlns:mc="http://schemas.openxmlformats.org/markup-compatibility/2006">
              <mc:Choice xmlns:v="urn:schemas-microsoft-com:vml" Requires="v">
                <p:oleObj name="Equation" r:id="rId8" imgW="1308100" imgH="914400" progId="Equation.DSMT4">
                  <p:embed/>
                </p:oleObj>
              </mc:Choice>
              <mc:Fallback>
                <p:oleObj name="Equation" r:id="rId8" imgW="1308100" imgH="9144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51250" y="2616798"/>
                        <a:ext cx="1308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extLst>
              <p:ext uri="{D42A27DB-BD31-4B8C-83A1-F6EECF244321}">
                <p14:modId xmlns:p14="http://schemas.microsoft.com/office/powerpoint/2010/main" val="1866949713"/>
              </p:ext>
            </p:extLst>
          </p:nvPr>
        </p:nvGraphicFramePr>
        <p:xfrm>
          <a:off x="3651250" y="1321398"/>
          <a:ext cx="1841500" cy="1066800"/>
        </p:xfrm>
        <a:graphic>
          <a:graphicData uri="http://schemas.openxmlformats.org/presentationml/2006/ole">
            <mc:AlternateContent xmlns:mc="http://schemas.openxmlformats.org/markup-compatibility/2006">
              <mc:Choice xmlns:v="urn:schemas-microsoft-com:vml" Requires="v">
                <p:oleObj name="Equation" r:id="rId10" imgW="1841500" imgH="1066800" progId="Equation.DSMT4">
                  <p:embed/>
                </p:oleObj>
              </mc:Choice>
              <mc:Fallback>
                <p:oleObj name="Equation" r:id="rId10" imgW="1841500" imgH="10668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651250" y="1321398"/>
                        <a:ext cx="18415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5">
            <a:extLst>
              <a:ext uri="{FF2B5EF4-FFF2-40B4-BE49-F238E27FC236}">
                <a16:creationId xmlns:a16="http://schemas.microsoft.com/office/drawing/2014/main" id="{53F96937-CC12-5DD8-40A1-76B1AEDF6E3F}"/>
              </a:ext>
            </a:extLst>
          </p:cNvPr>
          <p:cNvGraphicFramePr>
            <a:graphicFrameLocks noChangeAspect="1"/>
          </p:cNvGraphicFramePr>
          <p:nvPr>
            <p:extLst>
              <p:ext uri="{D42A27DB-BD31-4B8C-83A1-F6EECF244321}">
                <p14:modId xmlns:p14="http://schemas.microsoft.com/office/powerpoint/2010/main" val="3811137529"/>
              </p:ext>
            </p:extLst>
          </p:nvPr>
        </p:nvGraphicFramePr>
        <p:xfrm>
          <a:off x="5045336" y="3090134"/>
          <a:ext cx="3086100" cy="241300"/>
        </p:xfrm>
        <a:graphic>
          <a:graphicData uri="http://schemas.openxmlformats.org/presentationml/2006/ole">
            <mc:AlternateContent xmlns:mc="http://schemas.openxmlformats.org/markup-compatibility/2006">
              <mc:Choice xmlns:v="urn:schemas-microsoft-com:vml" Requires="v">
                <p:oleObj name="Equation" r:id="rId12" imgW="3085920" imgH="241200" progId="Equation.DSMT4">
                  <p:embed/>
                </p:oleObj>
              </mc:Choice>
              <mc:Fallback>
                <p:oleObj name="Equation" r:id="rId12" imgW="3085920" imgH="241200" progId="Equation.DSMT4">
                  <p:embed/>
                  <p:pic>
                    <p:nvPicPr>
                      <p:cNvPr id="15365" name="Object 5"/>
                      <p:cNvPicPr>
                        <a:picLocks noChangeAspect="1" noChangeArrowheads="1"/>
                      </p:cNvPicPr>
                      <p:nvPr/>
                    </p:nvPicPr>
                    <p:blipFill>
                      <a:blip r:embed="rId13"/>
                      <a:srcRect/>
                      <a:stretch>
                        <a:fillRect/>
                      </a:stretch>
                    </p:blipFill>
                    <p:spPr bwMode="auto">
                      <a:xfrm>
                        <a:off x="5045336" y="3090134"/>
                        <a:ext cx="30861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5">
            <a:extLst>
              <a:ext uri="{FF2B5EF4-FFF2-40B4-BE49-F238E27FC236}">
                <a16:creationId xmlns:a16="http://schemas.microsoft.com/office/drawing/2014/main" id="{ADB5BF33-80F9-F9ED-6066-CA7F69D7606E}"/>
              </a:ext>
            </a:extLst>
          </p:cNvPr>
          <p:cNvGraphicFramePr>
            <a:graphicFrameLocks noChangeAspect="1"/>
          </p:cNvGraphicFramePr>
          <p:nvPr>
            <p:extLst>
              <p:ext uri="{D42A27DB-BD31-4B8C-83A1-F6EECF244321}">
                <p14:modId xmlns:p14="http://schemas.microsoft.com/office/powerpoint/2010/main" val="525488461"/>
              </p:ext>
            </p:extLst>
          </p:nvPr>
        </p:nvGraphicFramePr>
        <p:xfrm>
          <a:off x="5030096" y="3339632"/>
          <a:ext cx="1155700" cy="241300"/>
        </p:xfrm>
        <a:graphic>
          <a:graphicData uri="http://schemas.openxmlformats.org/presentationml/2006/ole">
            <mc:AlternateContent xmlns:mc="http://schemas.openxmlformats.org/markup-compatibility/2006">
              <mc:Choice xmlns:v="urn:schemas-microsoft-com:vml" Requires="v">
                <p:oleObj name="Equation" r:id="rId14" imgW="1155600" imgH="241200" progId="Equation.DSMT4">
                  <p:embed/>
                </p:oleObj>
              </mc:Choice>
              <mc:Fallback>
                <p:oleObj name="Equation" r:id="rId14" imgW="1155600" imgH="241200" progId="Equation.DSMT4">
                  <p:embed/>
                  <p:pic>
                    <p:nvPicPr>
                      <p:cNvPr id="2" name="Object 5">
                        <a:extLst>
                          <a:ext uri="{FF2B5EF4-FFF2-40B4-BE49-F238E27FC236}">
                            <a16:creationId xmlns:a16="http://schemas.microsoft.com/office/drawing/2014/main" id="{53F96937-CC12-5DD8-40A1-76B1AEDF6E3F}"/>
                          </a:ext>
                        </a:extLst>
                      </p:cNvPr>
                      <p:cNvPicPr>
                        <a:picLocks noChangeAspect="1" noChangeArrowheads="1"/>
                      </p:cNvPicPr>
                      <p:nvPr/>
                    </p:nvPicPr>
                    <p:blipFill>
                      <a:blip r:embed="rId15"/>
                      <a:srcRect/>
                      <a:stretch>
                        <a:fillRect/>
                      </a:stretch>
                    </p:blipFill>
                    <p:spPr bwMode="auto">
                      <a:xfrm>
                        <a:off x="5030096" y="3339632"/>
                        <a:ext cx="11557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954107"/>
          </a:xfrm>
          <a:prstGeom prst="rect">
            <a:avLst/>
          </a:prstGeom>
          <a:solidFill>
            <a:schemeClr val="accent3"/>
          </a:solidFill>
          <a:ln w="28575">
            <a:solidFill>
              <a:srgbClr val="000000"/>
            </a:solidFill>
          </a:ln>
        </p:spPr>
        <p:txBody>
          <a:bodyPr wrap="square">
            <a:spAutoFit/>
          </a:bodyPr>
          <a:lstStyle/>
          <a:p>
            <a:pPr algn="just">
              <a:spcBef>
                <a:spcPts val="1200"/>
              </a:spcBef>
              <a:tabLst>
                <a:tab pos="457200" algn="l"/>
              </a:tabLst>
            </a:pPr>
            <a:r>
              <a:rPr lang="en-US" sz="2800" dirty="0">
                <a:solidFill>
                  <a:srgbClr val="000000"/>
                </a:solidFill>
              </a:rPr>
              <a:t>A cube root is considered to be in </a:t>
            </a:r>
            <a:r>
              <a:rPr lang="en-US" sz="2800" b="1" dirty="0">
                <a:solidFill>
                  <a:srgbClr val="C00000"/>
                </a:solidFill>
              </a:rPr>
              <a:t>simplest form </a:t>
            </a:r>
            <a:r>
              <a:rPr lang="en-US" sz="2800" dirty="0">
                <a:solidFill>
                  <a:srgbClr val="000000"/>
                </a:solidFill>
              </a:rPr>
              <a:t>when the radicand has no perfect cube as a factor. </a:t>
            </a:r>
          </a:p>
        </p:txBody>
      </p:sp>
      <p:sp>
        <p:nvSpPr>
          <p:cNvPr id="16386" name="Rectangle 2"/>
          <p:cNvSpPr>
            <a:spLocks noGrp="1"/>
          </p:cNvSpPr>
          <p:nvPr>
            <p:ph type="title"/>
          </p:nvPr>
        </p:nvSpPr>
        <p:spPr>
          <a:prstGeom prst="rect">
            <a:avLst/>
          </a:prstGeom>
        </p:spPr>
        <p:txBody>
          <a:bodyPr/>
          <a:lstStyle/>
          <a:p>
            <a:r>
              <a:rPr lang="en-US" dirty="0"/>
              <a:t>Definition: Simplest Form for Cube Roots </a:t>
            </a:r>
            <a:endParaRPr lang="en-US" sz="3200" dirty="0">
              <a:solidFill>
                <a:schemeClr val="accent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dirty="0"/>
              <a:t>Example 4: Simplifying Radical Expressions with Cube Roots </a:t>
            </a:r>
            <a:endParaRPr lang="en-US" sz="3200" dirty="0">
              <a:solidFill>
                <a:schemeClr val="accent1"/>
              </a:solidFill>
            </a:endParaRPr>
          </a:p>
        </p:txBody>
      </p:sp>
      <p:sp>
        <p:nvSpPr>
          <p:cNvPr id="1741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Simplify each of the following radical expressions. Look for perfect cube factors and powers of the variables that are multiples of 3.</a:t>
            </a:r>
          </a:p>
          <a:p>
            <a:pPr marL="0" indent="0">
              <a:buFont typeface="Courier New" pitchFamily="49" charset="0"/>
              <a:buNone/>
            </a:pPr>
            <a:endParaRPr lang="en-US" i="0" dirty="0">
              <a:solidFill>
                <a:schemeClr val="tx1"/>
              </a:solidFill>
            </a:endParaRPr>
          </a:p>
          <a:p>
            <a:pPr marL="0" indent="0">
              <a:spcBef>
                <a:spcPct val="50000"/>
              </a:spcBef>
              <a:buFont typeface="Courier New" pitchFamily="49" charset="0"/>
              <a:buNone/>
            </a:pPr>
            <a:r>
              <a:rPr lang="en-US" b="1" i="0" dirty="0">
                <a:solidFill>
                  <a:schemeClr val="tx1"/>
                </a:solidFill>
              </a:rPr>
              <a:t>Solution</a:t>
            </a:r>
          </a:p>
          <a:p>
            <a:pPr marL="0" indent="0">
              <a:spcBef>
                <a:spcPct val="50000"/>
              </a:spcBef>
              <a:buFont typeface="Courier New" pitchFamily="49" charset="0"/>
              <a:buNone/>
            </a:pPr>
            <a:r>
              <a:rPr lang="en-US" dirty="0">
                <a:solidFill>
                  <a:schemeClr val="tx1"/>
                </a:solidFill>
              </a:rPr>
              <a:t>a.</a:t>
            </a:r>
          </a:p>
          <a:p>
            <a:pPr marL="0" indent="0">
              <a:buFont typeface="Courier New" pitchFamily="49" charset="0"/>
              <a:buNone/>
            </a:pPr>
            <a:endParaRPr lang="en-US" dirty="0">
              <a:solidFill>
                <a:schemeClr val="tx1"/>
              </a:solidFill>
            </a:endParaRPr>
          </a:p>
        </p:txBody>
      </p:sp>
      <p:graphicFrame>
        <p:nvGraphicFramePr>
          <p:cNvPr id="17412" name="Object 4"/>
          <p:cNvGraphicFramePr>
            <a:graphicFrameLocks noChangeAspect="1"/>
          </p:cNvGraphicFramePr>
          <p:nvPr/>
        </p:nvGraphicFramePr>
        <p:xfrm>
          <a:off x="539750" y="2667000"/>
          <a:ext cx="1536700" cy="558800"/>
        </p:xfrm>
        <a:graphic>
          <a:graphicData uri="http://schemas.openxmlformats.org/presentationml/2006/ole">
            <mc:AlternateContent xmlns:mc="http://schemas.openxmlformats.org/markup-compatibility/2006">
              <mc:Choice xmlns:v="urn:schemas-microsoft-com:vml" Requires="v">
                <p:oleObj name="Equation" r:id="rId2" imgW="1536480" imgH="558720" progId="Equation.DSMT4">
                  <p:embed/>
                </p:oleObj>
              </mc:Choice>
              <mc:Fallback>
                <p:oleObj name="Equation" r:id="rId2" imgW="1536480" imgH="55872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 y="2667000"/>
                        <a:ext cx="1536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5"/>
          <p:cNvGraphicFramePr>
            <a:graphicFrameLocks noChangeAspect="1"/>
          </p:cNvGraphicFramePr>
          <p:nvPr>
            <p:extLst>
              <p:ext uri="{D42A27DB-BD31-4B8C-83A1-F6EECF244321}">
                <p14:modId xmlns:p14="http://schemas.microsoft.com/office/powerpoint/2010/main" val="790783043"/>
              </p:ext>
            </p:extLst>
          </p:nvPr>
        </p:nvGraphicFramePr>
        <p:xfrm>
          <a:off x="1143000" y="3886200"/>
          <a:ext cx="1003300" cy="495300"/>
        </p:xfrm>
        <a:graphic>
          <a:graphicData uri="http://schemas.openxmlformats.org/presentationml/2006/ole">
            <mc:AlternateContent xmlns:mc="http://schemas.openxmlformats.org/markup-compatibility/2006">
              <mc:Choice xmlns:v="urn:schemas-microsoft-com:vml" Requires="v">
                <p:oleObj name="Equation" r:id="rId4" imgW="1002865" imgH="495085" progId="Equation.DSMT4">
                  <p:embed/>
                </p:oleObj>
              </mc:Choice>
              <mc:Fallback>
                <p:oleObj name="Equation" r:id="rId4" imgW="1002865" imgH="495085"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3886200"/>
                        <a:ext cx="1003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extLst>
              <p:ext uri="{D42A27DB-BD31-4B8C-83A1-F6EECF244321}">
                <p14:modId xmlns:p14="http://schemas.microsoft.com/office/powerpoint/2010/main" val="2742006076"/>
              </p:ext>
            </p:extLst>
          </p:nvPr>
        </p:nvGraphicFramePr>
        <p:xfrm>
          <a:off x="2260602" y="3886200"/>
          <a:ext cx="1841500" cy="495300"/>
        </p:xfrm>
        <a:graphic>
          <a:graphicData uri="http://schemas.openxmlformats.org/presentationml/2006/ole">
            <mc:AlternateContent xmlns:mc="http://schemas.openxmlformats.org/markup-compatibility/2006">
              <mc:Choice xmlns:v="urn:schemas-microsoft-com:vml" Requires="v">
                <p:oleObj name="Equation" r:id="rId6" imgW="1841500" imgH="495300" progId="Equation.DSMT4">
                  <p:embed/>
                </p:oleObj>
              </mc:Choice>
              <mc:Fallback>
                <p:oleObj name="Equation" r:id="rId6" imgW="1841500" imgH="49530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60602" y="3886200"/>
                        <a:ext cx="1841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extLst>
              <p:ext uri="{D42A27DB-BD31-4B8C-83A1-F6EECF244321}">
                <p14:modId xmlns:p14="http://schemas.microsoft.com/office/powerpoint/2010/main" val="690601166"/>
              </p:ext>
            </p:extLst>
          </p:nvPr>
        </p:nvGraphicFramePr>
        <p:xfrm>
          <a:off x="4648200" y="3968750"/>
          <a:ext cx="3149600" cy="609600"/>
        </p:xfrm>
        <a:graphic>
          <a:graphicData uri="http://schemas.openxmlformats.org/presentationml/2006/ole">
            <mc:AlternateContent xmlns:mc="http://schemas.openxmlformats.org/markup-compatibility/2006">
              <mc:Choice xmlns:v="urn:schemas-microsoft-com:vml" Requires="v">
                <p:oleObj name="Equation" r:id="rId8" imgW="3149280" imgH="609480" progId="Equation.DSMT4">
                  <p:embed/>
                </p:oleObj>
              </mc:Choice>
              <mc:Fallback>
                <p:oleObj name="Equation" r:id="rId8" imgW="3149280" imgH="609480" progId="Equation.DSMT4">
                  <p:embed/>
                  <p:pic>
                    <p:nvPicPr>
                      <p:cNvPr id="0" name="Picture 10"/>
                      <p:cNvPicPr>
                        <a:picLocks noChangeAspect="1" noChangeArrowheads="1"/>
                      </p:cNvPicPr>
                      <p:nvPr/>
                    </p:nvPicPr>
                    <p:blipFill>
                      <a:blip r:embed="rId9"/>
                      <a:srcRect/>
                      <a:stretch>
                        <a:fillRect/>
                      </a:stretch>
                    </p:blipFill>
                    <p:spPr bwMode="auto">
                      <a:xfrm>
                        <a:off x="4648200" y="3968750"/>
                        <a:ext cx="3149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extLst>
              <p:ext uri="{D42A27DB-BD31-4B8C-83A1-F6EECF244321}">
                <p14:modId xmlns:p14="http://schemas.microsoft.com/office/powerpoint/2010/main" val="1579019279"/>
              </p:ext>
            </p:extLst>
          </p:nvPr>
        </p:nvGraphicFramePr>
        <p:xfrm>
          <a:off x="2260602" y="4648200"/>
          <a:ext cx="1231900" cy="444500"/>
        </p:xfrm>
        <a:graphic>
          <a:graphicData uri="http://schemas.openxmlformats.org/presentationml/2006/ole">
            <mc:AlternateContent xmlns:mc="http://schemas.openxmlformats.org/markup-compatibility/2006">
              <mc:Choice xmlns:v="urn:schemas-microsoft-com:vml" Requires="v">
                <p:oleObj name="Equation" r:id="rId10" imgW="1231366" imgH="444307" progId="Equation.DSMT4">
                  <p:embed/>
                </p:oleObj>
              </mc:Choice>
              <mc:Fallback>
                <p:oleObj name="Equation" r:id="rId10" imgW="1231366" imgH="444307" progId="Equation.DSMT4">
                  <p:embed/>
                  <p:pic>
                    <p:nvPicPr>
                      <p:cNvPr id="0" name="Picture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60602" y="4648200"/>
                        <a:ext cx="1231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4">
            <a:extLst>
              <a:ext uri="{FF2B5EF4-FFF2-40B4-BE49-F238E27FC236}">
                <a16:creationId xmlns:a16="http://schemas.microsoft.com/office/drawing/2014/main" id="{B8778281-134C-4BEA-C221-C375530CFFB5}"/>
              </a:ext>
            </a:extLst>
          </p:cNvPr>
          <p:cNvGraphicFramePr>
            <a:graphicFrameLocks noChangeAspect="1"/>
          </p:cNvGraphicFramePr>
          <p:nvPr>
            <p:extLst>
              <p:ext uri="{D42A27DB-BD31-4B8C-83A1-F6EECF244321}">
                <p14:modId xmlns:p14="http://schemas.microsoft.com/office/powerpoint/2010/main" val="887740104"/>
              </p:ext>
            </p:extLst>
          </p:nvPr>
        </p:nvGraphicFramePr>
        <p:xfrm>
          <a:off x="3248025" y="2667000"/>
          <a:ext cx="2133600" cy="558800"/>
        </p:xfrm>
        <a:graphic>
          <a:graphicData uri="http://schemas.openxmlformats.org/presentationml/2006/ole">
            <mc:AlternateContent xmlns:mc="http://schemas.openxmlformats.org/markup-compatibility/2006">
              <mc:Choice xmlns:v="urn:schemas-microsoft-com:vml" Requires="v">
                <p:oleObj name="Equation" r:id="rId12" imgW="2133360" imgH="558720" progId="Equation.DSMT4">
                  <p:embed/>
                </p:oleObj>
              </mc:Choice>
              <mc:Fallback>
                <p:oleObj name="Equation" r:id="rId12" imgW="2133360" imgH="558720" progId="Equation.DSMT4">
                  <p:embed/>
                  <p:pic>
                    <p:nvPicPr>
                      <p:cNvPr id="18436" name="Object 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48025" y="2667000"/>
                        <a:ext cx="21336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D70485FC-1463-2AC5-B86C-DAF8E3FA3F6E}"/>
              </a:ext>
            </a:extLst>
          </p:cNvPr>
          <p:cNvGraphicFramePr>
            <a:graphicFrameLocks noChangeAspect="1"/>
          </p:cNvGraphicFramePr>
          <p:nvPr>
            <p:extLst>
              <p:ext uri="{D42A27DB-BD31-4B8C-83A1-F6EECF244321}">
                <p14:modId xmlns:p14="http://schemas.microsoft.com/office/powerpoint/2010/main" val="3858623230"/>
              </p:ext>
            </p:extLst>
          </p:nvPr>
        </p:nvGraphicFramePr>
        <p:xfrm>
          <a:off x="6400800" y="2667000"/>
          <a:ext cx="2057400" cy="558800"/>
        </p:xfrm>
        <a:graphic>
          <a:graphicData uri="http://schemas.openxmlformats.org/presentationml/2006/ole">
            <mc:AlternateContent xmlns:mc="http://schemas.openxmlformats.org/markup-compatibility/2006">
              <mc:Choice xmlns:v="urn:schemas-microsoft-com:vml" Requires="v">
                <p:oleObj name="Equation" r:id="rId14" imgW="2057400" imgH="558720" progId="Equation.DSMT4">
                  <p:embed/>
                </p:oleObj>
              </mc:Choice>
              <mc:Fallback>
                <p:oleObj name="Equation" r:id="rId14" imgW="2057400" imgH="558720" progId="Equation.DSMT4">
                  <p:embed/>
                  <p:pic>
                    <p:nvPicPr>
                      <p:cNvPr id="19460" name="Object 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400800" y="2667000"/>
                        <a:ext cx="20574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2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t>Example 4: Simplifying Radical Expressions with Cube Roots </a:t>
            </a:r>
            <a:r>
              <a:rPr lang="en-US" sz="3200" dirty="0">
                <a:solidFill>
                  <a:schemeClr val="accent1"/>
                </a:solidFill>
              </a:rPr>
              <a:t>(cont.)</a:t>
            </a:r>
          </a:p>
        </p:txBody>
      </p:sp>
      <p:sp>
        <p:nvSpPr>
          <p:cNvPr id="18435" name="Rectangle 3"/>
          <p:cNvSpPr>
            <a:spLocks noGrp="1"/>
          </p:cNvSpPr>
          <p:nvPr>
            <p:ph idx="1"/>
          </p:nvPr>
        </p:nvSpPr>
        <p:spPr>
          <a:prstGeom prst="rect">
            <a:avLst/>
          </a:prstGeom>
        </p:spPr>
        <p:txBody>
          <a:bodyPr/>
          <a:lstStyle/>
          <a:p>
            <a:pPr>
              <a:buFont typeface="Courier New" pitchFamily="49" charset="0"/>
              <a:buNone/>
            </a:pPr>
            <a:endParaRPr lang="en-US" i="0" dirty="0">
              <a:solidFill>
                <a:schemeClr val="tx1"/>
              </a:solidFill>
            </a:endParaRPr>
          </a:p>
          <a:p>
            <a:pPr>
              <a:buFont typeface="Courier New" pitchFamily="49" charset="0"/>
              <a:buNone/>
            </a:pPr>
            <a:endParaRPr lang="en-US" dirty="0">
              <a:solidFill>
                <a:schemeClr val="tx1"/>
              </a:solidFill>
            </a:endParaRPr>
          </a:p>
          <a:p>
            <a:pPr>
              <a:buFont typeface="Courier New" pitchFamily="49" charset="0"/>
              <a:buNone/>
            </a:pPr>
            <a:endParaRPr lang="en-US" dirty="0"/>
          </a:p>
        </p:txBody>
      </p:sp>
      <p:graphicFrame>
        <p:nvGraphicFramePr>
          <p:cNvPr id="18436" name="Object 4"/>
          <p:cNvGraphicFramePr>
            <a:graphicFrameLocks noChangeAspect="1"/>
          </p:cNvGraphicFramePr>
          <p:nvPr/>
        </p:nvGraphicFramePr>
        <p:xfrm>
          <a:off x="565150" y="1231900"/>
          <a:ext cx="2133600" cy="558800"/>
        </p:xfrm>
        <a:graphic>
          <a:graphicData uri="http://schemas.openxmlformats.org/presentationml/2006/ole">
            <mc:AlternateContent xmlns:mc="http://schemas.openxmlformats.org/markup-compatibility/2006">
              <mc:Choice xmlns:v="urn:schemas-microsoft-com:vml" Requires="v">
                <p:oleObj name="Equation" r:id="rId2" imgW="2133360" imgH="558720" progId="Equation.DSMT4">
                  <p:embed/>
                </p:oleObj>
              </mc:Choice>
              <mc:Fallback>
                <p:oleObj name="Equation" r:id="rId2" imgW="2133360" imgH="55872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150" y="1231900"/>
                        <a:ext cx="21336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2386264365"/>
              </p:ext>
            </p:extLst>
          </p:nvPr>
        </p:nvGraphicFramePr>
        <p:xfrm>
          <a:off x="5320404" y="2100431"/>
          <a:ext cx="3365500" cy="1168400"/>
        </p:xfrm>
        <a:graphic>
          <a:graphicData uri="http://schemas.openxmlformats.org/presentationml/2006/ole">
            <mc:AlternateContent xmlns:mc="http://schemas.openxmlformats.org/markup-compatibility/2006">
              <mc:Choice xmlns:v="urn:schemas-microsoft-com:vml" Requires="v">
                <p:oleObj name="Equation" r:id="rId4" imgW="3365280" imgH="1168200" progId="Equation.DSMT4">
                  <p:embed/>
                </p:oleObj>
              </mc:Choice>
              <mc:Fallback>
                <p:oleObj name="Equation" r:id="rId4" imgW="3365280" imgH="1168200" progId="Equation.DSMT4">
                  <p:embed/>
                  <p:pic>
                    <p:nvPicPr>
                      <p:cNvPr id="0" name="Picture 9"/>
                      <p:cNvPicPr>
                        <a:picLocks noChangeAspect="1" noChangeArrowheads="1"/>
                      </p:cNvPicPr>
                      <p:nvPr/>
                    </p:nvPicPr>
                    <p:blipFill>
                      <a:blip r:embed="rId5"/>
                      <a:srcRect/>
                      <a:stretch>
                        <a:fillRect/>
                      </a:stretch>
                    </p:blipFill>
                    <p:spPr bwMode="auto">
                      <a:xfrm>
                        <a:off x="5320404" y="2100431"/>
                        <a:ext cx="33655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extLst>
              <p:ext uri="{D42A27DB-BD31-4B8C-83A1-F6EECF244321}">
                <p14:modId xmlns:p14="http://schemas.microsoft.com/office/powerpoint/2010/main" val="340737571"/>
              </p:ext>
            </p:extLst>
          </p:nvPr>
        </p:nvGraphicFramePr>
        <p:xfrm>
          <a:off x="2311120" y="2053261"/>
          <a:ext cx="2628900" cy="558800"/>
        </p:xfrm>
        <a:graphic>
          <a:graphicData uri="http://schemas.openxmlformats.org/presentationml/2006/ole">
            <mc:AlternateContent xmlns:mc="http://schemas.openxmlformats.org/markup-compatibility/2006">
              <mc:Choice xmlns:v="urn:schemas-microsoft-com:vml" Requires="v">
                <p:oleObj name="Equation" r:id="rId6" imgW="2628900" imgH="558800" progId="Equation.DSMT4">
                  <p:embed/>
                </p:oleObj>
              </mc:Choice>
              <mc:Fallback>
                <p:oleObj name="Equation" r:id="rId6" imgW="2628900" imgH="5588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11120" y="2053261"/>
                        <a:ext cx="26289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1128708085"/>
              </p:ext>
            </p:extLst>
          </p:nvPr>
        </p:nvGraphicFramePr>
        <p:xfrm>
          <a:off x="2311120" y="2887831"/>
          <a:ext cx="1981200" cy="508000"/>
        </p:xfrm>
        <a:graphic>
          <a:graphicData uri="http://schemas.openxmlformats.org/presentationml/2006/ole">
            <mc:AlternateContent xmlns:mc="http://schemas.openxmlformats.org/markup-compatibility/2006">
              <mc:Choice xmlns:v="urn:schemas-microsoft-com:vml" Requires="v">
                <p:oleObj name="Equation" r:id="rId8" imgW="1981200" imgH="508000" progId="Equation.DSMT4">
                  <p:embed/>
                </p:oleObj>
              </mc:Choice>
              <mc:Fallback>
                <p:oleObj name="Equation" r:id="rId8" imgW="1981200" imgH="5080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11120" y="2887831"/>
                        <a:ext cx="19812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6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2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4: Simplifying Radical Expressions with </a:t>
            </a:r>
            <a:br>
              <a:rPr lang="en-US" sz="3200" dirty="0">
                <a:solidFill>
                  <a:schemeClr val="accent1"/>
                </a:solidFill>
              </a:rPr>
            </a:br>
            <a:r>
              <a:rPr lang="en-US" sz="3200" dirty="0">
                <a:solidFill>
                  <a:schemeClr val="accent1"/>
                </a:solidFill>
              </a:rPr>
              <a:t>Cube Roots (cont.)</a:t>
            </a:r>
          </a:p>
        </p:txBody>
      </p:sp>
      <p:sp>
        <p:nvSpPr>
          <p:cNvPr id="19459" name="Rectangle 3"/>
          <p:cNvSpPr>
            <a:spLocks noGrp="1"/>
          </p:cNvSpPr>
          <p:nvPr>
            <p:ph idx="1"/>
          </p:nvPr>
        </p:nvSpPr>
        <p:spPr>
          <a:prstGeom prst="rect">
            <a:avLst/>
          </a:prstGeom>
        </p:spPr>
        <p:txBody>
          <a:bodyPr/>
          <a:lstStyle/>
          <a:p>
            <a:pPr>
              <a:spcBef>
                <a:spcPct val="50000"/>
              </a:spcBef>
              <a:buFont typeface="Courier New" pitchFamily="49" charset="0"/>
              <a:buNone/>
            </a:pPr>
            <a:r>
              <a:rPr lang="en-US" dirty="0">
                <a:solidFill>
                  <a:schemeClr val="tx1"/>
                </a:solidFill>
              </a:rPr>
              <a:t> </a:t>
            </a:r>
          </a:p>
          <a:p>
            <a:pPr>
              <a:buFont typeface="Courier New" pitchFamily="49" charset="0"/>
              <a:buNone/>
            </a:pPr>
            <a:endParaRPr lang="en-US" dirty="0">
              <a:solidFill>
                <a:schemeClr val="tx1"/>
              </a:solidFill>
            </a:endParaRPr>
          </a:p>
          <a:p>
            <a:pPr>
              <a:buFont typeface="Courier New" pitchFamily="49" charset="0"/>
              <a:buNone/>
            </a:pPr>
            <a:endParaRPr lang="en-US" dirty="0"/>
          </a:p>
          <a:p>
            <a:pPr>
              <a:buFont typeface="Courier New" pitchFamily="49" charset="0"/>
              <a:buNone/>
            </a:pPr>
            <a:endParaRPr lang="en-US" dirty="0"/>
          </a:p>
        </p:txBody>
      </p:sp>
      <p:graphicFrame>
        <p:nvGraphicFramePr>
          <p:cNvPr id="19460" name="Object 4"/>
          <p:cNvGraphicFramePr>
            <a:graphicFrameLocks noChangeAspect="1"/>
          </p:cNvGraphicFramePr>
          <p:nvPr/>
        </p:nvGraphicFramePr>
        <p:xfrm>
          <a:off x="565150" y="1219200"/>
          <a:ext cx="2057400" cy="558800"/>
        </p:xfrm>
        <a:graphic>
          <a:graphicData uri="http://schemas.openxmlformats.org/presentationml/2006/ole">
            <mc:AlternateContent xmlns:mc="http://schemas.openxmlformats.org/markup-compatibility/2006">
              <mc:Choice xmlns:v="urn:schemas-microsoft-com:vml" Requires="v">
                <p:oleObj name="Equation" r:id="rId2" imgW="2057400" imgH="558720" progId="Equation.DSMT4">
                  <p:embed/>
                </p:oleObj>
              </mc:Choice>
              <mc:Fallback>
                <p:oleObj name="Equation" r:id="rId2" imgW="2057400" imgH="55872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150" y="1219200"/>
                        <a:ext cx="20574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1" name="Object 5"/>
          <p:cNvGraphicFramePr>
            <a:graphicFrameLocks noChangeAspect="1"/>
          </p:cNvGraphicFramePr>
          <p:nvPr>
            <p:extLst>
              <p:ext uri="{D42A27DB-BD31-4B8C-83A1-F6EECF244321}">
                <p14:modId xmlns:p14="http://schemas.microsoft.com/office/powerpoint/2010/main" val="563666916"/>
              </p:ext>
            </p:extLst>
          </p:nvPr>
        </p:nvGraphicFramePr>
        <p:xfrm>
          <a:off x="2209800" y="2705962"/>
          <a:ext cx="2146300" cy="495300"/>
        </p:xfrm>
        <a:graphic>
          <a:graphicData uri="http://schemas.openxmlformats.org/presentationml/2006/ole">
            <mc:AlternateContent xmlns:mc="http://schemas.openxmlformats.org/markup-compatibility/2006">
              <mc:Choice xmlns:v="urn:schemas-microsoft-com:vml" Requires="v">
                <p:oleObj name="Equation" r:id="rId4" imgW="2145369" imgH="495085" progId="Equation.DSMT4">
                  <p:embed/>
                </p:oleObj>
              </mc:Choice>
              <mc:Fallback>
                <p:oleObj name="Equation" r:id="rId4" imgW="2145369" imgH="495085"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2705962"/>
                        <a:ext cx="2146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4"/>
          <p:cNvGraphicFramePr>
            <a:graphicFrameLocks noChangeAspect="1"/>
          </p:cNvGraphicFramePr>
          <p:nvPr>
            <p:extLst>
              <p:ext uri="{D42A27DB-BD31-4B8C-83A1-F6EECF244321}">
                <p14:modId xmlns:p14="http://schemas.microsoft.com/office/powerpoint/2010/main" val="43010007"/>
              </p:ext>
            </p:extLst>
          </p:nvPr>
        </p:nvGraphicFramePr>
        <p:xfrm>
          <a:off x="5343978" y="2122215"/>
          <a:ext cx="3251200" cy="1168400"/>
        </p:xfrm>
        <a:graphic>
          <a:graphicData uri="http://schemas.openxmlformats.org/presentationml/2006/ole">
            <mc:AlternateContent xmlns:mc="http://schemas.openxmlformats.org/markup-compatibility/2006">
              <mc:Choice xmlns:v="urn:schemas-microsoft-com:vml" Requires="v">
                <p:oleObj name="Equation" r:id="rId6" imgW="3251160" imgH="1168200" progId="Equation.DSMT4">
                  <p:embed/>
                </p:oleObj>
              </mc:Choice>
              <mc:Fallback>
                <p:oleObj name="Equation" r:id="rId6" imgW="3251160" imgH="1168200" progId="Equation.DSMT4">
                  <p:embed/>
                  <p:pic>
                    <p:nvPicPr>
                      <p:cNvPr id="0" name="Picture 9"/>
                      <p:cNvPicPr>
                        <a:picLocks noChangeAspect="1" noChangeArrowheads="1"/>
                      </p:cNvPicPr>
                      <p:nvPr/>
                    </p:nvPicPr>
                    <p:blipFill>
                      <a:blip r:embed="rId7"/>
                      <a:srcRect/>
                      <a:stretch>
                        <a:fillRect/>
                      </a:stretch>
                    </p:blipFill>
                    <p:spPr bwMode="auto">
                      <a:xfrm>
                        <a:off x="5343978" y="2122215"/>
                        <a:ext cx="32512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extLst>
              <p:ext uri="{D42A27DB-BD31-4B8C-83A1-F6EECF244321}">
                <p14:modId xmlns:p14="http://schemas.microsoft.com/office/powerpoint/2010/main" val="2040438123"/>
              </p:ext>
            </p:extLst>
          </p:nvPr>
        </p:nvGraphicFramePr>
        <p:xfrm>
          <a:off x="2209800" y="1987504"/>
          <a:ext cx="2921000" cy="495300"/>
        </p:xfrm>
        <a:graphic>
          <a:graphicData uri="http://schemas.openxmlformats.org/presentationml/2006/ole">
            <mc:AlternateContent xmlns:mc="http://schemas.openxmlformats.org/markup-compatibility/2006">
              <mc:Choice xmlns:v="urn:schemas-microsoft-com:vml" Requires="v">
                <p:oleObj name="Equation" r:id="rId8" imgW="2921000" imgH="495300" progId="Equation.DSMT4">
                  <p:embed/>
                </p:oleObj>
              </mc:Choice>
              <mc:Fallback>
                <p:oleObj name="Equation" r:id="rId8" imgW="2921000" imgH="4953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9800" y="1987504"/>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9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94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3063240"/>
          </a:xfrm>
          <a:prstGeom prst="rect">
            <a:avLst/>
          </a:prstGeom>
          <a:solidFill>
            <a:schemeClr val="accent3"/>
          </a:solidFill>
          <a:ln w="28575">
            <a:solidFill>
              <a:srgbClr val="000000"/>
            </a:solidFill>
          </a:ln>
        </p:spPr>
        <p:txBody>
          <a:bodyPr wrap="square">
            <a:normAutofit/>
          </a:bodyPr>
          <a:lstStyle/>
          <a:p>
            <a:pPr algn="just">
              <a:tabLst>
                <a:tab pos="457200" algn="l"/>
              </a:tabLst>
            </a:pPr>
            <a:r>
              <a:rPr lang="en-US" sz="2800" dirty="0">
                <a:solidFill>
                  <a:srgbClr val="000000"/>
                </a:solidFill>
              </a:rPr>
              <a:t>If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a:t>
            </a:r>
            <a:r>
              <a:rPr lang="en-US" sz="2800" b="1" dirty="0">
                <a:solidFill>
                  <a:srgbClr val="C00000"/>
                </a:solidFill>
              </a:rPr>
              <a:t>positive</a:t>
            </a:r>
            <a:r>
              <a:rPr lang="en-US" sz="2800" b="1" dirty="0">
                <a:solidFill>
                  <a:srgbClr val="000000"/>
                </a:solidFill>
              </a:rPr>
              <a:t> </a:t>
            </a:r>
            <a:r>
              <a:rPr lang="en-US" sz="2800" dirty="0">
                <a:solidFill>
                  <a:srgbClr val="000000"/>
                </a:solidFill>
              </a:rPr>
              <a:t>real numbers, then </a:t>
            </a:r>
          </a:p>
        </p:txBody>
      </p:sp>
      <p:sp>
        <p:nvSpPr>
          <p:cNvPr id="6146" name="Rectangle 2"/>
          <p:cNvSpPr>
            <a:spLocks noGrp="1"/>
          </p:cNvSpPr>
          <p:nvPr>
            <p:ph type="title"/>
          </p:nvPr>
        </p:nvSpPr>
        <p:spPr>
          <a:prstGeom prst="rect">
            <a:avLst/>
          </a:prstGeom>
        </p:spPr>
        <p:txBody>
          <a:bodyPr/>
          <a:lstStyle/>
          <a:p>
            <a:r>
              <a:rPr lang="en-US" dirty="0"/>
              <a:t>Properties: Properties of Square Roots</a:t>
            </a:r>
            <a:endParaRPr lang="en-US" sz="3200" dirty="0">
              <a:solidFill>
                <a:schemeClr val="accent1"/>
              </a:solidFill>
            </a:endParaRPr>
          </a:p>
        </p:txBody>
      </p:sp>
      <p:graphicFrame>
        <p:nvGraphicFramePr>
          <p:cNvPr id="6148" name="Object 5"/>
          <p:cNvGraphicFramePr>
            <a:graphicFrameLocks noChangeAspect="1"/>
          </p:cNvGraphicFramePr>
          <p:nvPr/>
        </p:nvGraphicFramePr>
        <p:xfrm>
          <a:off x="628650" y="2349500"/>
          <a:ext cx="2489200" cy="1765300"/>
        </p:xfrm>
        <a:graphic>
          <a:graphicData uri="http://schemas.openxmlformats.org/presentationml/2006/ole">
            <mc:AlternateContent xmlns:mc="http://schemas.openxmlformats.org/markup-compatibility/2006">
              <mc:Choice xmlns:v="urn:schemas-microsoft-com:vml" Requires="v">
                <p:oleObj name="Equation" r:id="rId2" imgW="2489040" imgH="1765080" progId="Equation.DSMT4">
                  <p:embed/>
                </p:oleObj>
              </mc:Choice>
              <mc:Fallback>
                <p:oleObj name="Equation" r:id="rId2" imgW="2489040" imgH="1765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8650" y="2349500"/>
                        <a:ext cx="2489200" cy="176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Definition: Simplest Form for Square Roots</a:t>
            </a:r>
            <a:endParaRPr lang="en-US" sz="3200" dirty="0">
              <a:solidFill>
                <a:schemeClr val="accent1"/>
              </a:solidFill>
            </a:endParaRPr>
          </a:p>
        </p:txBody>
      </p:sp>
      <p:sp>
        <p:nvSpPr>
          <p:cNvPr id="4" name="Rectangle 3"/>
          <p:cNvSpPr txBox="1">
            <a:spLocks/>
          </p:cNvSpPr>
          <p:nvPr/>
        </p:nvSpPr>
        <p:spPr>
          <a:xfrm>
            <a:off x="457200" y="1280160"/>
            <a:ext cx="8229600" cy="1005840"/>
          </a:xfrm>
          <a:prstGeom prst="rect">
            <a:avLst/>
          </a:prstGeom>
          <a:solidFill>
            <a:schemeClr val="accent3"/>
          </a:solidFill>
          <a:ln w="28575">
            <a:solidFill>
              <a:srgbClr val="000000"/>
            </a:solidFill>
          </a:ln>
        </p:spPr>
        <p:txBody>
          <a:bodyPr wrap="square">
            <a:normAutofit/>
          </a:bodyPr>
          <a:lstStyle/>
          <a:p>
            <a:pPr>
              <a:tabLst>
                <a:tab pos="457200" algn="l"/>
              </a:tabLst>
            </a:pPr>
            <a:r>
              <a:rPr lang="en-US" sz="2800" dirty="0">
                <a:solidFill>
                  <a:srgbClr val="000000"/>
                </a:solidFill>
              </a:rPr>
              <a:t>A square root is considered to be in </a:t>
            </a:r>
            <a:r>
              <a:rPr lang="en-US" sz="2800" b="1" dirty="0">
                <a:solidFill>
                  <a:srgbClr val="C00000"/>
                </a:solidFill>
              </a:rPr>
              <a:t>simplest form </a:t>
            </a:r>
            <a:r>
              <a:rPr lang="en-US" sz="2800" dirty="0">
                <a:solidFill>
                  <a:srgbClr val="000000"/>
                </a:solidFill>
              </a:rPr>
              <a:t>when the radicand has no perfect square as a factor.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987040"/>
          </a:xfrm>
          <a:prstGeom prst="rect">
            <a:avLst/>
          </a:prstGeom>
          <a:solidFill>
            <a:schemeClr val="accent3"/>
          </a:solidFill>
          <a:ln w="28575">
            <a:solidFill>
              <a:srgbClr val="000000"/>
            </a:solidFill>
          </a:ln>
        </p:spPr>
        <p:txBody>
          <a:bodyPr wrap="square">
            <a:noAutofit/>
          </a:bodyPr>
          <a:lstStyle/>
          <a:p>
            <a:pPr>
              <a:lnSpc>
                <a:spcPct val="110000"/>
              </a:lnSpc>
              <a:spcBef>
                <a:spcPct val="50000"/>
              </a:spcBef>
              <a:tabLst>
                <a:tab pos="457200" algn="l"/>
              </a:tabLst>
            </a:pPr>
            <a:r>
              <a:rPr lang="en-US" sz="2800" dirty="0">
                <a:solidFill>
                  <a:srgbClr val="000000"/>
                </a:solidFill>
              </a:rPr>
              <a:t>Of these three approaches, the second appears to be the easiest because it has the fewest steps. However, “seeing” the largest perfect square factor may be difficult. If you do not immediately see a perfect square factor, proceed by finding other factors or prime factors as illustrated.</a:t>
            </a:r>
          </a:p>
        </p:txBody>
      </p:sp>
      <p:sp>
        <p:nvSpPr>
          <p:cNvPr id="10242" name="Rectangle 2"/>
          <p:cNvSpPr>
            <a:spLocks noGrp="1"/>
          </p:cNvSpPr>
          <p:nvPr>
            <p:ph type="title"/>
          </p:nvPr>
        </p:nvSpPr>
        <p:spPr>
          <a:prstGeom prst="rect">
            <a:avLst/>
          </a:prstGeom>
        </p:spPr>
        <p:txBody>
          <a:bodyPr/>
          <a:lstStyle/>
          <a:p>
            <a:r>
              <a:rPr lang="en-US" dirty="0"/>
              <a:t>Note</a:t>
            </a:r>
            <a:endParaRPr lang="en-US" sz="3200" baseline="30000" dirty="0">
              <a:solidFill>
                <a:schemeClr val="accent1"/>
              </a:solidFill>
            </a:endParaRPr>
          </a:p>
        </p:txBody>
      </p:sp>
    </p:spTree>
    <p:extLst>
      <p:ext uri="{BB962C8B-B14F-4D97-AF65-F5344CB8AC3E}">
        <p14:creationId xmlns:p14="http://schemas.microsoft.com/office/powerpoint/2010/main" val="4042999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Simplifying Radical Expressions with Square Roots </a:t>
            </a:r>
          </a:p>
        </p:txBody>
      </p:sp>
      <p:sp>
        <p:nvSpPr>
          <p:cNvPr id="8195" name="Rectangle 3"/>
          <p:cNvSpPr>
            <a:spLocks noGrp="1"/>
          </p:cNvSpPr>
          <p:nvPr>
            <p:ph idx="1"/>
          </p:nvPr>
        </p:nvSpPr>
        <p:spPr>
          <a:prstGeom prst="rect">
            <a:avLst/>
          </a:prstGeom>
        </p:spPr>
        <p:txBody>
          <a:bodyPr/>
          <a:lstStyle/>
          <a:p>
            <a:pPr marL="0" indent="0" algn="just">
              <a:buFont typeface="Courier New" pitchFamily="49" charset="0"/>
              <a:buNone/>
            </a:pPr>
            <a:r>
              <a:rPr lang="en-US" i="0" dirty="0">
                <a:solidFill>
                  <a:schemeClr val="tx1"/>
                </a:solidFill>
              </a:rPr>
              <a:t>Simplify each expression so that there are no perfect square factors in the radicand.</a:t>
            </a:r>
            <a:r>
              <a:rPr lang="en-US" dirty="0">
                <a:solidFill>
                  <a:schemeClr val="tx1"/>
                </a:solidFill>
              </a:rPr>
              <a:t> </a:t>
            </a:r>
          </a:p>
          <a:p>
            <a:pPr marL="0" indent="0" algn="just">
              <a:buFont typeface="Courier New" pitchFamily="49" charset="0"/>
              <a:buNone/>
            </a:pPr>
            <a:endParaRPr lang="en-US" b="1" i="0" dirty="0">
              <a:solidFill>
                <a:schemeClr val="tx1"/>
              </a:solidFill>
            </a:endParaRPr>
          </a:p>
          <a:p>
            <a:pPr marL="0" indent="0" algn="just">
              <a:spcBef>
                <a:spcPct val="50000"/>
              </a:spcBef>
              <a:buFont typeface="Courier New" pitchFamily="49" charset="0"/>
              <a:buNone/>
            </a:pPr>
            <a:r>
              <a:rPr lang="en-US" b="1" i="0" dirty="0">
                <a:solidFill>
                  <a:schemeClr val="tx1"/>
                </a:solidFill>
              </a:rPr>
              <a:t>Solution</a:t>
            </a:r>
          </a:p>
          <a:p>
            <a:pPr marL="0" indent="0" algn="just">
              <a:spcBef>
                <a:spcPct val="50000"/>
              </a:spcBef>
              <a:buFont typeface="Courier New" pitchFamily="49" charset="0"/>
              <a:buNone/>
            </a:pPr>
            <a:r>
              <a:rPr lang="en-US" dirty="0">
                <a:solidFill>
                  <a:schemeClr val="tx1"/>
                </a:solidFill>
              </a:rPr>
              <a:t>a.</a:t>
            </a:r>
            <a:endParaRPr lang="en-US" i="0" dirty="0">
              <a:solidFill>
                <a:schemeClr val="tx1"/>
              </a:solidFill>
            </a:endParaRPr>
          </a:p>
        </p:txBody>
      </p:sp>
      <p:graphicFrame>
        <p:nvGraphicFramePr>
          <p:cNvPr id="8196" name="Object 6"/>
          <p:cNvGraphicFramePr>
            <a:graphicFrameLocks noChangeAspect="1"/>
          </p:cNvGraphicFramePr>
          <p:nvPr/>
        </p:nvGraphicFramePr>
        <p:xfrm>
          <a:off x="546100" y="2286000"/>
          <a:ext cx="1193800" cy="508000"/>
        </p:xfrm>
        <a:graphic>
          <a:graphicData uri="http://schemas.openxmlformats.org/presentationml/2006/ole">
            <mc:AlternateContent xmlns:mc="http://schemas.openxmlformats.org/markup-compatibility/2006">
              <mc:Choice xmlns:v="urn:schemas-microsoft-com:vml" Requires="v">
                <p:oleObj name="Equation" r:id="rId2" imgW="1193760" imgH="507960" progId="Equation.DSMT4">
                  <p:embed/>
                </p:oleObj>
              </mc:Choice>
              <mc:Fallback>
                <p:oleObj name="Equation" r:id="rId2" imgW="1193760" imgH="50796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6100" y="2286000"/>
                        <a:ext cx="11938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4"/>
          <p:cNvGraphicFramePr>
            <a:graphicFrameLocks noChangeAspect="1"/>
          </p:cNvGraphicFramePr>
          <p:nvPr/>
        </p:nvGraphicFramePr>
        <p:xfrm>
          <a:off x="1143000" y="3566886"/>
          <a:ext cx="660400" cy="444500"/>
        </p:xfrm>
        <a:graphic>
          <a:graphicData uri="http://schemas.openxmlformats.org/presentationml/2006/ole">
            <mc:AlternateContent xmlns:mc="http://schemas.openxmlformats.org/markup-compatibility/2006">
              <mc:Choice xmlns:v="urn:schemas-microsoft-com:vml" Requires="v">
                <p:oleObj name="Equation" r:id="rId4" imgW="660113" imgH="444307" progId="Equation.DSMT4">
                  <p:embed/>
                </p:oleObj>
              </mc:Choice>
              <mc:Fallback>
                <p:oleObj name="Equation" r:id="rId4" imgW="660113" imgH="444307"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3566886"/>
                        <a:ext cx="660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890486" y="3566886"/>
          <a:ext cx="1244600" cy="444500"/>
        </p:xfrm>
        <a:graphic>
          <a:graphicData uri="http://schemas.openxmlformats.org/presentationml/2006/ole">
            <mc:AlternateContent xmlns:mc="http://schemas.openxmlformats.org/markup-compatibility/2006">
              <mc:Choice xmlns:v="urn:schemas-microsoft-com:vml" Requires="v">
                <p:oleObj name="Equation" r:id="rId6" imgW="1244600" imgH="444500" progId="Equation.DSMT4">
                  <p:embed/>
                </p:oleObj>
              </mc:Choice>
              <mc:Fallback>
                <p:oleObj name="Equation" r:id="rId6" imgW="1244600" imgH="4445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90486" y="3566886"/>
                        <a:ext cx="1244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1890486" y="4256314"/>
          <a:ext cx="1511300" cy="444500"/>
        </p:xfrm>
        <a:graphic>
          <a:graphicData uri="http://schemas.openxmlformats.org/presentationml/2006/ole">
            <mc:AlternateContent xmlns:mc="http://schemas.openxmlformats.org/markup-compatibility/2006">
              <mc:Choice xmlns:v="urn:schemas-microsoft-com:vml" Requires="v">
                <p:oleObj name="Equation" r:id="rId8" imgW="1511300" imgH="444500" progId="Equation.DSMT4">
                  <p:embed/>
                </p:oleObj>
              </mc:Choice>
              <mc:Fallback>
                <p:oleObj name="Equation" r:id="rId8" imgW="1511300" imgH="4445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90486" y="4256314"/>
                        <a:ext cx="1511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890486" y="4847770"/>
          <a:ext cx="927100" cy="444500"/>
        </p:xfrm>
        <a:graphic>
          <a:graphicData uri="http://schemas.openxmlformats.org/presentationml/2006/ole">
            <mc:AlternateContent xmlns:mc="http://schemas.openxmlformats.org/markup-compatibility/2006">
              <mc:Choice xmlns:v="urn:schemas-microsoft-com:vml" Requires="v">
                <p:oleObj name="Equation" r:id="rId10" imgW="926698" imgH="444307" progId="Equation.DSMT4">
                  <p:embed/>
                </p:oleObj>
              </mc:Choice>
              <mc:Fallback>
                <p:oleObj name="Equation" r:id="rId10" imgW="926698" imgH="444307"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90486" y="4847770"/>
                        <a:ext cx="927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3781425" y="4391025"/>
          <a:ext cx="3810000" cy="279400"/>
        </p:xfrm>
        <a:graphic>
          <a:graphicData uri="http://schemas.openxmlformats.org/presentationml/2006/ole">
            <mc:AlternateContent xmlns:mc="http://schemas.openxmlformats.org/markup-compatibility/2006">
              <mc:Choice xmlns:v="urn:schemas-microsoft-com:vml" Requires="v">
                <p:oleObj name="Equation" r:id="rId12" imgW="3810000" imgH="279400" progId="Equation.DSMT4">
                  <p:embed/>
                </p:oleObj>
              </mc:Choice>
              <mc:Fallback>
                <p:oleObj name="Equation" r:id="rId12" imgW="3810000" imgH="279400"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81425" y="4391025"/>
                        <a:ext cx="3810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6">
            <a:extLst>
              <a:ext uri="{FF2B5EF4-FFF2-40B4-BE49-F238E27FC236}">
                <a16:creationId xmlns:a16="http://schemas.microsoft.com/office/drawing/2014/main" id="{427EF518-2E98-8AE8-9148-049B67317FCA}"/>
              </a:ext>
            </a:extLst>
          </p:cNvPr>
          <p:cNvGraphicFramePr>
            <a:graphicFrameLocks noChangeAspect="1"/>
          </p:cNvGraphicFramePr>
          <p:nvPr>
            <p:extLst>
              <p:ext uri="{D42A27DB-BD31-4B8C-83A1-F6EECF244321}">
                <p14:modId xmlns:p14="http://schemas.microsoft.com/office/powerpoint/2010/main" val="3112479144"/>
              </p:ext>
            </p:extLst>
          </p:nvPr>
        </p:nvGraphicFramePr>
        <p:xfrm>
          <a:off x="3581400" y="2273449"/>
          <a:ext cx="1181100" cy="508000"/>
        </p:xfrm>
        <a:graphic>
          <a:graphicData uri="http://schemas.openxmlformats.org/presentationml/2006/ole">
            <mc:AlternateContent xmlns:mc="http://schemas.openxmlformats.org/markup-compatibility/2006">
              <mc:Choice xmlns:v="urn:schemas-microsoft-com:vml" Requires="v">
                <p:oleObj name="Equation" r:id="rId14" imgW="1180800" imgH="507960" progId="Equation.DSMT4">
                  <p:embed/>
                </p:oleObj>
              </mc:Choice>
              <mc:Fallback>
                <p:oleObj name="Equation" r:id="rId14" imgW="1180800" imgH="507960" progId="Equation.DSMT4">
                  <p:embed/>
                  <p:pic>
                    <p:nvPicPr>
                      <p:cNvPr id="9221" name="Object 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81400" y="2273449"/>
                        <a:ext cx="11811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7">
            <a:extLst>
              <a:ext uri="{FF2B5EF4-FFF2-40B4-BE49-F238E27FC236}">
                <a16:creationId xmlns:a16="http://schemas.microsoft.com/office/drawing/2014/main" id="{45DC7CEB-C2D5-9365-B6CB-9A3BC1428853}"/>
              </a:ext>
            </a:extLst>
          </p:cNvPr>
          <p:cNvGraphicFramePr>
            <a:graphicFrameLocks noChangeAspect="1"/>
          </p:cNvGraphicFramePr>
          <p:nvPr>
            <p:extLst>
              <p:ext uri="{D42A27DB-BD31-4B8C-83A1-F6EECF244321}">
                <p14:modId xmlns:p14="http://schemas.microsoft.com/office/powerpoint/2010/main" val="1728852795"/>
              </p:ext>
            </p:extLst>
          </p:nvPr>
        </p:nvGraphicFramePr>
        <p:xfrm>
          <a:off x="6599518" y="2057549"/>
          <a:ext cx="1219200" cy="939800"/>
        </p:xfrm>
        <a:graphic>
          <a:graphicData uri="http://schemas.openxmlformats.org/presentationml/2006/ole">
            <mc:AlternateContent xmlns:mc="http://schemas.openxmlformats.org/markup-compatibility/2006">
              <mc:Choice xmlns:v="urn:schemas-microsoft-com:vml" Requires="v">
                <p:oleObj name="Equation" r:id="rId16" imgW="1218960" imgH="939600" progId="Equation.DSMT4">
                  <p:embed/>
                </p:oleObj>
              </mc:Choice>
              <mc:Fallback>
                <p:oleObj name="Equation" r:id="rId16" imgW="1218960" imgH="939600" progId="Equation.DSMT4">
                  <p:embed/>
                  <p:pic>
                    <p:nvPicPr>
                      <p:cNvPr id="9222" name="Object 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599518" y="2057549"/>
                        <a:ext cx="12192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5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5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Simplifying Radical Expressions with Square Roots (cont.)</a:t>
            </a:r>
          </a:p>
        </p:txBody>
      </p:sp>
      <p:sp>
        <p:nvSpPr>
          <p:cNvPr id="9219" name="Rectangle 3"/>
          <p:cNvSpPr>
            <a:spLocks noGrp="1"/>
          </p:cNvSpPr>
          <p:nvPr>
            <p:ph idx="1"/>
          </p:nvPr>
        </p:nvSpPr>
        <p:spPr>
          <a:prstGeom prst="rect">
            <a:avLst/>
          </a:prstGeom>
        </p:spPr>
        <p:txBody>
          <a:bodyPr/>
          <a:lstStyle/>
          <a:p>
            <a:pPr marL="0" indent="0" algn="just">
              <a:buFont typeface="Courier New" pitchFamily="49" charset="0"/>
              <a:buNone/>
              <a:tabLst>
                <a:tab pos="635000" algn="l"/>
                <a:tab pos="1092200" algn="l"/>
              </a:tabLst>
            </a:pPr>
            <a:endParaRPr lang="en-US" b="1" i="0"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algn="just">
              <a:buFont typeface="Courier New" pitchFamily="49" charset="0"/>
              <a:buNone/>
              <a:tabLst>
                <a:tab pos="635000" algn="l"/>
                <a:tab pos="1092200" algn="l"/>
              </a:tabLst>
            </a:pPr>
            <a:endParaRPr lang="en-US" b="1" i="0" dirty="0">
              <a:solidFill>
                <a:schemeClr val="tx1"/>
              </a:solidFill>
            </a:endParaRPr>
          </a:p>
        </p:txBody>
      </p:sp>
      <p:graphicFrame>
        <p:nvGraphicFramePr>
          <p:cNvPr id="9221" name="Object 6"/>
          <p:cNvGraphicFramePr>
            <a:graphicFrameLocks noChangeAspect="1"/>
          </p:cNvGraphicFramePr>
          <p:nvPr/>
        </p:nvGraphicFramePr>
        <p:xfrm>
          <a:off x="539750" y="1231900"/>
          <a:ext cx="1181100" cy="508000"/>
        </p:xfrm>
        <a:graphic>
          <a:graphicData uri="http://schemas.openxmlformats.org/presentationml/2006/ole">
            <mc:AlternateContent xmlns:mc="http://schemas.openxmlformats.org/markup-compatibility/2006">
              <mc:Choice xmlns:v="urn:schemas-microsoft-com:vml" Requires="v">
                <p:oleObj name="Equation" r:id="rId2" imgW="1180800" imgH="507960" progId="Equation.DSMT4">
                  <p:embed/>
                </p:oleObj>
              </mc:Choice>
              <mc:Fallback>
                <p:oleObj name="Equation" r:id="rId2" imgW="1180800" imgH="507960" progId="Equation.DSMT4">
                  <p:embed/>
                  <p:pic>
                    <p:nvPicPr>
                      <p:cNvPr id="0"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 y="1231900"/>
                        <a:ext cx="11811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7"/>
          <p:cNvGraphicFramePr>
            <a:graphicFrameLocks noChangeAspect="1"/>
          </p:cNvGraphicFramePr>
          <p:nvPr>
            <p:extLst>
              <p:ext uri="{D42A27DB-BD31-4B8C-83A1-F6EECF244321}">
                <p14:modId xmlns:p14="http://schemas.microsoft.com/office/powerpoint/2010/main" val="1330178197"/>
              </p:ext>
            </p:extLst>
          </p:nvPr>
        </p:nvGraphicFramePr>
        <p:xfrm>
          <a:off x="535112" y="2525955"/>
          <a:ext cx="1219200" cy="939800"/>
        </p:xfrm>
        <a:graphic>
          <a:graphicData uri="http://schemas.openxmlformats.org/presentationml/2006/ole">
            <mc:AlternateContent xmlns:mc="http://schemas.openxmlformats.org/markup-compatibility/2006">
              <mc:Choice xmlns:v="urn:schemas-microsoft-com:vml" Requires="v">
                <p:oleObj name="Equation" r:id="rId4" imgW="1218960" imgH="939600" progId="Equation.DSMT4">
                  <p:embed/>
                </p:oleObj>
              </mc:Choice>
              <mc:Fallback>
                <p:oleObj name="Equation" r:id="rId4" imgW="1218960" imgH="939600" progId="Equation.DSMT4">
                  <p:embed/>
                  <p:pic>
                    <p:nvPicPr>
                      <p:cNvPr id="0"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5112" y="2525955"/>
                        <a:ext cx="12192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1521841366"/>
              </p:ext>
            </p:extLst>
          </p:nvPr>
        </p:nvGraphicFramePr>
        <p:xfrm>
          <a:off x="1799814" y="1226482"/>
          <a:ext cx="1079500" cy="444500"/>
        </p:xfrm>
        <a:graphic>
          <a:graphicData uri="http://schemas.openxmlformats.org/presentationml/2006/ole">
            <mc:AlternateContent xmlns:mc="http://schemas.openxmlformats.org/markup-compatibility/2006">
              <mc:Choice xmlns:v="urn:schemas-microsoft-com:vml" Requires="v">
                <p:oleObj name="Equation" r:id="rId6" imgW="1079032" imgH="444307" progId="Equation.DSMT4">
                  <p:embed/>
                </p:oleObj>
              </mc:Choice>
              <mc:Fallback>
                <p:oleObj name="Equation" r:id="rId6" imgW="1079032" imgH="444307" progId="Equation.DSMT4">
                  <p:embed/>
                  <p:pic>
                    <p:nvPicPr>
                      <p:cNvPr id="0" name="Picture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99814" y="1226482"/>
                        <a:ext cx="1079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2208922661"/>
              </p:ext>
            </p:extLst>
          </p:nvPr>
        </p:nvGraphicFramePr>
        <p:xfrm>
          <a:off x="3049470" y="1270976"/>
          <a:ext cx="1346200" cy="444500"/>
        </p:xfrm>
        <a:graphic>
          <a:graphicData uri="http://schemas.openxmlformats.org/presentationml/2006/ole">
            <mc:AlternateContent xmlns:mc="http://schemas.openxmlformats.org/markup-compatibility/2006">
              <mc:Choice xmlns:v="urn:schemas-microsoft-com:vml" Requires="v">
                <p:oleObj name="Equation" r:id="rId8" imgW="1345616" imgH="444307" progId="Equation.DSMT4">
                  <p:embed/>
                </p:oleObj>
              </mc:Choice>
              <mc:Fallback>
                <p:oleObj name="Equation" r:id="rId8" imgW="1345616" imgH="444307" progId="Equation.DSMT4">
                  <p:embed/>
                  <p:pic>
                    <p:nvPicPr>
                      <p:cNvPr id="0" name="Picture 2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49470" y="1270976"/>
                        <a:ext cx="1346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extLst>
              <p:ext uri="{D42A27DB-BD31-4B8C-83A1-F6EECF244321}">
                <p14:modId xmlns:p14="http://schemas.microsoft.com/office/powerpoint/2010/main" val="353996348"/>
              </p:ext>
            </p:extLst>
          </p:nvPr>
        </p:nvGraphicFramePr>
        <p:xfrm>
          <a:off x="3049470" y="1866062"/>
          <a:ext cx="914400" cy="444500"/>
        </p:xfrm>
        <a:graphic>
          <a:graphicData uri="http://schemas.openxmlformats.org/presentationml/2006/ole">
            <mc:AlternateContent xmlns:mc="http://schemas.openxmlformats.org/markup-compatibility/2006">
              <mc:Choice xmlns:v="urn:schemas-microsoft-com:vml" Requires="v">
                <p:oleObj name="Equation" r:id="rId10" imgW="914400" imgH="444500" progId="Equation.DSMT4">
                  <p:embed/>
                </p:oleObj>
              </mc:Choice>
              <mc:Fallback>
                <p:oleObj name="Equation" r:id="rId10" imgW="914400" imgH="444500" progId="Equation.DSMT4">
                  <p:embed/>
                  <p:pic>
                    <p:nvPicPr>
                      <p:cNvPr id="0" name="Picture 2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49470" y="1866062"/>
                        <a:ext cx="914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3459451251"/>
              </p:ext>
            </p:extLst>
          </p:nvPr>
        </p:nvGraphicFramePr>
        <p:xfrm>
          <a:off x="4819350" y="1347176"/>
          <a:ext cx="2298700" cy="596900"/>
        </p:xfrm>
        <a:graphic>
          <a:graphicData uri="http://schemas.openxmlformats.org/presentationml/2006/ole">
            <mc:AlternateContent xmlns:mc="http://schemas.openxmlformats.org/markup-compatibility/2006">
              <mc:Choice xmlns:v="urn:schemas-microsoft-com:vml" Requires="v">
                <p:oleObj name="Equation" r:id="rId12" imgW="2298700" imgH="596900" progId="Equation.DSMT4">
                  <p:embed/>
                </p:oleObj>
              </mc:Choice>
              <mc:Fallback>
                <p:oleObj name="Equation" r:id="rId12" imgW="2298700" imgH="596900" progId="Equation.DSMT4">
                  <p:embed/>
                  <p:pic>
                    <p:nvPicPr>
                      <p:cNvPr id="0" name="Picture 2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19350" y="1347176"/>
                        <a:ext cx="22987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extLst>
              <p:ext uri="{D42A27DB-BD31-4B8C-83A1-F6EECF244321}">
                <p14:modId xmlns:p14="http://schemas.microsoft.com/office/powerpoint/2010/main" val="1429362685"/>
              </p:ext>
            </p:extLst>
          </p:nvPr>
        </p:nvGraphicFramePr>
        <p:xfrm>
          <a:off x="1901414" y="2596452"/>
          <a:ext cx="977900" cy="965200"/>
        </p:xfrm>
        <a:graphic>
          <a:graphicData uri="http://schemas.openxmlformats.org/presentationml/2006/ole">
            <mc:AlternateContent xmlns:mc="http://schemas.openxmlformats.org/markup-compatibility/2006">
              <mc:Choice xmlns:v="urn:schemas-microsoft-com:vml" Requires="v">
                <p:oleObj name="Equation" r:id="rId14" imgW="977900" imgH="965200" progId="Equation.DSMT4">
                  <p:embed/>
                </p:oleObj>
              </mc:Choice>
              <mc:Fallback>
                <p:oleObj name="Equation" r:id="rId14" imgW="977900" imgH="965200" progId="Equation.DSMT4">
                  <p:embed/>
                  <p:pic>
                    <p:nvPicPr>
                      <p:cNvPr id="0" name="Picture 2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01414" y="2596452"/>
                        <a:ext cx="9779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5" name="Object 13"/>
          <p:cNvGraphicFramePr>
            <a:graphicFrameLocks noChangeAspect="1"/>
          </p:cNvGraphicFramePr>
          <p:nvPr>
            <p:extLst>
              <p:ext uri="{D42A27DB-BD31-4B8C-83A1-F6EECF244321}">
                <p14:modId xmlns:p14="http://schemas.microsoft.com/office/powerpoint/2010/main" val="1342554295"/>
              </p:ext>
            </p:extLst>
          </p:nvPr>
        </p:nvGraphicFramePr>
        <p:xfrm>
          <a:off x="3037160" y="2592822"/>
          <a:ext cx="1295400" cy="965200"/>
        </p:xfrm>
        <a:graphic>
          <a:graphicData uri="http://schemas.openxmlformats.org/presentationml/2006/ole">
            <mc:AlternateContent xmlns:mc="http://schemas.openxmlformats.org/markup-compatibility/2006">
              <mc:Choice xmlns:v="urn:schemas-microsoft-com:vml" Requires="v">
                <p:oleObj name="Equation" r:id="rId16" imgW="1295400" imgH="965200" progId="Equation.DSMT4">
                  <p:embed/>
                </p:oleObj>
              </mc:Choice>
              <mc:Fallback>
                <p:oleObj name="Equation" r:id="rId16" imgW="1295400" imgH="965200" progId="Equation.DSMT4">
                  <p:embed/>
                  <p:pic>
                    <p:nvPicPr>
                      <p:cNvPr id="0" name="Picture 2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037160" y="2592822"/>
                        <a:ext cx="12954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6" name="Object 14"/>
          <p:cNvGraphicFramePr>
            <a:graphicFrameLocks noChangeAspect="1"/>
          </p:cNvGraphicFramePr>
          <p:nvPr>
            <p:extLst>
              <p:ext uri="{D42A27DB-BD31-4B8C-83A1-F6EECF244321}">
                <p14:modId xmlns:p14="http://schemas.microsoft.com/office/powerpoint/2010/main" val="2936838106"/>
              </p:ext>
            </p:extLst>
          </p:nvPr>
        </p:nvGraphicFramePr>
        <p:xfrm>
          <a:off x="3037160" y="3641478"/>
          <a:ext cx="1562100" cy="965200"/>
        </p:xfrm>
        <a:graphic>
          <a:graphicData uri="http://schemas.openxmlformats.org/presentationml/2006/ole">
            <mc:AlternateContent xmlns:mc="http://schemas.openxmlformats.org/markup-compatibility/2006">
              <mc:Choice xmlns:v="urn:schemas-microsoft-com:vml" Requires="v">
                <p:oleObj name="Equation" r:id="rId18" imgW="1562100" imgH="965200" progId="Equation.DSMT4">
                  <p:embed/>
                </p:oleObj>
              </mc:Choice>
              <mc:Fallback>
                <p:oleObj name="Equation" r:id="rId18" imgW="1562100" imgH="965200" progId="Equation.DSMT4">
                  <p:embed/>
                  <p:pic>
                    <p:nvPicPr>
                      <p:cNvPr id="0" name="Picture 26"/>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037160" y="3641478"/>
                        <a:ext cx="15621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15">
            <a:extLst>
              <a:ext uri="{FF2B5EF4-FFF2-40B4-BE49-F238E27FC236}">
                <a16:creationId xmlns:a16="http://schemas.microsoft.com/office/drawing/2014/main" id="{F58BB66E-43C4-50B6-5CF4-D2E9EF3CDC0F}"/>
              </a:ext>
            </a:extLst>
          </p:cNvPr>
          <p:cNvGraphicFramePr>
            <a:graphicFrameLocks noChangeAspect="1"/>
          </p:cNvGraphicFramePr>
          <p:nvPr>
            <p:extLst>
              <p:ext uri="{D42A27DB-BD31-4B8C-83A1-F6EECF244321}">
                <p14:modId xmlns:p14="http://schemas.microsoft.com/office/powerpoint/2010/main" val="890232117"/>
              </p:ext>
            </p:extLst>
          </p:nvPr>
        </p:nvGraphicFramePr>
        <p:xfrm>
          <a:off x="3049470" y="4690134"/>
          <a:ext cx="965200" cy="914400"/>
        </p:xfrm>
        <a:graphic>
          <a:graphicData uri="http://schemas.openxmlformats.org/presentationml/2006/ole">
            <mc:AlternateContent xmlns:mc="http://schemas.openxmlformats.org/markup-compatibility/2006">
              <mc:Choice xmlns:v="urn:schemas-microsoft-com:vml" Requires="v">
                <p:oleObj name="Equation" r:id="rId20" imgW="965200" imgH="914400" progId="Equation.DSMT4">
                  <p:embed/>
                </p:oleObj>
              </mc:Choice>
              <mc:Fallback>
                <p:oleObj name="Equation" r:id="rId20" imgW="965200" imgH="914400" progId="Equation.DSMT4">
                  <p:embed/>
                  <p:pic>
                    <p:nvPicPr>
                      <p:cNvPr id="3087" name="Object 1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049470" y="4690134"/>
                        <a:ext cx="965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8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8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2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8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8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072640"/>
          </a:xfrm>
          <a:prstGeom prst="rect">
            <a:avLst/>
          </a:prstGeom>
          <a:solidFill>
            <a:schemeClr val="accent3"/>
          </a:solidFill>
          <a:ln w="28575">
            <a:solidFill>
              <a:srgbClr val="000000"/>
            </a:solidFill>
          </a:ln>
        </p:spPr>
        <p:txBody>
          <a:bodyPr wrap="square">
            <a:normAutofit/>
          </a:bodyPr>
          <a:lstStyle/>
          <a:p>
            <a:pPr>
              <a:lnSpc>
                <a:spcPct val="90000"/>
              </a:lnSpc>
              <a:spcBef>
                <a:spcPct val="50000"/>
              </a:spcBef>
              <a:tabLst>
                <a:tab pos="457200" algn="l"/>
              </a:tabLst>
            </a:pPr>
            <a:endParaRPr lang="en-US" sz="2800" dirty="0">
              <a:solidFill>
                <a:srgbClr val="000000"/>
              </a:solidFill>
            </a:endParaRPr>
          </a:p>
          <a:p>
            <a:pPr>
              <a:lnSpc>
                <a:spcPct val="90000"/>
              </a:lnSpc>
              <a:spcBef>
                <a:spcPct val="50000"/>
              </a:spcBef>
              <a:tabLst>
                <a:tab pos="457200" algn="l"/>
              </a:tabLst>
            </a:pPr>
            <a:r>
              <a:rPr lang="en-US" sz="2800" dirty="0">
                <a:solidFill>
                  <a:srgbClr val="000000"/>
                </a:solidFill>
              </a:rPr>
              <a:t>If </a:t>
            </a:r>
            <a:r>
              <a:rPr lang="en-US" sz="2800" i="1" dirty="0">
                <a:solidFill>
                  <a:srgbClr val="000000"/>
                </a:solidFill>
              </a:rPr>
              <a:t>x</a:t>
            </a:r>
            <a:r>
              <a:rPr lang="en-US" sz="2800" dirty="0">
                <a:solidFill>
                  <a:srgbClr val="000000"/>
                </a:solidFill>
              </a:rPr>
              <a:t> is a real number, then </a:t>
            </a:r>
          </a:p>
          <a:p>
            <a:pPr>
              <a:lnSpc>
                <a:spcPct val="90000"/>
              </a:lnSpc>
              <a:tabLst>
                <a:tab pos="457200" algn="l"/>
              </a:tabLst>
            </a:pPr>
            <a:endParaRPr lang="en-US" sz="2800" b="1" dirty="0">
              <a:solidFill>
                <a:srgbClr val="000000"/>
              </a:solidFill>
            </a:endParaRPr>
          </a:p>
          <a:p>
            <a:pPr>
              <a:lnSpc>
                <a:spcPct val="90000"/>
              </a:lnSpc>
              <a:tabLst>
                <a:tab pos="457200" algn="l"/>
              </a:tabLst>
            </a:pPr>
            <a:r>
              <a:rPr lang="en-US" sz="2800" b="1" dirty="0">
                <a:solidFill>
                  <a:srgbClr val="000000"/>
                </a:solidFill>
              </a:rPr>
              <a:t>Note: </a:t>
            </a:r>
            <a:r>
              <a:rPr lang="en-US" sz="2800" dirty="0">
                <a:solidFill>
                  <a:srgbClr val="000000"/>
                </a:solidFill>
              </a:rPr>
              <a:t>If </a:t>
            </a:r>
            <a:r>
              <a:rPr lang="en-US" sz="2800" b="1" i="1" dirty="0">
                <a:solidFill>
                  <a:srgbClr val="000000"/>
                </a:solidFill>
              </a:rPr>
              <a:t>x</a:t>
            </a:r>
            <a:r>
              <a:rPr lang="en-US" sz="2800" b="1" dirty="0">
                <a:solidFill>
                  <a:srgbClr val="000000"/>
                </a:solidFill>
              </a:rPr>
              <a:t> </a:t>
            </a:r>
            <a:r>
              <a:rPr lang="en-US" sz="2800" dirty="0">
                <a:solidFill>
                  <a:srgbClr val="000000"/>
                </a:solidFill>
              </a:rPr>
              <a:t>≥ </a:t>
            </a:r>
            <a:r>
              <a:rPr lang="en-US" sz="2800" b="1" dirty="0">
                <a:solidFill>
                  <a:srgbClr val="000000"/>
                </a:solidFill>
              </a:rPr>
              <a:t>0 </a:t>
            </a:r>
            <a:r>
              <a:rPr lang="en-US" sz="2800" dirty="0">
                <a:solidFill>
                  <a:srgbClr val="000000"/>
                </a:solidFill>
              </a:rPr>
              <a:t>is given, then we can write</a:t>
            </a:r>
          </a:p>
        </p:txBody>
      </p:sp>
      <p:sp>
        <p:nvSpPr>
          <p:cNvPr id="10242" name="Rectangle 2"/>
          <p:cNvSpPr>
            <a:spLocks noGrp="1"/>
          </p:cNvSpPr>
          <p:nvPr>
            <p:ph type="title"/>
          </p:nvPr>
        </p:nvSpPr>
        <p:spPr>
          <a:prstGeom prst="rect">
            <a:avLst/>
          </a:prstGeom>
        </p:spPr>
        <p:txBody>
          <a:bodyPr/>
          <a:lstStyle/>
          <a:p>
            <a:r>
              <a:rPr lang="en-US" dirty="0"/>
              <a:t>Definition: Square Root of </a:t>
            </a:r>
            <a:r>
              <a:rPr lang="en-US" i="1" dirty="0"/>
              <a:t>x</a:t>
            </a:r>
            <a:r>
              <a:rPr lang="en-US" baseline="30000" dirty="0"/>
              <a:t>2</a:t>
            </a:r>
            <a:endParaRPr lang="en-US" sz="3200" baseline="30000" dirty="0">
              <a:solidFill>
                <a:schemeClr val="accent1"/>
              </a:solidFill>
            </a:endParaRPr>
          </a:p>
        </p:txBody>
      </p:sp>
      <p:graphicFrame>
        <p:nvGraphicFramePr>
          <p:cNvPr id="10244" name="Object 5"/>
          <p:cNvGraphicFramePr>
            <a:graphicFrameLocks noChangeAspect="1"/>
          </p:cNvGraphicFramePr>
          <p:nvPr>
            <p:extLst>
              <p:ext uri="{D42A27DB-BD31-4B8C-83A1-F6EECF244321}">
                <p14:modId xmlns:p14="http://schemas.microsoft.com/office/powerpoint/2010/main" val="2635680214"/>
              </p:ext>
            </p:extLst>
          </p:nvPr>
        </p:nvGraphicFramePr>
        <p:xfrm>
          <a:off x="4267200" y="1752600"/>
          <a:ext cx="1371600" cy="571500"/>
        </p:xfrm>
        <a:graphic>
          <a:graphicData uri="http://schemas.openxmlformats.org/presentationml/2006/ole">
            <mc:AlternateContent xmlns:mc="http://schemas.openxmlformats.org/markup-compatibility/2006">
              <mc:Choice xmlns:v="urn:schemas-microsoft-com:vml" Requires="v">
                <p:oleObj name="Equation" r:id="rId2" imgW="1371600" imgH="571320" progId="Equation.DSMT4">
                  <p:embed/>
                </p:oleObj>
              </mc:Choice>
              <mc:Fallback>
                <p:oleObj name="Equation" r:id="rId2" imgW="1371600" imgH="57132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1752600"/>
                        <a:ext cx="13716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8"/>
          <p:cNvGraphicFramePr>
            <a:graphicFrameLocks noChangeAspect="1"/>
          </p:cNvGraphicFramePr>
          <p:nvPr/>
        </p:nvGraphicFramePr>
        <p:xfrm>
          <a:off x="6394450" y="2565400"/>
          <a:ext cx="1244600" cy="495300"/>
        </p:xfrm>
        <a:graphic>
          <a:graphicData uri="http://schemas.openxmlformats.org/presentationml/2006/ole">
            <mc:AlternateContent xmlns:mc="http://schemas.openxmlformats.org/markup-compatibility/2006">
              <mc:Choice xmlns:v="urn:schemas-microsoft-com:vml" Requires="v">
                <p:oleObj name="Equation" r:id="rId4" imgW="1244060" imgH="495085" progId="Equation.DSMT4">
                  <p:embed/>
                </p:oleObj>
              </mc:Choice>
              <mc:Fallback>
                <p:oleObj name="Equation" r:id="rId4" imgW="1244060" imgH="495085"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94450" y="2565400"/>
                        <a:ext cx="1244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Simplifying Square Roots with Variables </a:t>
            </a:r>
          </a:p>
        </p:txBody>
      </p:sp>
      <p:sp>
        <p:nvSpPr>
          <p:cNvPr id="11267"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Simplify each of the following square roots. Assume that all variables represent positive real numbers. (Note that, by making this assumption, we do not need to be concerned about the absolute value sign.)</a:t>
            </a:r>
            <a:r>
              <a:rPr lang="en-US" dirty="0">
                <a:solidFill>
                  <a:schemeClr val="tx1"/>
                </a:solidFill>
              </a:rPr>
              <a:t> </a:t>
            </a:r>
          </a:p>
          <a:p>
            <a:pPr marL="0" indent="0">
              <a:buFont typeface="Courier New" pitchFamily="49" charset="0"/>
              <a:buNone/>
            </a:pPr>
            <a:endParaRPr lang="en-US" dirty="0">
              <a:solidFill>
                <a:schemeClr val="tx1"/>
              </a:solidFill>
            </a:endParaRPr>
          </a:p>
        </p:txBody>
      </p:sp>
      <p:graphicFrame>
        <p:nvGraphicFramePr>
          <p:cNvPr id="11268" name="Object 4"/>
          <p:cNvGraphicFramePr>
            <a:graphicFrameLocks noChangeAspect="1"/>
          </p:cNvGraphicFramePr>
          <p:nvPr>
            <p:extLst>
              <p:ext uri="{D42A27DB-BD31-4B8C-83A1-F6EECF244321}">
                <p14:modId xmlns:p14="http://schemas.microsoft.com/office/powerpoint/2010/main" val="1640957568"/>
              </p:ext>
            </p:extLst>
          </p:nvPr>
        </p:nvGraphicFramePr>
        <p:xfrm>
          <a:off x="558800" y="3075296"/>
          <a:ext cx="1511300" cy="558800"/>
        </p:xfrm>
        <a:graphic>
          <a:graphicData uri="http://schemas.openxmlformats.org/presentationml/2006/ole">
            <mc:AlternateContent xmlns:mc="http://schemas.openxmlformats.org/markup-compatibility/2006">
              <mc:Choice xmlns:v="urn:schemas-microsoft-com:vml" Requires="v">
                <p:oleObj name="Equation" r:id="rId2" imgW="1511300" imgH="558800" progId="Equation.DSMT4">
                  <p:embed/>
                </p:oleObj>
              </mc:Choice>
              <mc:Fallback>
                <p:oleObj name="Equation" r:id="rId2" imgW="1511300" imgH="5588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3075296"/>
                        <a:ext cx="15113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a:extLst>
              <a:ext uri="{FF2B5EF4-FFF2-40B4-BE49-F238E27FC236}">
                <a16:creationId xmlns:a16="http://schemas.microsoft.com/office/drawing/2014/main" id="{3B54D241-BD85-B819-EFD2-4D0ABE753FF6}"/>
              </a:ext>
            </a:extLst>
          </p:cNvPr>
          <p:cNvGraphicFramePr>
            <a:graphicFrameLocks noChangeAspect="1"/>
          </p:cNvGraphicFramePr>
          <p:nvPr>
            <p:extLst>
              <p:ext uri="{D42A27DB-BD31-4B8C-83A1-F6EECF244321}">
                <p14:modId xmlns:p14="http://schemas.microsoft.com/office/powerpoint/2010/main" val="1819022706"/>
              </p:ext>
            </p:extLst>
          </p:nvPr>
        </p:nvGraphicFramePr>
        <p:xfrm>
          <a:off x="3581400" y="3094122"/>
          <a:ext cx="1524000" cy="558800"/>
        </p:xfrm>
        <a:graphic>
          <a:graphicData uri="http://schemas.openxmlformats.org/presentationml/2006/ole">
            <mc:AlternateContent xmlns:mc="http://schemas.openxmlformats.org/markup-compatibility/2006">
              <mc:Choice xmlns:v="urn:schemas-microsoft-com:vml" Requires="v">
                <p:oleObj name="Equation" r:id="rId4" imgW="1524000" imgH="558800" progId="Equation.DSMT4">
                  <p:embed/>
                </p:oleObj>
              </mc:Choice>
              <mc:Fallback>
                <p:oleObj name="Equation" r:id="rId4" imgW="1524000" imgH="558800" progId="Equation.DSMT4">
                  <p:embed/>
                  <p:pic>
                    <p:nvPicPr>
                      <p:cNvPr id="12292"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81400" y="3094122"/>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6">
            <a:extLst>
              <a:ext uri="{FF2B5EF4-FFF2-40B4-BE49-F238E27FC236}">
                <a16:creationId xmlns:a16="http://schemas.microsoft.com/office/drawing/2014/main" id="{9D057914-BE43-E9D6-7418-E6ED87805D97}"/>
              </a:ext>
            </a:extLst>
          </p:cNvPr>
          <p:cNvGraphicFramePr>
            <a:graphicFrameLocks noChangeAspect="1"/>
          </p:cNvGraphicFramePr>
          <p:nvPr>
            <p:extLst>
              <p:ext uri="{D42A27DB-BD31-4B8C-83A1-F6EECF244321}">
                <p14:modId xmlns:p14="http://schemas.microsoft.com/office/powerpoint/2010/main" val="32813096"/>
              </p:ext>
            </p:extLst>
          </p:nvPr>
        </p:nvGraphicFramePr>
        <p:xfrm>
          <a:off x="6400800" y="3075296"/>
          <a:ext cx="1778000" cy="558800"/>
        </p:xfrm>
        <a:graphic>
          <a:graphicData uri="http://schemas.openxmlformats.org/presentationml/2006/ole">
            <mc:AlternateContent xmlns:mc="http://schemas.openxmlformats.org/markup-compatibility/2006">
              <mc:Choice xmlns:v="urn:schemas-microsoft-com:vml" Requires="v">
                <p:oleObj name="Equation" r:id="rId6" imgW="1778000" imgH="558800" progId="Equation.DSMT4">
                  <p:embed/>
                </p:oleObj>
              </mc:Choice>
              <mc:Fallback>
                <p:oleObj name="Equation" r:id="rId6" imgW="1778000" imgH="558800" progId="Equation.DSMT4">
                  <p:embed/>
                  <p:pic>
                    <p:nvPicPr>
                      <p:cNvPr id="12294"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00800" y="3075296"/>
                        <a:ext cx="1778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Simplifying Square Roots with Variables (cont.)</a:t>
            </a:r>
          </a:p>
        </p:txBody>
      </p:sp>
      <p:sp>
        <p:nvSpPr>
          <p:cNvPr id="12291" name="Rectangle 3"/>
          <p:cNvSpPr>
            <a:spLocks noGrp="1"/>
          </p:cNvSpPr>
          <p:nvPr>
            <p:ph idx="1"/>
          </p:nvPr>
        </p:nvSpPr>
        <p:spPr>
          <a:xfrm>
            <a:off x="457200" y="1280160"/>
            <a:ext cx="8229600" cy="4142673"/>
          </a:xfrm>
          <a:prstGeom prst="rect">
            <a:avLst/>
          </a:prstGeom>
          <a:noFill/>
        </p:spPr>
        <p:txBody>
          <a:bodyPr>
            <a:spAutoFit/>
          </a:bodyPr>
          <a:lstStyle/>
          <a:p>
            <a:r>
              <a:rPr lang="en-US" b="1" dirty="0">
                <a:solidFill>
                  <a:schemeClr val="tx1"/>
                </a:solidFill>
              </a:rPr>
              <a:t>Solution</a:t>
            </a:r>
          </a:p>
          <a:p>
            <a:pPr>
              <a:buFont typeface="Courier New" pitchFamily="49" charset="0"/>
              <a:buNone/>
            </a:pPr>
            <a:r>
              <a:rPr lang="en-US" dirty="0"/>
              <a:t>a.</a:t>
            </a:r>
          </a:p>
          <a:p>
            <a:pPr>
              <a:buFont typeface="Courier New" pitchFamily="49" charset="0"/>
              <a:buNone/>
            </a:pPr>
            <a:endParaRPr lang="en-US" dirty="0"/>
          </a:p>
          <a:p>
            <a:pPr>
              <a:buFont typeface="Courier New" pitchFamily="49" charset="0"/>
              <a:buNone/>
            </a:pPr>
            <a:r>
              <a:rPr lang="en-US" dirty="0"/>
              <a:t>b.</a:t>
            </a:r>
          </a:p>
          <a:p>
            <a:pPr>
              <a:buFont typeface="Courier New" pitchFamily="49" charset="0"/>
              <a:buNone/>
            </a:pPr>
            <a:endParaRPr lang="en-US" dirty="0"/>
          </a:p>
          <a:p>
            <a:pPr>
              <a:buFont typeface="Courier New" pitchFamily="49" charset="0"/>
              <a:buNone/>
            </a:pPr>
            <a:r>
              <a:rPr lang="en-US" dirty="0"/>
              <a:t>c.</a:t>
            </a:r>
          </a:p>
          <a:p>
            <a:pPr>
              <a:buFont typeface="Courier New" pitchFamily="49" charset="0"/>
              <a:buNone/>
            </a:pPr>
            <a:endParaRPr lang="en-US" dirty="0"/>
          </a:p>
          <a:p>
            <a:pPr>
              <a:buFont typeface="Courier New" pitchFamily="49" charset="0"/>
              <a:buNone/>
            </a:pPr>
            <a:endParaRPr lang="en-US" dirty="0"/>
          </a:p>
        </p:txBody>
      </p:sp>
      <p:graphicFrame>
        <p:nvGraphicFramePr>
          <p:cNvPr id="11" name="Object 5">
            <a:extLst>
              <a:ext uri="{FF2B5EF4-FFF2-40B4-BE49-F238E27FC236}">
                <a16:creationId xmlns:a16="http://schemas.microsoft.com/office/drawing/2014/main" id="{51D4299F-B322-49BB-B2FB-6610094C7308}"/>
              </a:ext>
            </a:extLst>
          </p:cNvPr>
          <p:cNvGraphicFramePr>
            <a:graphicFrameLocks noChangeAspect="1"/>
          </p:cNvGraphicFramePr>
          <p:nvPr>
            <p:extLst>
              <p:ext uri="{D42A27DB-BD31-4B8C-83A1-F6EECF244321}">
                <p14:modId xmlns:p14="http://schemas.microsoft.com/office/powerpoint/2010/main" val="1147913241"/>
              </p:ext>
            </p:extLst>
          </p:nvPr>
        </p:nvGraphicFramePr>
        <p:xfrm>
          <a:off x="1143000" y="1759272"/>
          <a:ext cx="965200" cy="558800"/>
        </p:xfrm>
        <a:graphic>
          <a:graphicData uri="http://schemas.openxmlformats.org/presentationml/2006/ole">
            <mc:AlternateContent xmlns:mc="http://schemas.openxmlformats.org/markup-compatibility/2006">
              <mc:Choice xmlns:v="urn:schemas-microsoft-com:vml" Requires="v">
                <p:oleObj name="Equation" r:id="rId2" imgW="965200" imgH="558800" progId="Equation.DSMT4">
                  <p:embed/>
                </p:oleObj>
              </mc:Choice>
              <mc:Fallback>
                <p:oleObj name="Equation" r:id="rId2" imgW="965200" imgH="558800" progId="Equation.DSMT4">
                  <p:embed/>
                  <p:pic>
                    <p:nvPicPr>
                      <p:cNvPr id="11269"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759272"/>
                        <a:ext cx="9652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4">
            <a:extLst>
              <a:ext uri="{FF2B5EF4-FFF2-40B4-BE49-F238E27FC236}">
                <a16:creationId xmlns:a16="http://schemas.microsoft.com/office/drawing/2014/main" id="{4ABD5AC2-B908-2248-9362-C43C15741501}"/>
              </a:ext>
            </a:extLst>
          </p:cNvPr>
          <p:cNvGraphicFramePr>
            <a:graphicFrameLocks noChangeAspect="1"/>
          </p:cNvGraphicFramePr>
          <p:nvPr>
            <p:extLst>
              <p:ext uri="{D42A27DB-BD31-4B8C-83A1-F6EECF244321}">
                <p14:modId xmlns:p14="http://schemas.microsoft.com/office/powerpoint/2010/main" val="1918496492"/>
              </p:ext>
            </p:extLst>
          </p:nvPr>
        </p:nvGraphicFramePr>
        <p:xfrm>
          <a:off x="2209800" y="1981200"/>
          <a:ext cx="673100" cy="355600"/>
        </p:xfrm>
        <a:graphic>
          <a:graphicData uri="http://schemas.openxmlformats.org/presentationml/2006/ole">
            <mc:AlternateContent xmlns:mc="http://schemas.openxmlformats.org/markup-compatibility/2006">
              <mc:Choice xmlns:v="urn:schemas-microsoft-com:vml" Requires="v">
                <p:oleObj name="Equation" r:id="rId4" imgW="672808" imgH="355446" progId="Equation.DSMT4">
                  <p:embed/>
                </p:oleObj>
              </mc:Choice>
              <mc:Fallback>
                <p:oleObj name="Equation" r:id="rId4" imgW="672808" imgH="355446" progId="Equation.DSMT4">
                  <p:embed/>
                  <p:pic>
                    <p:nvPicPr>
                      <p:cNvPr id="512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1981200"/>
                        <a:ext cx="673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4">
            <a:extLst>
              <a:ext uri="{FF2B5EF4-FFF2-40B4-BE49-F238E27FC236}">
                <a16:creationId xmlns:a16="http://schemas.microsoft.com/office/drawing/2014/main" id="{3EA12487-1DEF-D395-259A-6A7DDDFFA87A}"/>
              </a:ext>
            </a:extLst>
          </p:cNvPr>
          <p:cNvGraphicFramePr>
            <a:graphicFrameLocks noChangeAspect="1"/>
          </p:cNvGraphicFramePr>
          <p:nvPr>
            <p:extLst>
              <p:ext uri="{D42A27DB-BD31-4B8C-83A1-F6EECF244321}">
                <p14:modId xmlns:p14="http://schemas.microsoft.com/office/powerpoint/2010/main" val="4019095140"/>
              </p:ext>
            </p:extLst>
          </p:nvPr>
        </p:nvGraphicFramePr>
        <p:xfrm>
          <a:off x="1152861" y="2743200"/>
          <a:ext cx="965200" cy="495300"/>
        </p:xfrm>
        <a:graphic>
          <a:graphicData uri="http://schemas.openxmlformats.org/presentationml/2006/ole">
            <mc:AlternateContent xmlns:mc="http://schemas.openxmlformats.org/markup-compatibility/2006">
              <mc:Choice xmlns:v="urn:schemas-microsoft-com:vml" Requires="v">
                <p:oleObj name="Equation" r:id="rId6" imgW="965160" imgH="495000" progId="Equation.DSMT4">
                  <p:embed/>
                </p:oleObj>
              </mc:Choice>
              <mc:Fallback>
                <p:oleObj name="Equation" r:id="rId6" imgW="965160" imgH="495000" progId="Equation.DSMT4">
                  <p:embed/>
                  <p:pic>
                    <p:nvPicPr>
                      <p:cNvPr id="4" name="Object 4">
                        <a:extLst>
                          <a:ext uri="{FF2B5EF4-FFF2-40B4-BE49-F238E27FC236}">
                            <a16:creationId xmlns:a16="http://schemas.microsoft.com/office/drawing/2014/main" id="{31BADD9A-2BC5-69C3-63F2-CDC0F498A011}"/>
                          </a:ext>
                        </a:extLst>
                      </p:cNvPr>
                      <p:cNvPicPr>
                        <a:picLocks noChangeAspect="1" noChangeArrowheads="1"/>
                      </p:cNvPicPr>
                      <p:nvPr/>
                    </p:nvPicPr>
                    <p:blipFill>
                      <a:blip r:embed="rId7"/>
                      <a:srcRect/>
                      <a:stretch>
                        <a:fillRect/>
                      </a:stretch>
                    </p:blipFill>
                    <p:spPr bwMode="auto">
                      <a:xfrm>
                        <a:off x="1152861" y="2743200"/>
                        <a:ext cx="9652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6">
            <a:extLst>
              <a:ext uri="{FF2B5EF4-FFF2-40B4-BE49-F238E27FC236}">
                <a16:creationId xmlns:a16="http://schemas.microsoft.com/office/drawing/2014/main" id="{821FD585-F092-E256-69F4-DD7E5E660B27}"/>
              </a:ext>
            </a:extLst>
          </p:cNvPr>
          <p:cNvGraphicFramePr>
            <a:graphicFrameLocks noChangeAspect="1"/>
          </p:cNvGraphicFramePr>
          <p:nvPr>
            <p:extLst>
              <p:ext uri="{D42A27DB-BD31-4B8C-83A1-F6EECF244321}">
                <p14:modId xmlns:p14="http://schemas.microsoft.com/office/powerpoint/2010/main" val="925016434"/>
              </p:ext>
            </p:extLst>
          </p:nvPr>
        </p:nvGraphicFramePr>
        <p:xfrm>
          <a:off x="2257761" y="2755900"/>
          <a:ext cx="1841500" cy="495300"/>
        </p:xfrm>
        <a:graphic>
          <a:graphicData uri="http://schemas.openxmlformats.org/presentationml/2006/ole">
            <mc:AlternateContent xmlns:mc="http://schemas.openxmlformats.org/markup-compatibility/2006">
              <mc:Choice xmlns:v="urn:schemas-microsoft-com:vml" Requires="v">
                <p:oleObj name="Equation" r:id="rId8" imgW="1841500" imgH="495300" progId="Equation.DSMT4">
                  <p:embed/>
                </p:oleObj>
              </mc:Choice>
              <mc:Fallback>
                <p:oleObj name="Equation" r:id="rId8" imgW="1841500" imgH="495300" progId="Equation.DSMT4">
                  <p:embed/>
                  <p:pic>
                    <p:nvPicPr>
                      <p:cNvPr id="5" name="Object 6">
                        <a:extLst>
                          <a:ext uri="{FF2B5EF4-FFF2-40B4-BE49-F238E27FC236}">
                            <a16:creationId xmlns:a16="http://schemas.microsoft.com/office/drawing/2014/main" id="{D17B409B-DE6F-FCC4-5BD2-D6495C1C54E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57761" y="2755900"/>
                        <a:ext cx="1841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7">
            <a:extLst>
              <a:ext uri="{FF2B5EF4-FFF2-40B4-BE49-F238E27FC236}">
                <a16:creationId xmlns:a16="http://schemas.microsoft.com/office/drawing/2014/main" id="{66335DA4-B79D-EC70-4A34-CD80DAA94714}"/>
              </a:ext>
            </a:extLst>
          </p:cNvPr>
          <p:cNvGraphicFramePr>
            <a:graphicFrameLocks noChangeAspect="1"/>
          </p:cNvGraphicFramePr>
          <p:nvPr>
            <p:extLst>
              <p:ext uri="{D42A27DB-BD31-4B8C-83A1-F6EECF244321}">
                <p14:modId xmlns:p14="http://schemas.microsoft.com/office/powerpoint/2010/main" val="1456031999"/>
              </p:ext>
            </p:extLst>
          </p:nvPr>
        </p:nvGraphicFramePr>
        <p:xfrm>
          <a:off x="4206303" y="2832100"/>
          <a:ext cx="1104900" cy="444500"/>
        </p:xfrm>
        <a:graphic>
          <a:graphicData uri="http://schemas.openxmlformats.org/presentationml/2006/ole">
            <mc:AlternateContent xmlns:mc="http://schemas.openxmlformats.org/markup-compatibility/2006">
              <mc:Choice xmlns:v="urn:schemas-microsoft-com:vml" Requires="v">
                <p:oleObj name="Equation" r:id="rId10" imgW="1104900" imgH="444500" progId="Equation.DSMT4">
                  <p:embed/>
                </p:oleObj>
              </mc:Choice>
              <mc:Fallback>
                <p:oleObj name="Equation" r:id="rId10" imgW="1104900" imgH="444500" progId="Equation.DSMT4">
                  <p:embed/>
                  <p:pic>
                    <p:nvPicPr>
                      <p:cNvPr id="6" name="Object 7">
                        <a:extLst>
                          <a:ext uri="{FF2B5EF4-FFF2-40B4-BE49-F238E27FC236}">
                            <a16:creationId xmlns:a16="http://schemas.microsoft.com/office/drawing/2014/main" id="{35D38F49-BABC-2EA3-F8F2-E81CCC1D1D8A}"/>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06303" y="2832100"/>
                        <a:ext cx="1104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7">
            <a:extLst>
              <a:ext uri="{FF2B5EF4-FFF2-40B4-BE49-F238E27FC236}">
                <a16:creationId xmlns:a16="http://schemas.microsoft.com/office/drawing/2014/main" id="{5CBD080A-3E19-73EF-B870-93E7D28C504D}"/>
              </a:ext>
            </a:extLst>
          </p:cNvPr>
          <p:cNvGraphicFramePr>
            <a:graphicFrameLocks noChangeAspect="1"/>
          </p:cNvGraphicFramePr>
          <p:nvPr>
            <p:extLst>
              <p:ext uri="{D42A27DB-BD31-4B8C-83A1-F6EECF244321}">
                <p14:modId xmlns:p14="http://schemas.microsoft.com/office/powerpoint/2010/main" val="1904014369"/>
              </p:ext>
            </p:extLst>
          </p:nvPr>
        </p:nvGraphicFramePr>
        <p:xfrm>
          <a:off x="1142701" y="3810000"/>
          <a:ext cx="1257300" cy="558800"/>
        </p:xfrm>
        <a:graphic>
          <a:graphicData uri="http://schemas.openxmlformats.org/presentationml/2006/ole">
            <mc:AlternateContent xmlns:mc="http://schemas.openxmlformats.org/markup-compatibility/2006">
              <mc:Choice xmlns:v="urn:schemas-microsoft-com:vml" Requires="v">
                <p:oleObj name="Equation" r:id="rId12" imgW="1257300" imgH="558800" progId="Equation.DSMT4">
                  <p:embed/>
                </p:oleObj>
              </mc:Choice>
              <mc:Fallback>
                <p:oleObj name="Equation" r:id="rId12" imgW="1257300" imgH="558800" progId="Equation.DSMT4">
                  <p:embed/>
                  <p:pic>
                    <p:nvPicPr>
                      <p:cNvPr id="7" name="Object 7">
                        <a:extLst>
                          <a:ext uri="{FF2B5EF4-FFF2-40B4-BE49-F238E27FC236}">
                            <a16:creationId xmlns:a16="http://schemas.microsoft.com/office/drawing/2014/main" id="{71D0B6AB-9FE6-342E-EA85-67748341C4C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42701" y="3810000"/>
                        <a:ext cx="12573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8">
            <a:extLst>
              <a:ext uri="{FF2B5EF4-FFF2-40B4-BE49-F238E27FC236}">
                <a16:creationId xmlns:a16="http://schemas.microsoft.com/office/drawing/2014/main" id="{3D758CE4-C6D9-1C83-2171-9E55A74C65ED}"/>
              </a:ext>
            </a:extLst>
          </p:cNvPr>
          <p:cNvGraphicFramePr>
            <a:graphicFrameLocks noChangeAspect="1"/>
          </p:cNvGraphicFramePr>
          <p:nvPr>
            <p:extLst>
              <p:ext uri="{D42A27DB-BD31-4B8C-83A1-F6EECF244321}">
                <p14:modId xmlns:p14="http://schemas.microsoft.com/office/powerpoint/2010/main" val="4022329910"/>
              </p:ext>
            </p:extLst>
          </p:nvPr>
        </p:nvGraphicFramePr>
        <p:xfrm>
          <a:off x="2470759" y="3810000"/>
          <a:ext cx="1981200" cy="558800"/>
        </p:xfrm>
        <a:graphic>
          <a:graphicData uri="http://schemas.openxmlformats.org/presentationml/2006/ole">
            <mc:AlternateContent xmlns:mc="http://schemas.openxmlformats.org/markup-compatibility/2006">
              <mc:Choice xmlns:v="urn:schemas-microsoft-com:vml" Requires="v">
                <p:oleObj name="Equation" r:id="rId14" imgW="1981200" imgH="558800" progId="Equation.DSMT4">
                  <p:embed/>
                </p:oleObj>
              </mc:Choice>
              <mc:Fallback>
                <p:oleObj name="Equation" r:id="rId14" imgW="1981200" imgH="558800" progId="Equation.DSMT4">
                  <p:embed/>
                  <p:pic>
                    <p:nvPicPr>
                      <p:cNvPr id="8" name="Object 8">
                        <a:extLst>
                          <a:ext uri="{FF2B5EF4-FFF2-40B4-BE49-F238E27FC236}">
                            <a16:creationId xmlns:a16="http://schemas.microsoft.com/office/drawing/2014/main" id="{1B1B68FB-C3B0-9644-143D-A744BEDFDA52}"/>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70759" y="3810000"/>
                        <a:ext cx="19812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9">
            <a:extLst>
              <a:ext uri="{FF2B5EF4-FFF2-40B4-BE49-F238E27FC236}">
                <a16:creationId xmlns:a16="http://schemas.microsoft.com/office/drawing/2014/main" id="{C90E99BF-3DF4-05E2-47E0-54CAB1868E7B}"/>
              </a:ext>
            </a:extLst>
          </p:cNvPr>
          <p:cNvGraphicFramePr>
            <a:graphicFrameLocks noChangeAspect="1"/>
          </p:cNvGraphicFramePr>
          <p:nvPr>
            <p:extLst>
              <p:ext uri="{D42A27DB-BD31-4B8C-83A1-F6EECF244321}">
                <p14:modId xmlns:p14="http://schemas.microsoft.com/office/powerpoint/2010/main" val="414731459"/>
              </p:ext>
            </p:extLst>
          </p:nvPr>
        </p:nvGraphicFramePr>
        <p:xfrm>
          <a:off x="4560817" y="3864428"/>
          <a:ext cx="1257300" cy="482600"/>
        </p:xfrm>
        <a:graphic>
          <a:graphicData uri="http://schemas.openxmlformats.org/presentationml/2006/ole">
            <mc:AlternateContent xmlns:mc="http://schemas.openxmlformats.org/markup-compatibility/2006">
              <mc:Choice xmlns:v="urn:schemas-microsoft-com:vml" Requires="v">
                <p:oleObj name="Equation" r:id="rId16" imgW="1256755" imgH="482391" progId="Equation.DSMT4">
                  <p:embed/>
                </p:oleObj>
              </mc:Choice>
              <mc:Fallback>
                <p:oleObj name="Equation" r:id="rId16" imgW="1256755" imgH="482391" progId="Equation.DSMT4">
                  <p:embed/>
                  <p:pic>
                    <p:nvPicPr>
                      <p:cNvPr id="9" name="Object 9">
                        <a:extLst>
                          <a:ext uri="{FF2B5EF4-FFF2-40B4-BE49-F238E27FC236}">
                            <a16:creationId xmlns:a16="http://schemas.microsoft.com/office/drawing/2014/main" id="{FF2F04EF-F7FD-9B95-4695-98199C3F6747}"/>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560817" y="3864428"/>
                        <a:ext cx="1257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425</TotalTime>
  <Words>384</Words>
  <Application>Microsoft Office PowerPoint</Application>
  <PresentationFormat>On-screen Show (4:3)</PresentationFormat>
  <Paragraphs>52</Paragraphs>
  <Slides>16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1" baseType="lpstr">
      <vt:lpstr>Arial</vt:lpstr>
      <vt:lpstr>Calibri</vt:lpstr>
      <vt:lpstr>Courier New</vt:lpstr>
      <vt:lpstr>Office Theme</vt:lpstr>
      <vt:lpstr>Equation</vt:lpstr>
      <vt:lpstr>Section 8.2</vt:lpstr>
      <vt:lpstr>Properties: Properties of Square Roots</vt:lpstr>
      <vt:lpstr>Definition: Simplest Form for Square Roots</vt:lpstr>
      <vt:lpstr>Note</vt:lpstr>
      <vt:lpstr>Example 1: Simplifying Radical Expressions with Square Roots </vt:lpstr>
      <vt:lpstr>Example 1: Simplifying Radical Expressions with Square Roots (cont.)</vt:lpstr>
      <vt:lpstr>Definition: Square Root of x2</vt:lpstr>
      <vt:lpstr>Example 2: Simplifying Square Roots with Variables </vt:lpstr>
      <vt:lpstr>Example 2: Simplifying Square Roots with Variables (cont.)</vt:lpstr>
      <vt:lpstr>Example 3: Simplifying Square Roots with Variables</vt:lpstr>
      <vt:lpstr>Example 3: Simplifying Square Roots with Variables (cont.)</vt:lpstr>
      <vt:lpstr>Example 3: Simplifying Square Roots with Variables (cont.)</vt:lpstr>
      <vt:lpstr>Definition: Simplest Form for Cube Roots </vt:lpstr>
      <vt:lpstr>Example 4: Simplifying Radical Expressions with Cube Roots </vt:lpstr>
      <vt:lpstr>Example 4: Simplifying Radical Expressions with Cube Roots (cont.)</vt:lpstr>
      <vt:lpstr>Example 4: Simplifying Radical Expressions with  Cube Roots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for College Students, 7th Edition</dc:title>
  <dc:creator>Hawkes Learning</dc:creator>
  <cp:lastModifiedBy>Rebecca Johnson</cp:lastModifiedBy>
  <cp:revision>68</cp:revision>
  <dcterms:created xsi:type="dcterms:W3CDTF">2013-04-26T14:43:13Z</dcterms:created>
  <dcterms:modified xsi:type="dcterms:W3CDTF">2023-07-25T19:37:14Z</dcterms:modified>
</cp:coreProperties>
</file>