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75" r:id="rId8"/>
    <p:sldId id="276" r:id="rId9"/>
    <p:sldId id="264" r:id="rId10"/>
    <p:sldId id="266" r:id="rId11"/>
    <p:sldId id="277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452" y="102"/>
      </p:cViewPr>
      <p:guideLst>
        <p:guide orient="horz" pos="2160"/>
        <p:guide pos="23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3" Type="http://schemas.openxmlformats.org/officeDocument/2006/relationships/image" Target="../media/image16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8.wmf"/><Relationship Id="rId5" Type="http://schemas.openxmlformats.org/officeDocument/2006/relationships/image" Target="../media/image75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9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84.wmf"/><Relationship Id="rId21" Type="http://schemas.openxmlformats.org/officeDocument/2006/relationships/image" Target="../media/image93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1.wmf"/><Relationship Id="rId25" Type="http://schemas.openxmlformats.org/officeDocument/2006/relationships/image" Target="../media/image95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8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5.wmf"/><Relationship Id="rId15" Type="http://schemas.openxmlformats.org/officeDocument/2006/relationships/image" Target="../media/image90.wmf"/><Relationship Id="rId23" Type="http://schemas.openxmlformats.org/officeDocument/2006/relationships/image" Target="../media/image94.wmf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2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7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Rationalizing Denominators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/>
              <a:t>Rationalize each denominator and simplify, if possible.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d.              (Assume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≠ 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e.                  </a:t>
            </a:r>
            <a:r>
              <a:rPr lang="en-US" dirty="0">
                <a:solidFill>
                  <a:schemeClr val="tx1"/>
                </a:solidFill>
              </a:rPr>
              <a:t>(Assume </a:t>
            </a:r>
            <a:r>
              <a:rPr lang="en-US" b="0" i="1" dirty="0">
                <a:solidFill>
                  <a:schemeClr val="tx1"/>
                </a:solidFill>
                <a:latin typeface="+mj-lt"/>
              </a:rPr>
              <a:t>x</a:t>
            </a:r>
            <a:r>
              <a:rPr lang="en-US" b="0" i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≠ </a:t>
            </a:r>
            <a:r>
              <a:rPr lang="en-US" b="0" i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y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859125"/>
              </p:ext>
            </p:extLst>
          </p:nvPr>
        </p:nvGraphicFramePr>
        <p:xfrm>
          <a:off x="948655" y="2438400"/>
          <a:ext cx="990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170" imgH="863225" progId="Equation.DSMT4">
                  <p:embed/>
                </p:oleObj>
              </mc:Choice>
              <mc:Fallback>
                <p:oleObj name="Equation" r:id="rId2" imgW="990170" imgH="863225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2438400"/>
                        <a:ext cx="990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A9667DCC-6D98-707A-4B90-6BD9B49DE4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376055"/>
              </p:ext>
            </p:extLst>
          </p:nvPr>
        </p:nvGraphicFramePr>
        <p:xfrm>
          <a:off x="948655" y="36576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153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3657600"/>
                        <a:ext cx="1130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0A366DB7-C7CC-9A85-80C2-6DD5C43D4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143534"/>
              </p:ext>
            </p:extLst>
          </p:nvPr>
        </p:nvGraphicFramePr>
        <p:xfrm>
          <a:off x="878805" y="4914900"/>
          <a:ext cx="1270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70000" imgH="876300" progId="Equation.DSMT4">
                  <p:embed/>
                </p:oleObj>
              </mc:Choice>
              <mc:Fallback>
                <p:oleObj name="Equation" r:id="rId6" imgW="1270000" imgH="876300" progId="Equation.DSMT4">
                  <p:embed/>
                  <p:pic>
                    <p:nvPicPr>
                      <p:cNvPr id="1638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805" y="4914900"/>
                        <a:ext cx="12700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5">
            <a:extLst>
              <a:ext uri="{FF2B5EF4-FFF2-40B4-BE49-F238E27FC236}">
                <a16:creationId xmlns:a16="http://schemas.microsoft.com/office/drawing/2014/main" id="{C267CAC0-BEE7-6B73-B866-59E965D71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417271"/>
              </p:ext>
            </p:extLst>
          </p:nvPr>
        </p:nvGraphicFramePr>
        <p:xfrm>
          <a:off x="4876800" y="2438400"/>
          <a:ext cx="952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087" imgH="863225" progId="Equation.DSMT4">
                  <p:embed/>
                </p:oleObj>
              </mc:Choice>
              <mc:Fallback>
                <p:oleObj name="Equation" r:id="rId8" imgW="952087" imgH="863225" progId="Equation.DSMT4">
                  <p:embed/>
                  <p:pic>
                    <p:nvPicPr>
                      <p:cNvPr id="1741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438400"/>
                        <a:ext cx="952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A2B6709-3FE5-9258-0F1B-E168D13437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479120"/>
              </p:ext>
            </p:extLst>
          </p:nvPr>
        </p:nvGraphicFramePr>
        <p:xfrm>
          <a:off x="4876800" y="36576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952500" progId="Equation.DSMT4">
                  <p:embed/>
                </p:oleObj>
              </mc:Choice>
              <mc:Fallback>
                <p:oleObj name="Equation" r:id="rId10" imgW="1295400" imgH="952500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657600"/>
                        <a:ext cx="1295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547925"/>
              </p:ext>
            </p:extLst>
          </p:nvPr>
        </p:nvGraphicFramePr>
        <p:xfrm>
          <a:off x="7391400" y="1993900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865" imgH="444307" progId="Equation.DSMT4">
                  <p:embed/>
                </p:oleObj>
              </mc:Choice>
              <mc:Fallback>
                <p:oleObj name="Equation" r:id="rId2" imgW="1002865" imgH="444307" progId="Equation.DSMT4">
                  <p:embed/>
                  <p:pic>
                    <p:nvPicPr>
                      <p:cNvPr id="133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993900"/>
                        <a:ext cx="1003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009413"/>
              </p:ext>
            </p:extLst>
          </p:nvPr>
        </p:nvGraphicFramePr>
        <p:xfrm>
          <a:off x="4816475" y="2875672"/>
          <a:ext cx="3657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342720" progId="Equation.DSMT4">
                  <p:embed/>
                </p:oleObj>
              </mc:Choice>
              <mc:Fallback>
                <p:oleObj name="Equation" r:id="rId4" imgW="3657600" imgH="342720" progId="Equation.DSMT4">
                  <p:embed/>
                  <p:pic>
                    <p:nvPicPr>
                      <p:cNvPr id="1331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2875672"/>
                        <a:ext cx="3657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406524"/>
              </p:ext>
            </p:extLst>
          </p:nvPr>
        </p:nvGraphicFramePr>
        <p:xfrm>
          <a:off x="851517" y="2586747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6000" imgH="889000" progId="Equation.DSMT4">
                  <p:embed/>
                </p:oleObj>
              </mc:Choice>
              <mc:Fallback>
                <p:oleObj name="Equation" r:id="rId6" imgW="1016000" imgH="889000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517" y="2586747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025276"/>
              </p:ext>
            </p:extLst>
          </p:nvPr>
        </p:nvGraphicFramePr>
        <p:xfrm>
          <a:off x="1905000" y="2416885"/>
          <a:ext cx="2667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7000" imgH="1282700" progId="Equation.DSMT4">
                  <p:embed/>
                </p:oleObj>
              </mc:Choice>
              <mc:Fallback>
                <p:oleObj name="Equation" r:id="rId8" imgW="2667000" imgH="1282700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16885"/>
                        <a:ext cx="2667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551EB61C-79EB-96B2-3405-46E2A16D3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522740"/>
              </p:ext>
            </p:extLst>
          </p:nvPr>
        </p:nvGraphicFramePr>
        <p:xfrm>
          <a:off x="4772025" y="4259534"/>
          <a:ext cx="3746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46160" imgH="241200" progId="Equation.DSMT4">
                  <p:embed/>
                </p:oleObj>
              </mc:Choice>
              <mc:Fallback>
                <p:oleObj name="Equation" r:id="rId10" imgW="3746160" imgH="241200" progId="Equation.DSMT4">
                  <p:embed/>
                  <p:pic>
                    <p:nvPicPr>
                      <p:cNvPr id="1434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4259534"/>
                        <a:ext cx="3746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5C5BE5E1-E93C-AEA8-18D5-550E0580BA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686969"/>
              </p:ext>
            </p:extLst>
          </p:nvPr>
        </p:nvGraphicFramePr>
        <p:xfrm>
          <a:off x="1890825" y="3898900"/>
          <a:ext cx="1765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65300" imgH="1358900" progId="Equation.DSMT4">
                  <p:embed/>
                </p:oleObj>
              </mc:Choice>
              <mc:Fallback>
                <p:oleObj name="Equation" r:id="rId12" imgW="1765300" imgH="13589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825" y="3898900"/>
                        <a:ext cx="1765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1A6C0651-4E32-43A5-9AA7-2EC23DC76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240468"/>
              </p:ext>
            </p:extLst>
          </p:nvPr>
        </p:nvGraphicFramePr>
        <p:xfrm>
          <a:off x="4796343" y="4556714"/>
          <a:ext cx="1333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33440" imgH="253800" progId="Equation.DSMT4">
                  <p:embed/>
                </p:oleObj>
              </mc:Choice>
              <mc:Fallback>
                <p:oleObj name="Equation" r:id="rId14" imgW="1333440" imgH="2538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551EB61C-79EB-96B2-3405-46E2A16D3B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343" y="4556714"/>
                        <a:ext cx="1333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75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620343"/>
              </p:ext>
            </p:extLst>
          </p:nvPr>
        </p:nvGraphicFramePr>
        <p:xfrm>
          <a:off x="3670300" y="3276600"/>
          <a:ext cx="402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25880" imgH="241200" progId="Equation.DSMT4">
                  <p:embed/>
                </p:oleObj>
              </mc:Choice>
              <mc:Fallback>
                <p:oleObj name="Equation" r:id="rId4" imgW="402588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276600"/>
                        <a:ext cx="402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140789"/>
              </p:ext>
            </p:extLst>
          </p:nvPr>
        </p:nvGraphicFramePr>
        <p:xfrm>
          <a:off x="1404584" y="1295400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300" imgH="1041400" progId="Equation.DSMT4">
                  <p:embed/>
                </p:oleObj>
              </mc:Choice>
              <mc:Fallback>
                <p:oleObj name="Equation" r:id="rId6" imgW="1638300" imgH="1041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1295400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342486"/>
              </p:ext>
            </p:extLst>
          </p:nvPr>
        </p:nvGraphicFramePr>
        <p:xfrm>
          <a:off x="1404584" y="2819400"/>
          <a:ext cx="1651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1000" imgH="1041400" progId="Equation.DSMT4">
                  <p:embed/>
                </p:oleObj>
              </mc:Choice>
              <mc:Fallback>
                <p:oleObj name="Equation" r:id="rId8" imgW="1651000" imgH="1041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2819400"/>
                        <a:ext cx="1651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247183"/>
              </p:ext>
            </p:extLst>
          </p:nvPr>
        </p:nvGraphicFramePr>
        <p:xfrm>
          <a:off x="1379538" y="4405004"/>
          <a:ext cx="1219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9200" imgH="914400" progId="Equation.DSMT4">
                  <p:embed/>
                </p:oleObj>
              </mc:Choice>
              <mc:Fallback>
                <p:oleObj name="Equation" r:id="rId10" imgW="12192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4405004"/>
                        <a:ext cx="1219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524000" y="3025775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2133600" y="3559175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005778"/>
              </p:ext>
            </p:extLst>
          </p:nvPr>
        </p:nvGraphicFramePr>
        <p:xfrm>
          <a:off x="2573338" y="3711575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5" imgH="215619" progId="Equation.DSMT4">
                  <p:embed/>
                </p:oleObj>
              </mc:Choice>
              <mc:Fallback>
                <p:oleObj name="Equation" r:id="rId12" imgW="164885" imgH="215619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711575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562092"/>
              </p:ext>
            </p:extLst>
          </p:nvPr>
        </p:nvGraphicFramePr>
        <p:xfrm>
          <a:off x="3657600" y="4267200"/>
          <a:ext cx="4368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68600" imgH="1041120" progId="Equation.DSMT4">
                  <p:embed/>
                </p:oleObj>
              </mc:Choice>
              <mc:Fallback>
                <p:oleObj name="Equation" r:id="rId14" imgW="4368600" imgH="10411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267200"/>
                        <a:ext cx="43688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b.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339515"/>
              </p:ext>
            </p:extLst>
          </p:nvPr>
        </p:nvGraphicFramePr>
        <p:xfrm>
          <a:off x="7441005" y="1280160"/>
          <a:ext cx="1181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431640" progId="Equation.DSMT4">
                  <p:embed/>
                </p:oleObj>
              </mc:Choice>
              <mc:Fallback>
                <p:oleObj name="Equation" r:id="rId2" imgW="118080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1005" y="1280160"/>
                        <a:ext cx="1181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262293"/>
              </p:ext>
            </p:extLst>
          </p:nvPr>
        </p:nvGraphicFramePr>
        <p:xfrm>
          <a:off x="1286585" y="21780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6585" y="217805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99642"/>
              </p:ext>
            </p:extLst>
          </p:nvPr>
        </p:nvGraphicFramePr>
        <p:xfrm>
          <a:off x="2461335" y="1981200"/>
          <a:ext cx="2946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46240" imgH="1282680" progId="Equation.DSMT4">
                  <p:embed/>
                </p:oleObj>
              </mc:Choice>
              <mc:Fallback>
                <p:oleObj name="Equation" r:id="rId6" imgW="2946240" imgH="1282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335" y="1981200"/>
                        <a:ext cx="2946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119482"/>
              </p:ext>
            </p:extLst>
          </p:nvPr>
        </p:nvGraphicFramePr>
        <p:xfrm>
          <a:off x="5477585" y="19812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93680" imgH="1041120" progId="Equation.DSMT4">
                  <p:embed/>
                </p:oleObj>
              </mc:Choice>
              <mc:Fallback>
                <p:oleObj name="Equation" r:id="rId8" imgW="1993680" imgH="1041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7585" y="19812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089563"/>
              </p:ext>
            </p:extLst>
          </p:nvPr>
        </p:nvGraphicFramePr>
        <p:xfrm>
          <a:off x="2569285" y="3606799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3680" imgH="1041120" progId="Equation.DSMT4">
                  <p:embed/>
                </p:oleObj>
              </mc:Choice>
              <mc:Fallback>
                <p:oleObj name="Equation" r:id="rId10" imgW="1993680" imgH="1041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285" y="3606799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213944"/>
              </p:ext>
            </p:extLst>
          </p:nvPr>
        </p:nvGraphicFramePr>
        <p:xfrm>
          <a:off x="4753685" y="3975099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44240" progId="Equation.DSMT4">
                  <p:embed/>
                </p:oleObj>
              </mc:Choice>
              <mc:Fallback>
                <p:oleObj name="Equation" r:id="rId12" imgW="133344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3685" y="3975099"/>
                        <a:ext cx="133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819401" y="37337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509085" y="43433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c.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98663"/>
              </p:ext>
            </p:extLst>
          </p:nvPr>
        </p:nvGraphicFramePr>
        <p:xfrm>
          <a:off x="7366000" y="1284642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600" imgH="419100" progId="Equation.DSMT4">
                  <p:embed/>
                </p:oleObj>
              </mc:Choice>
              <mc:Fallback>
                <p:oleObj name="Equation" r:id="rId2" imgW="12446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1284642"/>
                        <a:ext cx="1244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868754"/>
              </p:ext>
            </p:extLst>
          </p:nvPr>
        </p:nvGraphicFramePr>
        <p:xfrm>
          <a:off x="2151326" y="2215632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70000" imgH="889000" progId="Equation.DSMT4">
                  <p:embed/>
                </p:oleObj>
              </mc:Choice>
              <mc:Fallback>
                <p:oleObj name="Equation" r:id="rId4" imgW="12700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326" y="2215632"/>
                        <a:ext cx="127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014212"/>
              </p:ext>
            </p:extLst>
          </p:nvPr>
        </p:nvGraphicFramePr>
        <p:xfrm>
          <a:off x="3434688" y="2013689"/>
          <a:ext cx="3175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5000" imgH="1282700" progId="Equation.DSMT4">
                  <p:embed/>
                </p:oleObj>
              </mc:Choice>
              <mc:Fallback>
                <p:oleObj name="Equation" r:id="rId6" imgW="3175000" imgH="1282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2013689"/>
                        <a:ext cx="3175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183001"/>
              </p:ext>
            </p:extLst>
          </p:nvPr>
        </p:nvGraphicFramePr>
        <p:xfrm>
          <a:off x="3434688" y="3655883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500" imgH="914400" progId="Equation.DSMT4">
                  <p:embed/>
                </p:oleObj>
              </mc:Choice>
              <mc:Fallback>
                <p:oleObj name="Equation" r:id="rId8" imgW="14605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3655883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82581"/>
              </p:ext>
            </p:extLst>
          </p:nvPr>
        </p:nvGraphicFramePr>
        <p:xfrm>
          <a:off x="4927600" y="364790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200" imgH="914400" progId="Equation.DSMT4">
                  <p:embed/>
                </p:oleObj>
              </mc:Choice>
              <mc:Fallback>
                <p:oleObj name="Equation" r:id="rId10" imgW="14732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64790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d. </a:t>
            </a: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316105"/>
              </p:ext>
            </p:extLst>
          </p:nvPr>
        </p:nvGraphicFramePr>
        <p:xfrm>
          <a:off x="7391400" y="1272988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700" imgH="419100" progId="Equation.DSMT4">
                  <p:embed/>
                </p:oleObj>
              </mc:Choice>
              <mc:Fallback>
                <p:oleObj name="Equation" r:id="rId2" imgW="10287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72988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04107"/>
              </p:ext>
            </p:extLst>
          </p:nvPr>
        </p:nvGraphicFramePr>
        <p:xfrm>
          <a:off x="2278040" y="2168856"/>
          <a:ext cx="939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392" imgH="863225" progId="Equation.DSMT4">
                  <p:embed/>
                </p:oleObj>
              </mc:Choice>
              <mc:Fallback>
                <p:oleObj name="Equation" r:id="rId4" imgW="939392" imgH="863225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2168856"/>
                        <a:ext cx="9398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959513"/>
              </p:ext>
            </p:extLst>
          </p:nvPr>
        </p:nvGraphicFramePr>
        <p:xfrm>
          <a:off x="3295936" y="1994848"/>
          <a:ext cx="26162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16120" imgH="1206360" progId="Equation.DSMT4">
                  <p:embed/>
                </p:oleObj>
              </mc:Choice>
              <mc:Fallback>
                <p:oleObj name="Equation" r:id="rId6" imgW="2616120" imgH="1206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936" y="1994848"/>
                        <a:ext cx="26162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395427"/>
              </p:ext>
            </p:extLst>
          </p:nvPr>
        </p:nvGraphicFramePr>
        <p:xfrm>
          <a:off x="3276600" y="3505200"/>
          <a:ext cx="166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990360" progId="Equation.DSMT4">
                  <p:embed/>
                </p:oleObj>
              </mc:Choice>
              <mc:Fallback>
                <p:oleObj name="Equation" r:id="rId8" imgW="1663560" imgH="990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166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118908"/>
              </p:ext>
            </p:extLst>
          </p:nvPr>
        </p:nvGraphicFramePr>
        <p:xfrm>
          <a:off x="5489244" y="3594100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901440" progId="Equation.DSMT4">
                  <p:embed/>
                </p:oleObj>
              </mc:Choice>
              <mc:Fallback>
                <p:oleObj name="Equation" r:id="rId10" imgW="1180800" imgH="901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244" y="3594100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93944" y="38100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711065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493147"/>
              </p:ext>
            </p:extLst>
          </p:nvPr>
        </p:nvGraphicFramePr>
        <p:xfrm>
          <a:off x="7386171" y="1295400"/>
          <a:ext cx="128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700" imgH="508000" progId="Equation.DSMT4">
                  <p:embed/>
                </p:oleObj>
              </mc:Choice>
              <mc:Fallback>
                <p:oleObj name="Equation" r:id="rId2" imgW="1282700" imgH="508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6171" y="1295400"/>
                        <a:ext cx="128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573541"/>
              </p:ext>
            </p:extLst>
          </p:nvPr>
        </p:nvGraphicFramePr>
        <p:xfrm>
          <a:off x="1879247" y="2192315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400" imgH="952500" progId="Equation.DSMT4">
                  <p:embed/>
                </p:oleObj>
              </mc:Choice>
              <mc:Fallback>
                <p:oleObj name="Equation" r:id="rId4" imgW="1295400" imgH="952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247" y="2192315"/>
                        <a:ext cx="129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491319"/>
              </p:ext>
            </p:extLst>
          </p:nvPr>
        </p:nvGraphicFramePr>
        <p:xfrm>
          <a:off x="3217863" y="1971675"/>
          <a:ext cx="32131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1282680" progId="Equation.DSMT4">
                  <p:embed/>
                </p:oleObj>
              </mc:Choice>
              <mc:Fallback>
                <p:oleObj name="Equation" r:id="rId6" imgW="3213000" imgH="1282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1971675"/>
                        <a:ext cx="32131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889811"/>
              </p:ext>
            </p:extLst>
          </p:nvPr>
        </p:nvGraphicFramePr>
        <p:xfrm>
          <a:off x="3230414" y="3733800"/>
          <a:ext cx="2692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92400" imgH="1104900" progId="Equation.DSMT4">
                  <p:embed/>
                </p:oleObj>
              </mc:Choice>
              <mc:Fallback>
                <p:oleObj name="Equation" r:id="rId8" imgW="2692400" imgH="1104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3733800"/>
                        <a:ext cx="2692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032473"/>
              </p:ext>
            </p:extLst>
          </p:nvPr>
        </p:nvGraphicFramePr>
        <p:xfrm>
          <a:off x="3230414" y="5231430"/>
          <a:ext cx="1447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800" imgH="508000" progId="Equation.DSMT4">
                  <p:embed/>
                </p:oleObj>
              </mc:Choice>
              <mc:Fallback>
                <p:oleObj name="Equation" r:id="rId10" imgW="14478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5231430"/>
                        <a:ext cx="1447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441551" y="3800475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355951" y="45624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4: Rationalizing Denominators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Rationalize the denominator and simplify: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6745287" y="1123950"/>
          <a:ext cx="990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600" imgH="876300" progId="Equation.DSMT4">
                  <p:embed/>
                </p:oleObj>
              </mc:Choice>
              <mc:Fallback>
                <p:oleObj name="Equation" r:id="rId2" imgW="990600" imgH="876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87" y="1123950"/>
                        <a:ext cx="990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906463" y="2774950"/>
          <a:ext cx="6592887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3840" imgH="2222280" progId="Equation.DSMT4">
                  <p:embed/>
                </p:oleObj>
              </mc:Choice>
              <mc:Fallback>
                <p:oleObj name="Equation" r:id="rId4" imgW="6603840" imgH="2222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2774950"/>
                        <a:ext cx="6592887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8" name="Object 6"/>
          <p:cNvGraphicFramePr>
            <a:graphicFrameLocks noChangeAspect="1"/>
          </p:cNvGraphicFramePr>
          <p:nvPr/>
        </p:nvGraphicFramePr>
        <p:xfrm>
          <a:off x="3175000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" imgH="419100" progId="Equation.DSMT4">
                  <p:embed/>
                </p:oleObj>
              </mc:Choice>
              <mc:Fallback>
                <p:oleObj name="Equation" r:id="rId6" imgW="965200" imgH="419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9" name="Object 7"/>
          <p:cNvGraphicFramePr>
            <a:graphicFrameLocks noChangeAspect="1"/>
          </p:cNvGraphicFramePr>
          <p:nvPr/>
        </p:nvGraphicFramePr>
        <p:xfrm>
          <a:off x="5737028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200" imgH="419100" progId="Equation.DSMT4">
                  <p:embed/>
                </p:oleObj>
              </mc:Choice>
              <mc:Fallback>
                <p:oleObj name="Equation" r:id="rId8" imgW="965200" imgH="419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28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0" name="Object 8"/>
          <p:cNvGraphicFramePr>
            <a:graphicFrameLocks noChangeAspect="1"/>
          </p:cNvGraphicFramePr>
          <p:nvPr/>
        </p:nvGraphicFramePr>
        <p:xfrm>
          <a:off x="3543300" y="3281363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200" imgH="419100" progId="Equation.DSMT4">
                  <p:embed/>
                </p:oleObj>
              </mc:Choice>
              <mc:Fallback>
                <p:oleObj name="Equation" r:id="rId10" imgW="965200" imgH="419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1363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1" name="Object 9"/>
          <p:cNvGraphicFramePr>
            <a:graphicFrameLocks noChangeAspect="1"/>
          </p:cNvGraphicFramePr>
          <p:nvPr/>
        </p:nvGraphicFramePr>
        <p:xfrm>
          <a:off x="5137768" y="343182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768" y="3431824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2" name="Object 10"/>
          <p:cNvGraphicFramePr>
            <a:graphicFrameLocks noChangeAspect="1"/>
          </p:cNvGraphicFramePr>
          <p:nvPr/>
        </p:nvGraphicFramePr>
        <p:xfrm>
          <a:off x="6096000" y="3281672"/>
          <a:ext cx="457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419100" progId="Equation.DSMT4">
                  <p:embed/>
                </p:oleObj>
              </mc:Choice>
              <mc:Fallback>
                <p:oleObj name="Equation" r:id="rId14" imgW="457200" imgH="4191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281672"/>
                        <a:ext cx="457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3" name="Object 11"/>
          <p:cNvGraphicFramePr>
            <a:graphicFrameLocks noChangeAspect="1"/>
          </p:cNvGraphicFramePr>
          <p:nvPr/>
        </p:nvGraphicFramePr>
        <p:xfrm>
          <a:off x="2895600" y="3938742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" imgH="419100" progId="Equation.DSMT4">
                  <p:embed/>
                </p:oleObj>
              </mc:Choice>
              <mc:Fallback>
                <p:oleObj name="Equation" r:id="rId16" imgW="965200" imgH="419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38742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4" name="Object 12"/>
          <p:cNvGraphicFramePr>
            <a:graphicFrameLocks noChangeAspect="1"/>
          </p:cNvGraphicFramePr>
          <p:nvPr/>
        </p:nvGraphicFramePr>
        <p:xfrm>
          <a:off x="2295525" y="461327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140" imgH="291973" progId="Equation.DSMT4">
                  <p:embed/>
                </p:oleObj>
              </mc:Choice>
              <mc:Fallback>
                <p:oleObj name="Equation" r:id="rId18" imgW="368140" imgH="29197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4613275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5" name="Object 13"/>
          <p:cNvGraphicFramePr>
            <a:graphicFrameLocks noChangeAspect="1"/>
          </p:cNvGraphicFramePr>
          <p:nvPr/>
        </p:nvGraphicFramePr>
        <p:xfrm>
          <a:off x="3606800" y="4595813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112" imgH="279279" progId="Equation.DSMT4">
                  <p:embed/>
                </p:oleObj>
              </mc:Choice>
              <mc:Fallback>
                <p:oleObj name="Equation" r:id="rId20" imgW="203112" imgH="279279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595813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6" name="Object 14"/>
          <p:cNvGraphicFramePr>
            <a:graphicFrameLocks noChangeAspect="1"/>
          </p:cNvGraphicFramePr>
          <p:nvPr/>
        </p:nvGraphicFramePr>
        <p:xfrm>
          <a:off x="5105400" y="3932238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200" imgH="419100" progId="Equation.DSMT4">
                  <p:embed/>
                </p:oleObj>
              </mc:Choice>
              <mc:Fallback>
                <p:oleObj name="Equation" r:id="rId22" imgW="965200" imgH="4191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932238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7" name="Object 15"/>
          <p:cNvGraphicFramePr>
            <a:graphicFrameLocks noChangeAspect="1"/>
          </p:cNvGraphicFramePr>
          <p:nvPr/>
        </p:nvGraphicFramePr>
        <p:xfrm>
          <a:off x="5197784" y="4585648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529" imgH="279279" progId="Equation.DSMT4">
                  <p:embed/>
                </p:oleObj>
              </mc:Choice>
              <mc:Fallback>
                <p:oleObj name="Equation" r:id="rId24" imgW="393529" imgH="279279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784" y="4585648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8" name="Object 16"/>
          <p:cNvGraphicFramePr>
            <a:graphicFrameLocks noChangeAspect="1"/>
          </p:cNvGraphicFramePr>
          <p:nvPr/>
        </p:nvGraphicFramePr>
        <p:xfrm>
          <a:off x="6537016" y="4162425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65200" imgH="419100" progId="Equation.DSMT4">
                  <p:embed/>
                </p:oleObj>
              </mc:Choice>
              <mc:Fallback>
                <p:oleObj name="Equation" r:id="rId26" imgW="965200" imgH="419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016" y="4162425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V="1">
            <a:off x="4555817" y="413098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35884" y="46482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Rationalizing a Denominator Containing a Square Root or a Cube Root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square root, multiply both the numerator and denominator by an expression that will give a denominator with no square roots.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cube root, multiply both the numerator and denominator by an expression that will give a denominator with no cube roots.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Rationalizing Denominators Containing Square Roots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5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                b.                     c.                      d.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a. Multiply the numerator and denominator by       because                     is a rational number.</a:t>
            </a:r>
          </a:p>
          <a:p>
            <a:pPr marL="0" indent="0" algn="just"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3"/>
          <p:cNvGraphicFramePr>
            <a:graphicFrameLocks noChangeAspect="1"/>
          </p:cNvGraphicFramePr>
          <p:nvPr/>
        </p:nvGraphicFramePr>
        <p:xfrm>
          <a:off x="939800" y="2184633"/>
          <a:ext cx="469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863225" progId="Equation.DSMT4">
                  <p:embed/>
                </p:oleObj>
              </mc:Choice>
              <mc:Fallback>
                <p:oleObj name="Equation" r:id="rId2" imgW="469696" imgH="8632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184633"/>
                        <a:ext cx="4699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71454" y="4723783"/>
          <a:ext cx="52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700" imgH="889000" progId="Equation.DSMT4">
                  <p:embed/>
                </p:oleObj>
              </mc:Choice>
              <mc:Fallback>
                <p:oleObj name="Equation" r:id="rId4" imgW="5207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54" y="4723783"/>
                        <a:ext cx="52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225800" y="4648200"/>
          <a:ext cx="1346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965200" progId="Equation.DSMT4">
                  <p:embed/>
                </p:oleObj>
              </mc:Choice>
              <mc:Fallback>
                <p:oleObj name="Equation" r:id="rId6" imgW="13462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648200"/>
                        <a:ext cx="1346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56667" y="4724400"/>
          <a:ext cx="927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100" imgH="914400" progId="Equation.DSMT4">
                  <p:embed/>
                </p:oleObj>
              </mc:Choice>
              <mc:Fallback>
                <p:oleObj name="Equation" r:id="rId8" imgW="9271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667" y="4724400"/>
                        <a:ext cx="927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47163"/>
              </p:ext>
            </p:extLst>
          </p:nvPr>
        </p:nvGraphicFramePr>
        <p:xfrm>
          <a:off x="7378700" y="3581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581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786469" y="397933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444240" progId="Equation.DSMT4">
                  <p:embed/>
                </p:oleObj>
              </mc:Choice>
              <mc:Fallback>
                <p:oleObj name="Equation" r:id="rId12" imgW="154908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469" y="397933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5">
            <a:extLst>
              <a:ext uri="{FF2B5EF4-FFF2-40B4-BE49-F238E27FC236}">
                <a16:creationId xmlns:a16="http://schemas.microsoft.com/office/drawing/2014/main" id="{C3AB5AD7-6CF8-ED47-4038-C16E53464E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127027"/>
              </p:ext>
            </p:extLst>
          </p:nvPr>
        </p:nvGraphicFramePr>
        <p:xfrm>
          <a:off x="2789769" y="2184633"/>
          <a:ext cx="546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888840" progId="Equation.DSMT4">
                  <p:embed/>
                </p:oleObj>
              </mc:Choice>
              <mc:Fallback>
                <p:oleObj name="Equation" r:id="rId14" imgW="545760" imgH="888840" progId="Equation.DSMT4">
                  <p:embed/>
                  <p:pic>
                    <p:nvPicPr>
                      <p:cNvPr id="819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769" y="2184633"/>
                        <a:ext cx="5461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6">
            <a:extLst>
              <a:ext uri="{FF2B5EF4-FFF2-40B4-BE49-F238E27FC236}">
                <a16:creationId xmlns:a16="http://schemas.microsoft.com/office/drawing/2014/main" id="{2DEB51FD-4E72-4AA3-DEB6-97FEC2C9EE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654386"/>
              </p:ext>
            </p:extLst>
          </p:nvPr>
        </p:nvGraphicFramePr>
        <p:xfrm>
          <a:off x="4715938" y="2198229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500" imgH="876300" progId="Equation.DSMT4">
                  <p:embed/>
                </p:oleObj>
              </mc:Choice>
              <mc:Fallback>
                <p:oleObj name="Equation" r:id="rId16" imgW="698500" imgH="876300" progId="Equation.DSMT4">
                  <p:embed/>
                  <p:pic>
                    <p:nvPicPr>
                      <p:cNvPr id="9221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938" y="2198229"/>
                        <a:ext cx="698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8">
            <a:extLst>
              <a:ext uri="{FF2B5EF4-FFF2-40B4-BE49-F238E27FC236}">
                <a16:creationId xmlns:a16="http://schemas.microsoft.com/office/drawing/2014/main" id="{6E835954-82D6-82DC-EFAE-2C79822CF6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19537"/>
              </p:ext>
            </p:extLst>
          </p:nvPr>
        </p:nvGraphicFramePr>
        <p:xfrm>
          <a:off x="6783919" y="2095733"/>
          <a:ext cx="533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33169" imgH="977476" progId="Equation.DSMT4">
                  <p:embed/>
                </p:oleObj>
              </mc:Choice>
              <mc:Fallback>
                <p:oleObj name="Equation" r:id="rId18" imgW="533169" imgH="977476" progId="Equation.DSMT4">
                  <p:embed/>
                  <p:pic>
                    <p:nvPicPr>
                      <p:cNvPr id="10244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919" y="2095733"/>
                        <a:ext cx="533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b. Multiply the numerator and denominator by        because                      There is no guarantee that </a:t>
            </a:r>
            <a:r>
              <a:rPr lang="en-US" i="1" dirty="0"/>
              <a:t>x </a:t>
            </a:r>
            <a:r>
              <a:rPr lang="en-US" dirty="0"/>
              <a:t>is rational, but the radical sign does not appear in the denominator of the result. </a:t>
            </a:r>
          </a:p>
          <a:p>
            <a:pPr marL="0" indent="0" algn="just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935934"/>
              </p:ext>
            </p:extLst>
          </p:nvPr>
        </p:nvGraphicFramePr>
        <p:xfrm>
          <a:off x="2812764" y="3295936"/>
          <a:ext cx="495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863225" progId="Equation.DSMT4">
                  <p:embed/>
                </p:oleObj>
              </mc:Choice>
              <mc:Fallback>
                <p:oleObj name="Equation" r:id="rId2" imgW="495085" imgH="863225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2764" y="3295936"/>
                        <a:ext cx="4953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094978"/>
              </p:ext>
            </p:extLst>
          </p:nvPr>
        </p:nvGraphicFramePr>
        <p:xfrm>
          <a:off x="3352800" y="3200400"/>
          <a:ext cx="137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939800" progId="Equation.DSMT4">
                  <p:embed/>
                </p:oleObj>
              </mc:Choice>
              <mc:Fallback>
                <p:oleObj name="Equation" r:id="rId4" imgW="1371600" imgH="93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200400"/>
                        <a:ext cx="137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1814"/>
              </p:ext>
            </p:extLst>
          </p:nvPr>
        </p:nvGraphicFramePr>
        <p:xfrm>
          <a:off x="4834389" y="32004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901309" progId="Equation.DSMT4">
                  <p:embed/>
                </p:oleObj>
              </mc:Choice>
              <mc:Fallback>
                <p:oleObj name="Equation" r:id="rId6" imgW="939392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4389" y="32004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914211"/>
              </p:ext>
            </p:extLst>
          </p:nvPr>
        </p:nvGraphicFramePr>
        <p:xfrm>
          <a:off x="7391400" y="128016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444240" progId="Equation.DSMT4">
                  <p:embed/>
                </p:oleObj>
              </mc:Choice>
              <mc:Fallback>
                <p:oleObj name="Equation" r:id="rId8" imgW="4824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8016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210515"/>
              </p:ext>
            </p:extLst>
          </p:nvPr>
        </p:nvGraphicFramePr>
        <p:xfrm>
          <a:off x="1752600" y="172918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444240" progId="Equation.DSMT4">
                  <p:embed/>
                </p:oleObj>
              </mc:Choice>
              <mc:Fallback>
                <p:oleObj name="Equation" r:id="rId10" imgW="16887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72918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c. Multiply the numerator and denominator by       because                     is a rational number.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22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555106"/>
              </p:ext>
            </p:extLst>
          </p:nvPr>
        </p:nvGraphicFramePr>
        <p:xfrm>
          <a:off x="1842117" y="2443663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500" imgH="889000" progId="Equation.DSMT4">
                  <p:embed/>
                </p:oleObj>
              </mc:Choice>
              <mc:Fallback>
                <p:oleObj name="Equation" r:id="rId4" imgW="698500" imgH="889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117" y="2443663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374018"/>
              </p:ext>
            </p:extLst>
          </p:nvPr>
        </p:nvGraphicFramePr>
        <p:xfrm>
          <a:off x="2590800" y="2364105"/>
          <a:ext cx="1524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4000" imgH="965200" progId="Equation.DSMT4">
                  <p:embed/>
                </p:oleObj>
              </mc:Choice>
              <mc:Fallback>
                <p:oleObj name="Equation" r:id="rId6" imgW="15240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64105"/>
                        <a:ext cx="1524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686703"/>
              </p:ext>
            </p:extLst>
          </p:nvPr>
        </p:nvGraphicFramePr>
        <p:xfrm>
          <a:off x="4204317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914400" progId="Equation.DSMT4">
                  <p:embed/>
                </p:oleObj>
              </mc:Choice>
              <mc:Fallback>
                <p:oleObj name="Equation" r:id="rId8" imgW="914400" imgH="914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317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445924"/>
              </p:ext>
            </p:extLst>
          </p:nvPr>
        </p:nvGraphicFramePr>
        <p:xfrm>
          <a:off x="5277014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914400" progId="Equation.DSMT4">
                  <p:embed/>
                </p:oleObj>
              </mc:Choice>
              <mc:Fallback>
                <p:oleObj name="Equation" r:id="rId10" imgW="9144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7014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328644"/>
              </p:ext>
            </p:extLst>
          </p:nvPr>
        </p:nvGraphicFramePr>
        <p:xfrm>
          <a:off x="7340600" y="128016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444240" progId="Equation.DSMT4">
                  <p:embed/>
                </p:oleObj>
              </mc:Choice>
              <mc:Fallback>
                <p:oleObj name="Equation" r:id="rId12" imgW="469800" imgH="444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28016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233817"/>
              </p:ext>
            </p:extLst>
          </p:nvPr>
        </p:nvGraphicFramePr>
        <p:xfrm>
          <a:off x="1803400" y="1736725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444240" progId="Equation.DSMT4">
                  <p:embed/>
                </p:oleObj>
              </mc:Choice>
              <mc:Fallback>
                <p:oleObj name="Equation" r:id="rId14" imgW="1549080" imgH="4442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1736725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67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d. Multiply the numerator and denominator by       because                                 is a rational number. </a:t>
            </a:r>
          </a:p>
          <a:p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8 · 2 = 16 and 16 is a perfect square.) 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839202"/>
              </p:ext>
            </p:extLst>
          </p:nvPr>
        </p:nvGraphicFramePr>
        <p:xfrm>
          <a:off x="1841500" y="2946400"/>
          <a:ext cx="533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400" imgH="965200" progId="Equation.DSMT4">
                  <p:embed/>
                </p:oleObj>
              </mc:Choice>
              <mc:Fallback>
                <p:oleObj name="Equation" r:id="rId2" imgW="533400" imgH="965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946400"/>
                        <a:ext cx="533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914282"/>
              </p:ext>
            </p:extLst>
          </p:nvPr>
        </p:nvGraphicFramePr>
        <p:xfrm>
          <a:off x="2387578" y="2949906"/>
          <a:ext cx="1358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900" imgH="965200" progId="Equation.DSMT4">
                  <p:embed/>
                </p:oleObj>
              </mc:Choice>
              <mc:Fallback>
                <p:oleObj name="Equation" r:id="rId4" imgW="13589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578" y="2949906"/>
                        <a:ext cx="1358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736569"/>
              </p:ext>
            </p:extLst>
          </p:nvPr>
        </p:nvGraphicFramePr>
        <p:xfrm>
          <a:off x="3898900" y="29464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800" imgH="965200" progId="Equation.DSMT4">
                  <p:embed/>
                </p:oleObj>
              </mc:Choice>
              <mc:Fallback>
                <p:oleObj name="Equation" r:id="rId6" imgW="9398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9464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63036"/>
              </p:ext>
            </p:extLst>
          </p:nvPr>
        </p:nvGraphicFramePr>
        <p:xfrm>
          <a:off x="4930548" y="2960914"/>
          <a:ext cx="93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800" imgH="914400" progId="Equation.DSMT4">
                  <p:embed/>
                </p:oleObj>
              </mc:Choice>
              <mc:Fallback>
                <p:oleObj name="Equation" r:id="rId8" imgW="9398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548" y="2960914"/>
                        <a:ext cx="93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491275"/>
              </p:ext>
            </p:extLst>
          </p:nvPr>
        </p:nvGraphicFramePr>
        <p:xfrm>
          <a:off x="7391400" y="1247962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7962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597858"/>
              </p:ext>
            </p:extLst>
          </p:nvPr>
        </p:nvGraphicFramePr>
        <p:xfrm>
          <a:off x="1797028" y="1692462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9800" imgH="444240" progId="Equation.DSMT4">
                  <p:embed/>
                </p:oleObj>
              </mc:Choice>
              <mc:Fallback>
                <p:oleObj name="Equation" r:id="rId12" imgW="253980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28" y="1692462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                                          b. 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a. Multiply the numerator and denominator by       because                                     is a rational number. (</a:t>
            </a:r>
            <a:r>
              <a:rPr lang="en-US" b="1" dirty="0"/>
              <a:t>Note: </a:t>
            </a:r>
            <a:r>
              <a:rPr lang="en-US" dirty="0"/>
              <a:t>5 · 25 = 125 and 125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65433" y="2209800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901440" progId="Equation.DSMT4">
                  <p:embed/>
                </p:oleObj>
              </mc:Choice>
              <mc:Fallback>
                <p:oleObj name="Equation" r:id="rId2" imgW="5331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2209800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96611" y="4969778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901440" progId="Equation.DSMT4">
                  <p:embed/>
                </p:oleObj>
              </mc:Choice>
              <mc:Fallback>
                <p:oleObj name="Equation" r:id="rId4" imgW="53316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4969778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438400" y="4910356"/>
          <a:ext cx="1562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977760" progId="Equation.DSMT4">
                  <p:embed/>
                </p:oleObj>
              </mc:Choice>
              <mc:Fallback>
                <p:oleObj name="Equation" r:id="rId6" imgW="15620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0356"/>
                        <a:ext cx="1562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030211" y="4893578"/>
          <a:ext cx="1143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977760" progId="Equation.DSMT4">
                  <p:embed/>
                </p:oleObj>
              </mc:Choice>
              <mc:Fallback>
                <p:oleObj name="Equation" r:id="rId8" imgW="114300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211" y="4893578"/>
                        <a:ext cx="1143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257800" y="4927134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914400" progId="Equation.DSMT4">
                  <p:embed/>
                </p:oleObj>
              </mc:Choice>
              <mc:Fallback>
                <p:oleObj name="Equation" r:id="rId10" imgW="1143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27134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815633"/>
              </p:ext>
            </p:extLst>
          </p:nvPr>
        </p:nvGraphicFramePr>
        <p:xfrm>
          <a:off x="7366000" y="3563923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680" imgH="444240" progId="Equation.DSMT4">
                  <p:embed/>
                </p:oleObj>
              </mc:Choice>
              <mc:Fallback>
                <p:oleObj name="Equation" r:id="rId12" imgW="6346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3563923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90700" y="3979863"/>
          <a:ext cx="285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57320" imgH="444240" progId="Equation.DSMT4">
                  <p:embed/>
                </p:oleObj>
              </mc:Choice>
              <mc:Fallback>
                <p:oleObj name="Equation" r:id="rId14" imgW="28573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979863"/>
                        <a:ext cx="285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BAB95C-8994-953F-56B9-152A3667A1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899906"/>
              </p:ext>
            </p:extLst>
          </p:nvPr>
        </p:nvGraphicFramePr>
        <p:xfrm>
          <a:off x="4940300" y="222324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952200" progId="Equation.DSMT4">
                  <p:embed/>
                </p:oleObj>
              </mc:Choice>
              <mc:Fallback>
                <p:oleObj name="Equation" r:id="rId16" imgW="888840" imgH="95220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22324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b. Multiply the numerator and denominator by       because                                                </a:t>
            </a:r>
            <a:br>
              <a:rPr lang="en-US" dirty="0"/>
            </a:br>
            <a:r>
              <a:rPr lang="en-US" dirty="0"/>
              <a:t>(</a:t>
            </a:r>
            <a:r>
              <a:rPr lang="en-US" b="1" dirty="0"/>
              <a:t>Note:                            </a:t>
            </a:r>
            <a:r>
              <a:rPr lang="en-US" dirty="0"/>
              <a:t>and         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 (cont.)</a:t>
            </a:r>
          </a:p>
        </p:txBody>
      </p:sp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438105"/>
              </p:ext>
            </p:extLst>
          </p:nvPr>
        </p:nvGraphicFramePr>
        <p:xfrm>
          <a:off x="7391400" y="1242583"/>
          <a:ext cx="787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558720" progId="Equation.DSMT4">
                  <p:embed/>
                </p:oleObj>
              </mc:Choice>
              <mc:Fallback>
                <p:oleObj name="Equation" r:id="rId2" imgW="787320" imgH="5587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2583"/>
                        <a:ext cx="787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682923"/>
              </p:ext>
            </p:extLst>
          </p:nvPr>
        </p:nvGraphicFramePr>
        <p:xfrm>
          <a:off x="1820411" y="1689417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558720" progId="Equation.DSMT4">
                  <p:embed/>
                </p:oleObj>
              </mc:Choice>
              <mc:Fallback>
                <p:oleObj name="Equation" r:id="rId4" imgW="3809880" imgH="55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411" y="1689417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052759"/>
              </p:ext>
            </p:extLst>
          </p:nvPr>
        </p:nvGraphicFramePr>
        <p:xfrm>
          <a:off x="1528311" y="2158047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97080" imgH="444240" progId="Equation.DSMT4">
                  <p:embed/>
                </p:oleObj>
              </mc:Choice>
              <mc:Fallback>
                <p:oleObj name="Equation" r:id="rId6" imgW="2197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311" y="2158047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262403"/>
              </p:ext>
            </p:extLst>
          </p:nvPr>
        </p:nvGraphicFramePr>
        <p:xfrm>
          <a:off x="4382163" y="2158047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444240" progId="Equation.DSMT4">
                  <p:embed/>
                </p:oleObj>
              </mc:Choice>
              <mc:Fallback>
                <p:oleObj name="Equation" r:id="rId8" imgW="6858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2163" y="2158047"/>
                        <a:ext cx="68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97355"/>
              </p:ext>
            </p:extLst>
          </p:nvPr>
        </p:nvGraphicFramePr>
        <p:xfrm>
          <a:off x="1364107" y="293782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952200" progId="Equation.DSMT4">
                  <p:embed/>
                </p:oleObj>
              </mc:Choice>
              <mc:Fallback>
                <p:oleObj name="Equation" r:id="rId10" imgW="888840" imgH="952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4107" y="293782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927993"/>
              </p:ext>
            </p:extLst>
          </p:nvPr>
        </p:nvGraphicFramePr>
        <p:xfrm>
          <a:off x="2312063" y="2785427"/>
          <a:ext cx="2070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70000" imgH="1130040" progId="Equation.DSMT4">
                  <p:embed/>
                </p:oleObj>
              </mc:Choice>
              <mc:Fallback>
                <p:oleObj name="Equation" r:id="rId12" imgW="2070000" imgH="1130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063" y="2785427"/>
                        <a:ext cx="2070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749500"/>
              </p:ext>
            </p:extLst>
          </p:nvPr>
        </p:nvGraphicFramePr>
        <p:xfrm>
          <a:off x="4412107" y="2785427"/>
          <a:ext cx="1320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20480" imgH="1130040" progId="Equation.DSMT4">
                  <p:embed/>
                </p:oleObj>
              </mc:Choice>
              <mc:Fallback>
                <p:oleObj name="Equation" r:id="rId14" imgW="1320480" imgH="1130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107" y="2785427"/>
                        <a:ext cx="1320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649260"/>
              </p:ext>
            </p:extLst>
          </p:nvPr>
        </p:nvGraphicFramePr>
        <p:xfrm>
          <a:off x="5783707" y="2785427"/>
          <a:ext cx="129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280" imgH="1028520" progId="Equation.DSMT4">
                  <p:embed/>
                </p:oleObj>
              </mc:Choice>
              <mc:Fallback>
                <p:oleObj name="Equation" r:id="rId16" imgW="1295280" imgH="10285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3707" y="2785427"/>
                        <a:ext cx="129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000" dirty="0"/>
              <a:t>Procedure: Rationalizing a Denominator Containing a Sum or Difference Involving Square Roots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3891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ts val="0"/>
              </a:spcBef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of a fraction contains a sum or difference involving a square root, rationalize the denominator by multiplying both the numerator and denominator by the </a:t>
            </a:r>
            <a:r>
              <a:rPr lang="en-US" b="1" dirty="0">
                <a:solidFill>
                  <a:srgbClr val="C00000"/>
                </a:solidFill>
              </a:rPr>
              <a:t>conjugate of the denominator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new denominator will be the difference of two squares, and therefore will not contain a radical term.</a:t>
            </a:r>
            <a:endParaRPr lang="en-US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565</Words>
  <Application>Microsoft Office PowerPoint</Application>
  <PresentationFormat>On-screen Show (4:3)</PresentationFormat>
  <Paragraphs>53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8.5</vt:lpstr>
      <vt:lpstr>Procedure: Rationalizing a Denominator Containing a Square Root or a Cube Root</vt:lpstr>
      <vt:lpstr>Example 1: Rationalizing Denominators Containing Square Roots </vt:lpstr>
      <vt:lpstr>Example 1: Rationalizing Denominators Containing Square Roots (cont.)</vt:lpstr>
      <vt:lpstr>Example 1: Rationalizing Denominators Containing Square Roots (cont.)</vt:lpstr>
      <vt:lpstr>Example 1: Rationalizing Denominators Containing Square Roots (cont.)</vt:lpstr>
      <vt:lpstr>Example 2: Rationalizing Denominators Containing Cube Roots</vt:lpstr>
      <vt:lpstr>Example 2: Rationalizing Denominators Containing Cube Roots (cont.)</vt:lpstr>
      <vt:lpstr>Procedure: Rationalizing a Denominator Containing a Sum or Difference Involving Square Roots</vt:lpstr>
      <vt:lpstr>Example 3: Rationalizing Denominators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Completion Example 4: Rationalizing Denominators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75</cp:revision>
  <dcterms:created xsi:type="dcterms:W3CDTF">2013-04-26T14:43:13Z</dcterms:created>
  <dcterms:modified xsi:type="dcterms:W3CDTF">2023-07-25T19:41:11Z</dcterms:modified>
</cp:coreProperties>
</file>