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handoutMasterIdLst>
    <p:handoutMasterId r:id="rId22"/>
  </p:handoutMasterIdLst>
  <p:sldIdLst>
    <p:sldId id="256" r:id="rId2"/>
    <p:sldId id="260" r:id="rId3"/>
    <p:sldId id="261" r:id="rId4"/>
    <p:sldId id="262" r:id="rId5"/>
    <p:sldId id="263" r:id="rId6"/>
    <p:sldId id="284" r:id="rId7"/>
    <p:sldId id="264" r:id="rId8"/>
    <p:sldId id="265" r:id="rId9"/>
    <p:sldId id="266" r:id="rId10"/>
    <p:sldId id="267" r:id="rId11"/>
    <p:sldId id="286" r:id="rId12"/>
    <p:sldId id="271" r:id="rId13"/>
    <p:sldId id="272" r:id="rId14"/>
    <p:sldId id="273" r:id="rId15"/>
    <p:sldId id="276" r:id="rId16"/>
    <p:sldId id="277" r:id="rId17"/>
    <p:sldId id="278" r:id="rId18"/>
    <p:sldId id="279" r:id="rId19"/>
    <p:sldId id="280"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FFFFCC"/>
    <a:srgbClr val="FF00FF"/>
    <a:srgbClr val="9900FF"/>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1578" autoAdjust="0"/>
    <p:restoredTop sz="94709" autoAdjust="0"/>
  </p:normalViewPr>
  <p:slideViewPr>
    <p:cSldViewPr>
      <p:cViewPr varScale="1">
        <p:scale>
          <a:sx n="114" d="100"/>
          <a:sy n="114" d="100"/>
        </p:scale>
        <p:origin x="1182" y="10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7/25/2023</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9361579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4A0DBF-CD1F-4ED6-B22C-7E1570F256A2}" type="datetimeFigureOut">
              <a:rPr lang="en-US" smtClean="0"/>
              <a:pPr/>
              <a:t>7/25/2023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ED8AD7A-1FD9-4297-AAF9-EA0B3CF94C17}" type="slidenum">
              <a:rPr lang="en-US" smtClean="0"/>
              <a:pPr/>
              <a:t>‹#›</a:t>
            </a:fld>
            <a:endParaRPr lang="en-US" dirty="0"/>
          </a:p>
        </p:txBody>
      </p:sp>
    </p:spTree>
    <p:extLst>
      <p:ext uri="{BB962C8B-B14F-4D97-AF65-F5344CB8AC3E}">
        <p14:creationId xmlns:p14="http://schemas.microsoft.com/office/powerpoint/2010/main" val="7293806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4"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5"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6"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7"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8" name="Picture 1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sp>
        <p:nvSpPr>
          <p:cNvPr id="10"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6"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17" name="Straight Connector 1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9" name="Picture 1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oleObject" Target="../embeddings/oleObject12.bin"/><Relationship Id="rId1" Type="http://schemas.openxmlformats.org/officeDocument/2006/relationships/slideLayout" Target="../slideLayouts/slideLayout2.xml"/><Relationship Id="rId5" Type="http://schemas.openxmlformats.org/officeDocument/2006/relationships/image" Target="../media/image14.wmf"/><Relationship Id="rId4" Type="http://schemas.openxmlformats.org/officeDocument/2006/relationships/oleObject" Target="../embeddings/oleObject13.bin"/></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17.bin"/><Relationship Id="rId13" Type="http://schemas.openxmlformats.org/officeDocument/2006/relationships/image" Target="../media/image20.wmf"/><Relationship Id="rId18" Type="http://schemas.openxmlformats.org/officeDocument/2006/relationships/oleObject" Target="../embeddings/oleObject22.bin"/><Relationship Id="rId26" Type="http://schemas.openxmlformats.org/officeDocument/2006/relationships/oleObject" Target="../embeddings/oleObject26.bin"/><Relationship Id="rId3" Type="http://schemas.openxmlformats.org/officeDocument/2006/relationships/image" Target="../media/image15.wmf"/><Relationship Id="rId21" Type="http://schemas.openxmlformats.org/officeDocument/2006/relationships/image" Target="../media/image24.wmf"/><Relationship Id="rId7" Type="http://schemas.openxmlformats.org/officeDocument/2006/relationships/image" Target="../media/image17.wmf"/><Relationship Id="rId12" Type="http://schemas.openxmlformats.org/officeDocument/2006/relationships/oleObject" Target="../embeddings/oleObject19.bin"/><Relationship Id="rId17" Type="http://schemas.openxmlformats.org/officeDocument/2006/relationships/image" Target="../media/image22.wmf"/><Relationship Id="rId25" Type="http://schemas.openxmlformats.org/officeDocument/2006/relationships/image" Target="../media/image26.wmf"/><Relationship Id="rId2" Type="http://schemas.openxmlformats.org/officeDocument/2006/relationships/oleObject" Target="../embeddings/oleObject14.bin"/><Relationship Id="rId16" Type="http://schemas.openxmlformats.org/officeDocument/2006/relationships/oleObject" Target="../embeddings/oleObject21.bin"/><Relationship Id="rId20" Type="http://schemas.openxmlformats.org/officeDocument/2006/relationships/oleObject" Target="../embeddings/oleObject23.bin"/><Relationship Id="rId29" Type="http://schemas.openxmlformats.org/officeDocument/2006/relationships/oleObject" Target="../embeddings/oleObject28.bin"/><Relationship Id="rId1" Type="http://schemas.openxmlformats.org/officeDocument/2006/relationships/slideLayout" Target="../slideLayouts/slideLayout2.xml"/><Relationship Id="rId6" Type="http://schemas.openxmlformats.org/officeDocument/2006/relationships/oleObject" Target="../embeddings/oleObject16.bin"/><Relationship Id="rId11" Type="http://schemas.openxmlformats.org/officeDocument/2006/relationships/image" Target="../media/image19.wmf"/><Relationship Id="rId24" Type="http://schemas.openxmlformats.org/officeDocument/2006/relationships/oleObject" Target="../embeddings/oleObject25.bin"/><Relationship Id="rId5" Type="http://schemas.openxmlformats.org/officeDocument/2006/relationships/image" Target="../media/image16.wmf"/><Relationship Id="rId15" Type="http://schemas.openxmlformats.org/officeDocument/2006/relationships/image" Target="../media/image21.wmf"/><Relationship Id="rId23" Type="http://schemas.openxmlformats.org/officeDocument/2006/relationships/image" Target="../media/image25.wmf"/><Relationship Id="rId28" Type="http://schemas.openxmlformats.org/officeDocument/2006/relationships/oleObject" Target="../embeddings/oleObject27.bin"/><Relationship Id="rId10" Type="http://schemas.openxmlformats.org/officeDocument/2006/relationships/oleObject" Target="../embeddings/oleObject18.bin"/><Relationship Id="rId19" Type="http://schemas.openxmlformats.org/officeDocument/2006/relationships/image" Target="../media/image23.wmf"/><Relationship Id="rId4" Type="http://schemas.openxmlformats.org/officeDocument/2006/relationships/oleObject" Target="../embeddings/oleObject15.bin"/><Relationship Id="rId9" Type="http://schemas.openxmlformats.org/officeDocument/2006/relationships/image" Target="../media/image18.wmf"/><Relationship Id="rId14" Type="http://schemas.openxmlformats.org/officeDocument/2006/relationships/oleObject" Target="../embeddings/oleObject20.bin"/><Relationship Id="rId22" Type="http://schemas.openxmlformats.org/officeDocument/2006/relationships/oleObject" Target="../embeddings/oleObject24.bin"/><Relationship Id="rId27" Type="http://schemas.openxmlformats.org/officeDocument/2006/relationships/image" Target="../media/image27.wmf"/><Relationship Id="rId30" Type="http://schemas.openxmlformats.org/officeDocument/2006/relationships/image" Target="../media/image28.wmf"/></Relationships>
</file>

<file path=ppt/slides/_rels/slide12.xml.rels><?xml version="1.0" encoding="UTF-8" standalone="yes"?>
<Relationships xmlns="http://schemas.openxmlformats.org/package/2006/relationships"><Relationship Id="rId3" Type="http://schemas.openxmlformats.org/officeDocument/2006/relationships/image" Target="../media/image29.wmf"/><Relationship Id="rId2" Type="http://schemas.openxmlformats.org/officeDocument/2006/relationships/oleObject" Target="../embeddings/oleObject29.bin"/><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0.wmf"/><Relationship Id="rId2" Type="http://schemas.openxmlformats.org/officeDocument/2006/relationships/oleObject" Target="../embeddings/oleObject30.bin"/><Relationship Id="rId1" Type="http://schemas.openxmlformats.org/officeDocument/2006/relationships/slideLayout" Target="../slideLayouts/slideLayout2.xml"/><Relationship Id="rId6" Type="http://schemas.openxmlformats.org/officeDocument/2006/relationships/image" Target="../media/image32.png"/><Relationship Id="rId5" Type="http://schemas.openxmlformats.org/officeDocument/2006/relationships/image" Target="../media/image31.wmf"/><Relationship Id="rId4" Type="http://schemas.openxmlformats.org/officeDocument/2006/relationships/oleObject" Target="../embeddings/oleObject31.bin"/></Relationships>
</file>

<file path=ppt/slides/_rels/slide14.xml.rels><?xml version="1.0" encoding="UTF-8" standalone="yes"?>
<Relationships xmlns="http://schemas.openxmlformats.org/package/2006/relationships"><Relationship Id="rId8" Type="http://schemas.openxmlformats.org/officeDocument/2006/relationships/image" Target="../media/image36.png"/><Relationship Id="rId3" Type="http://schemas.openxmlformats.org/officeDocument/2006/relationships/image" Target="../media/image33.wmf"/><Relationship Id="rId7" Type="http://schemas.openxmlformats.org/officeDocument/2006/relationships/image" Target="../media/image35.wmf"/><Relationship Id="rId2" Type="http://schemas.openxmlformats.org/officeDocument/2006/relationships/oleObject" Target="../embeddings/oleObject32.bin"/><Relationship Id="rId1" Type="http://schemas.openxmlformats.org/officeDocument/2006/relationships/slideLayout" Target="../slideLayouts/slideLayout2.xml"/><Relationship Id="rId6" Type="http://schemas.openxmlformats.org/officeDocument/2006/relationships/oleObject" Target="../embeddings/oleObject34.bin"/><Relationship Id="rId5" Type="http://schemas.openxmlformats.org/officeDocument/2006/relationships/image" Target="../media/image34.wmf"/><Relationship Id="rId4" Type="http://schemas.openxmlformats.org/officeDocument/2006/relationships/oleObject" Target="../embeddings/oleObject33.bin"/></Relationships>
</file>

<file path=ppt/slides/_rels/slide15.xml.rels><?xml version="1.0" encoding="UTF-8" standalone="yes"?>
<Relationships xmlns="http://schemas.openxmlformats.org/package/2006/relationships"><Relationship Id="rId8" Type="http://schemas.openxmlformats.org/officeDocument/2006/relationships/image" Target="../media/image41.png"/><Relationship Id="rId3" Type="http://schemas.openxmlformats.org/officeDocument/2006/relationships/image" Target="../media/image37.wmf"/><Relationship Id="rId7" Type="http://schemas.openxmlformats.org/officeDocument/2006/relationships/image" Target="../media/image40.png"/><Relationship Id="rId2" Type="http://schemas.openxmlformats.org/officeDocument/2006/relationships/oleObject" Target="../embeddings/oleObject35.bin"/><Relationship Id="rId1" Type="http://schemas.openxmlformats.org/officeDocument/2006/relationships/slideLayout" Target="../slideLayouts/slideLayout2.xml"/><Relationship Id="rId6" Type="http://schemas.openxmlformats.org/officeDocument/2006/relationships/image" Target="../media/image39.png"/><Relationship Id="rId5" Type="http://schemas.openxmlformats.org/officeDocument/2006/relationships/image" Target="../media/image38.wmf"/><Relationship Id="rId4" Type="http://schemas.openxmlformats.org/officeDocument/2006/relationships/oleObject" Target="../embeddings/oleObject36.bin"/></Relationships>
</file>

<file path=ppt/slides/_rels/slide16.xml.rels><?xml version="1.0" encoding="UTF-8" standalone="yes"?>
<Relationships xmlns="http://schemas.openxmlformats.org/package/2006/relationships"><Relationship Id="rId3" Type="http://schemas.openxmlformats.org/officeDocument/2006/relationships/image" Target="../media/image43.png"/><Relationship Id="rId2" Type="http://schemas.openxmlformats.org/officeDocument/2006/relationships/image" Target="../media/image42.png"/><Relationship Id="rId1" Type="http://schemas.openxmlformats.org/officeDocument/2006/relationships/slideLayout" Target="../slideLayouts/slideLayout2.xml"/><Relationship Id="rId4" Type="http://schemas.openxmlformats.org/officeDocument/2006/relationships/image" Target="../media/image44.png"/></Relationships>
</file>

<file path=ppt/slides/_rels/slide17.xml.rels><?xml version="1.0" encoding="UTF-8" standalone="yes"?>
<Relationships xmlns="http://schemas.openxmlformats.org/package/2006/relationships"><Relationship Id="rId3" Type="http://schemas.openxmlformats.org/officeDocument/2006/relationships/image" Target="../media/image45.png"/><Relationship Id="rId2" Type="http://schemas.openxmlformats.org/officeDocument/2006/relationships/image" Target="../media/image42.png"/><Relationship Id="rId1" Type="http://schemas.openxmlformats.org/officeDocument/2006/relationships/slideLayout" Target="../slideLayouts/slideLayout2.xml"/><Relationship Id="rId4" Type="http://schemas.openxmlformats.org/officeDocument/2006/relationships/image" Target="../media/image46.png"/></Relationships>
</file>

<file path=ppt/slides/_rels/slide18.xml.rels><?xml version="1.0" encoding="UTF-8" standalone="yes"?>
<Relationships xmlns="http://schemas.openxmlformats.org/package/2006/relationships"><Relationship Id="rId2" Type="http://schemas.openxmlformats.org/officeDocument/2006/relationships/image" Target="../media/image47.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8.png"/><Relationship Id="rId2" Type="http://schemas.openxmlformats.org/officeDocument/2006/relationships/image" Target="../media/image4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wmf"/><Relationship Id="rId7" Type="http://schemas.openxmlformats.org/officeDocument/2006/relationships/image" Target="../media/image4.wmf"/><Relationship Id="rId2" Type="http://schemas.openxmlformats.org/officeDocument/2006/relationships/oleObject" Target="../embeddings/oleObject1.bin"/><Relationship Id="rId1" Type="http://schemas.openxmlformats.org/officeDocument/2006/relationships/slideLayout" Target="../slideLayouts/slideLayout2.xml"/><Relationship Id="rId6" Type="http://schemas.openxmlformats.org/officeDocument/2006/relationships/oleObject" Target="../embeddings/oleObject3.bin"/><Relationship Id="rId5" Type="http://schemas.openxmlformats.org/officeDocument/2006/relationships/image" Target="../media/image3.wmf"/><Relationship Id="rId4" Type="http://schemas.openxmlformats.org/officeDocument/2006/relationships/oleObject" Target="../embeddings/oleObject2.bin"/></Relationships>
</file>

<file path=ppt/slides/_rels/slide6.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oleObject" Target="../embeddings/oleObject3.bin"/><Relationship Id="rId1" Type="http://schemas.openxmlformats.org/officeDocument/2006/relationships/slideLayout" Target="../slideLayouts/slideLayout2.xml"/><Relationship Id="rId5" Type="http://schemas.openxmlformats.org/officeDocument/2006/relationships/image" Target="../media/image5.wmf"/><Relationship Id="rId4" Type="http://schemas.openxmlformats.org/officeDocument/2006/relationships/oleObject" Target="../embeddings/oleObject4.bin"/></Relationships>
</file>

<file path=ppt/slides/_rels/slide7.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oleObject" Target="../embeddings/oleObject5.bin"/><Relationship Id="rId1" Type="http://schemas.openxmlformats.org/officeDocument/2006/relationships/slideLayout" Target="../slideLayouts/slideLayout2.xml"/><Relationship Id="rId5" Type="http://schemas.openxmlformats.org/officeDocument/2006/relationships/image" Target="../media/image7.wmf"/><Relationship Id="rId4" Type="http://schemas.openxmlformats.org/officeDocument/2006/relationships/oleObject" Target="../embeddings/oleObject6.bin"/></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10.bin"/><Relationship Id="rId3" Type="http://schemas.openxmlformats.org/officeDocument/2006/relationships/image" Target="../media/image8.wmf"/><Relationship Id="rId7" Type="http://schemas.openxmlformats.org/officeDocument/2006/relationships/image" Target="../media/image10.wmf"/><Relationship Id="rId2" Type="http://schemas.openxmlformats.org/officeDocument/2006/relationships/oleObject" Target="../embeddings/oleObject7.bin"/><Relationship Id="rId1" Type="http://schemas.openxmlformats.org/officeDocument/2006/relationships/slideLayout" Target="../slideLayouts/slideLayout2.xml"/><Relationship Id="rId6" Type="http://schemas.openxmlformats.org/officeDocument/2006/relationships/oleObject" Target="../embeddings/oleObject9.bin"/><Relationship Id="rId5" Type="http://schemas.openxmlformats.org/officeDocument/2006/relationships/image" Target="../media/image9.wmf"/><Relationship Id="rId4" Type="http://schemas.openxmlformats.org/officeDocument/2006/relationships/oleObject" Target="../embeddings/oleObject8.bin"/><Relationship Id="rId9" Type="http://schemas.openxmlformats.org/officeDocument/2006/relationships/image" Target="../media/image11.wmf"/></Relationships>
</file>

<file path=ppt/slides/_rels/slide9.x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oleObject" Target="../embeddings/oleObject11.bin"/><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8.7</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Functions with Radicals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3"/>
          <p:cNvSpPr>
            <a:spLocks noGrp="1"/>
          </p:cNvSpPr>
          <p:nvPr>
            <p:ph type="body" sz="half" idx="4294967295"/>
          </p:nvPr>
        </p:nvSpPr>
        <p:spPr>
          <a:xfrm>
            <a:off x="499844" y="1101015"/>
            <a:ext cx="8229600" cy="4663440"/>
          </a:xfrm>
          <a:prstGeom prst="rect">
            <a:avLst/>
          </a:prstGeom>
        </p:spPr>
        <p:txBody>
          <a:bodyPr/>
          <a:lstStyle/>
          <a:p>
            <a:pPr marL="0" indent="0">
              <a:buFont typeface="Courier New" pitchFamily="49" charset="0"/>
              <a:buNone/>
            </a:pPr>
            <a:r>
              <a:rPr lang="en-US" sz="2800" i="0" dirty="0">
                <a:solidFill>
                  <a:schemeClr val="tx1"/>
                </a:solidFill>
              </a:rPr>
              <a:t>Complete each table by finding the corresponding  </a:t>
            </a:r>
            <a:r>
              <a:rPr lang="en-US" sz="2800" i="1" dirty="0">
                <a:solidFill>
                  <a:schemeClr val="tx1"/>
                </a:solidFill>
              </a:rPr>
              <a:t>f</a:t>
            </a:r>
            <a:r>
              <a:rPr lang="en-US" sz="2800" i="0" dirty="0">
                <a:solidFill>
                  <a:schemeClr val="tx1"/>
                </a:solidFill>
              </a:rPr>
              <a:t>(</a:t>
            </a:r>
            <a:r>
              <a:rPr lang="en-US" sz="2800" i="1" dirty="0">
                <a:solidFill>
                  <a:schemeClr val="tx1"/>
                </a:solidFill>
              </a:rPr>
              <a:t>x</a:t>
            </a:r>
            <a:r>
              <a:rPr lang="en-US" sz="2800" i="0" dirty="0">
                <a:solidFill>
                  <a:schemeClr val="tx1"/>
                </a:solidFill>
              </a:rPr>
              <a:t>) values for the given values of </a:t>
            </a:r>
            <a:r>
              <a:rPr lang="en-US" sz="2800" i="1" dirty="0">
                <a:solidFill>
                  <a:schemeClr val="tx1"/>
                </a:solidFill>
              </a:rPr>
              <a:t>x</a:t>
            </a:r>
            <a:r>
              <a:rPr lang="en-US" sz="2800" i="0" dirty="0">
                <a:solidFill>
                  <a:schemeClr val="tx1"/>
                </a:solidFill>
              </a:rPr>
              <a:t>.</a:t>
            </a:r>
          </a:p>
          <a:p>
            <a:pPr marL="514350" indent="-514350">
              <a:spcBef>
                <a:spcPts val="300"/>
              </a:spcBef>
              <a:buFont typeface="+mj-lt"/>
              <a:buAutoNum type="alphaLcPeriod"/>
            </a:pPr>
            <a:r>
              <a:rPr lang="en-US" sz="2800" dirty="0"/>
              <a:t>                                                     b.</a:t>
            </a:r>
          </a:p>
          <a:p>
            <a:pPr marL="0" indent="0">
              <a:buFont typeface="Courier New" pitchFamily="49" charset="0"/>
              <a:buNone/>
            </a:pPr>
            <a:r>
              <a:rPr lang="en-US" sz="2800" i="0" dirty="0">
                <a:solidFill>
                  <a:schemeClr val="tx1"/>
                </a:solidFill>
              </a:rPr>
              <a:t>                                                       </a:t>
            </a:r>
          </a:p>
        </p:txBody>
      </p:sp>
      <p:sp>
        <p:nvSpPr>
          <p:cNvPr id="1331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2: Evaluating Radical Functions</a:t>
            </a:r>
          </a:p>
        </p:txBody>
      </p:sp>
      <p:graphicFrame>
        <p:nvGraphicFramePr>
          <p:cNvPr id="13316" name="Object 4"/>
          <p:cNvGraphicFramePr>
            <a:graphicFrameLocks noGrp="1" noChangeAspect="1"/>
          </p:cNvGraphicFramePr>
          <p:nvPr>
            <p:ph idx="1"/>
            <p:extLst>
              <p:ext uri="{D42A27DB-BD31-4B8C-83A1-F6EECF244321}">
                <p14:modId xmlns:p14="http://schemas.microsoft.com/office/powerpoint/2010/main" val="1842165035"/>
              </p:ext>
            </p:extLst>
          </p:nvPr>
        </p:nvGraphicFramePr>
        <p:xfrm>
          <a:off x="928048" y="1981200"/>
          <a:ext cx="1981200" cy="533400"/>
        </p:xfrm>
        <a:graphic>
          <a:graphicData uri="http://schemas.openxmlformats.org/presentationml/2006/ole">
            <mc:AlternateContent xmlns:mc="http://schemas.openxmlformats.org/markup-compatibility/2006">
              <mc:Choice xmlns:v="urn:schemas-microsoft-com:vml" Requires="v">
                <p:oleObj name="Equation" r:id="rId2" imgW="1981200" imgH="533400" progId="Equation.DSMT4">
                  <p:embed/>
                </p:oleObj>
              </mc:Choice>
              <mc:Fallback>
                <p:oleObj name="Equation" r:id="rId2" imgW="1981200" imgH="533400" progId="Equation.DSMT4">
                  <p:embed/>
                  <p:pic>
                    <p:nvPicPr>
                      <p:cNvPr id="0" name="Picture 3"/>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8048" y="1981200"/>
                        <a:ext cx="19812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66063" name="Group 47"/>
          <p:cNvGraphicFramePr>
            <a:graphicFrameLocks noGrp="1"/>
          </p:cNvGraphicFramePr>
          <p:nvPr>
            <p:ph sz="quarter" idx="4294967295"/>
            <p:extLst>
              <p:ext uri="{D42A27DB-BD31-4B8C-83A1-F6EECF244321}">
                <p14:modId xmlns:p14="http://schemas.microsoft.com/office/powerpoint/2010/main" val="1731835740"/>
              </p:ext>
            </p:extLst>
          </p:nvPr>
        </p:nvGraphicFramePr>
        <p:xfrm>
          <a:off x="762000" y="2971800"/>
          <a:ext cx="2895600" cy="1573984"/>
        </p:xfrm>
        <a:graphic>
          <a:graphicData uri="http://schemas.openxmlformats.org/drawingml/2006/table">
            <a:tbl>
              <a:tblPr firstRow="1" bandRow="1">
                <a:tableStyleId>{5C22544A-7EE6-4342-B048-85BDC9FD1C3A}</a:tableStyleId>
              </a:tblPr>
              <a:tblGrid>
                <a:gridCol w="1378857">
                  <a:extLst>
                    <a:ext uri="{9D8B030D-6E8A-4147-A177-3AD203B41FA5}">
                      <a16:colId xmlns:a16="http://schemas.microsoft.com/office/drawing/2014/main" val="20000"/>
                    </a:ext>
                  </a:extLst>
                </a:gridCol>
                <a:gridCol w="1516743">
                  <a:extLst>
                    <a:ext uri="{9D8B030D-6E8A-4147-A177-3AD203B41FA5}">
                      <a16:colId xmlns:a16="http://schemas.microsoft.com/office/drawing/2014/main" val="20001"/>
                    </a:ext>
                  </a:extLst>
                </a:gridCol>
              </a:tblGrid>
              <a:tr h="36576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i="1" u="none" strike="noStrike" cap="none" normalizeH="0" baseline="0" dirty="0">
                          <a:ln>
                            <a:noFill/>
                          </a:ln>
                          <a:effectLst/>
                        </a:rPr>
                        <a:t>x</a:t>
                      </a:r>
                      <a:endParaRPr kumimoji="0" lang="en-US" sz="2000" b="1" i="1" u="none" strike="noStrike" cap="none" normalizeH="0" baseline="0" dirty="0">
                        <a:ln>
                          <a:noFill/>
                        </a:ln>
                        <a:solidFill>
                          <a:schemeClr val="tx1"/>
                        </a:solidFill>
                        <a:effectLst/>
                        <a:latin typeface="Calibri" pitchFamily="34" charset="0"/>
                      </a:endParaRPr>
                    </a:p>
                  </a:txBody>
                  <a:tcPr marL="88669" marR="88669" marT="44348" marB="44348"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i="1" u="none" strike="noStrike" cap="none" normalizeH="0" baseline="0" dirty="0">
                          <a:ln>
                            <a:noFill/>
                          </a:ln>
                          <a:effectLst/>
                        </a:rPr>
                        <a:t>f</a:t>
                      </a:r>
                      <a:r>
                        <a:rPr kumimoji="0" lang="en-US" sz="2000" u="none" strike="noStrike" cap="none" normalizeH="0" baseline="0" dirty="0">
                          <a:ln>
                            <a:noFill/>
                          </a:ln>
                          <a:effectLst/>
                        </a:rPr>
                        <a:t> (</a:t>
                      </a:r>
                      <a:r>
                        <a:rPr kumimoji="0" lang="en-US" sz="2000" i="1" u="none" strike="noStrike" cap="none" normalizeH="0" baseline="0" dirty="0">
                          <a:ln>
                            <a:noFill/>
                          </a:ln>
                          <a:effectLst/>
                        </a:rPr>
                        <a:t>x</a:t>
                      </a:r>
                      <a:r>
                        <a:rPr kumimoji="0" lang="en-US" sz="2000" u="none" strike="noStrike" cap="none" normalizeH="0" baseline="0" dirty="0">
                          <a:ln>
                            <a:noFill/>
                          </a:ln>
                          <a:effectLst/>
                        </a:rPr>
                        <a:t>)</a:t>
                      </a:r>
                      <a:endParaRPr kumimoji="0" lang="en-US" sz="2000" b="1" i="0" u="none" strike="noStrike" cap="none" normalizeH="0" baseline="0" dirty="0">
                        <a:ln>
                          <a:noFill/>
                        </a:ln>
                        <a:solidFill>
                          <a:schemeClr val="tx1"/>
                        </a:solidFill>
                        <a:effectLst/>
                        <a:latin typeface="Calibri" pitchFamily="34" charset="0"/>
                      </a:endParaRPr>
                    </a:p>
                  </a:txBody>
                  <a:tcPr marL="88669" marR="88669" marT="44348" marB="44348" horzOverflow="overflow"/>
                </a:tc>
                <a:extLst>
                  <a:ext uri="{0D108BD9-81ED-4DB2-BD59-A6C34878D82A}">
                    <a16:rowId xmlns:a16="http://schemas.microsoft.com/office/drawing/2014/main" val="10000"/>
                  </a:ext>
                </a:extLst>
              </a:tr>
              <a:tr h="36576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7</a:t>
                      </a:r>
                      <a:endParaRPr kumimoji="0" lang="en-US" sz="2000" b="0" i="0" u="none" strike="noStrike" cap="none" normalizeH="0" baseline="0" dirty="0">
                        <a:ln>
                          <a:noFill/>
                        </a:ln>
                        <a:solidFill>
                          <a:srgbClr val="000000"/>
                        </a:solidFill>
                        <a:effectLst/>
                        <a:latin typeface="Calibri" pitchFamily="34" charset="0"/>
                      </a:endParaRPr>
                    </a:p>
                  </a:txBody>
                  <a:tcPr marL="88669" marR="88669" marT="44348" marB="44348"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FF0000"/>
                          </a:solidFill>
                          <a:effectLst/>
                        </a:rPr>
                        <a:t>?</a:t>
                      </a:r>
                      <a:endParaRPr kumimoji="0" lang="en-US" sz="2000" b="0" i="0" u="none" strike="noStrike" cap="none" normalizeH="0" baseline="0" dirty="0">
                        <a:ln>
                          <a:noFill/>
                        </a:ln>
                        <a:solidFill>
                          <a:srgbClr val="FF0000"/>
                        </a:solidFill>
                        <a:effectLst/>
                        <a:latin typeface="Calibri" pitchFamily="34" charset="0"/>
                      </a:endParaRPr>
                    </a:p>
                  </a:txBody>
                  <a:tcPr marL="88669" marR="88669" marT="44348" marB="44348" horzOverflow="overflow"/>
                </a:tc>
                <a:extLst>
                  <a:ext uri="{0D108BD9-81ED-4DB2-BD59-A6C34878D82A}">
                    <a16:rowId xmlns:a16="http://schemas.microsoft.com/office/drawing/2014/main" val="10001"/>
                  </a:ext>
                </a:extLst>
              </a:tr>
              <a:tr h="36576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6</a:t>
                      </a:r>
                      <a:endParaRPr kumimoji="0" lang="en-US" sz="2000" b="0" i="0" u="none" strike="noStrike" cap="none" normalizeH="0" baseline="0" dirty="0">
                        <a:ln>
                          <a:noFill/>
                        </a:ln>
                        <a:solidFill>
                          <a:srgbClr val="000000"/>
                        </a:solidFill>
                        <a:effectLst/>
                        <a:latin typeface="Calibri" pitchFamily="34" charset="0"/>
                      </a:endParaRPr>
                    </a:p>
                  </a:txBody>
                  <a:tcPr marL="88669" marR="88669" marT="44348" marB="44348"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FF0000"/>
                          </a:solidFill>
                          <a:effectLst/>
                        </a:rPr>
                        <a:t>?</a:t>
                      </a:r>
                      <a:endParaRPr kumimoji="0" lang="en-US" sz="2000" b="0" i="0" u="none" strike="noStrike" cap="none" normalizeH="0" baseline="0" dirty="0">
                        <a:ln>
                          <a:noFill/>
                        </a:ln>
                        <a:solidFill>
                          <a:srgbClr val="FF0000"/>
                        </a:solidFill>
                        <a:effectLst/>
                        <a:latin typeface="Calibri" pitchFamily="34" charset="0"/>
                      </a:endParaRPr>
                    </a:p>
                  </a:txBody>
                  <a:tcPr marL="88669" marR="88669" marT="44348" marB="44348" horzOverflow="overflow"/>
                </a:tc>
                <a:extLst>
                  <a:ext uri="{0D108BD9-81ED-4DB2-BD59-A6C34878D82A}">
                    <a16:rowId xmlns:a16="http://schemas.microsoft.com/office/drawing/2014/main" val="10002"/>
                  </a:ext>
                </a:extLst>
              </a:tr>
              <a:tr h="36576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latin typeface="Symbol" pitchFamily="82" charset="2"/>
                        </a:rPr>
                        <a:t>-</a:t>
                      </a:r>
                      <a:r>
                        <a:rPr kumimoji="0" lang="en-US" sz="2000" u="none" strike="noStrike" cap="none" normalizeH="0" baseline="0" dirty="0">
                          <a:ln>
                            <a:noFill/>
                          </a:ln>
                          <a:solidFill>
                            <a:srgbClr val="000000"/>
                          </a:solidFill>
                          <a:effectLst/>
                        </a:rPr>
                        <a:t>1</a:t>
                      </a:r>
                      <a:endParaRPr kumimoji="0" lang="en-US" sz="2000" b="0" i="0" u="none" strike="noStrike" cap="none" normalizeH="0" baseline="0" dirty="0">
                        <a:ln>
                          <a:noFill/>
                        </a:ln>
                        <a:solidFill>
                          <a:srgbClr val="000000"/>
                        </a:solidFill>
                        <a:effectLst/>
                        <a:latin typeface="Calibri" pitchFamily="34" charset="0"/>
                      </a:endParaRPr>
                    </a:p>
                  </a:txBody>
                  <a:tcPr marL="88669" marR="88669" marT="44348" marB="44348"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FF0000"/>
                          </a:solidFill>
                          <a:effectLst/>
                        </a:rPr>
                        <a:t>?</a:t>
                      </a:r>
                      <a:endParaRPr kumimoji="0" lang="en-US" sz="2000" b="0" i="0" u="none" strike="noStrike" cap="none" normalizeH="0" baseline="0" dirty="0">
                        <a:ln>
                          <a:noFill/>
                        </a:ln>
                        <a:solidFill>
                          <a:srgbClr val="FF0000"/>
                        </a:solidFill>
                        <a:effectLst/>
                        <a:latin typeface="Calibri" pitchFamily="34" charset="0"/>
                      </a:endParaRPr>
                    </a:p>
                  </a:txBody>
                  <a:tcPr marL="88669" marR="88669" marT="44348" marB="44348" horzOverflow="overflow"/>
                </a:tc>
                <a:extLst>
                  <a:ext uri="{0D108BD9-81ED-4DB2-BD59-A6C34878D82A}">
                    <a16:rowId xmlns:a16="http://schemas.microsoft.com/office/drawing/2014/main" val="10003"/>
                  </a:ext>
                </a:extLst>
              </a:tr>
            </a:tbl>
          </a:graphicData>
        </a:graphic>
      </p:graphicFrame>
      <p:graphicFrame>
        <p:nvGraphicFramePr>
          <p:cNvPr id="19" name="Object 24">
            <a:extLst>
              <a:ext uri="{FF2B5EF4-FFF2-40B4-BE49-F238E27FC236}">
                <a16:creationId xmlns:a16="http://schemas.microsoft.com/office/drawing/2014/main" id="{E8C480B8-154F-20C7-E2C3-0AFBB73FDB1D}"/>
              </a:ext>
            </a:extLst>
          </p:cNvPr>
          <p:cNvGraphicFramePr>
            <a:graphicFrameLocks noChangeAspect="1"/>
          </p:cNvGraphicFramePr>
          <p:nvPr>
            <p:extLst>
              <p:ext uri="{D42A27DB-BD31-4B8C-83A1-F6EECF244321}">
                <p14:modId xmlns:p14="http://schemas.microsoft.com/office/powerpoint/2010/main" val="3422155544"/>
              </p:ext>
            </p:extLst>
          </p:nvPr>
        </p:nvGraphicFramePr>
        <p:xfrm>
          <a:off x="5715000" y="1981200"/>
          <a:ext cx="1638300" cy="520700"/>
        </p:xfrm>
        <a:graphic>
          <a:graphicData uri="http://schemas.openxmlformats.org/presentationml/2006/ole">
            <mc:AlternateContent xmlns:mc="http://schemas.openxmlformats.org/markup-compatibility/2006">
              <mc:Choice xmlns:v="urn:schemas-microsoft-com:vml" Requires="v">
                <p:oleObj name="Equation" r:id="rId4" imgW="1638300" imgH="520700" progId="Equation.DSMT4">
                  <p:embed/>
                </p:oleObj>
              </mc:Choice>
              <mc:Fallback>
                <p:oleObj name="Equation" r:id="rId4" imgW="1638300" imgH="520700" progId="Equation.DSMT4">
                  <p:embed/>
                  <p:pic>
                    <p:nvPicPr>
                      <p:cNvPr id="15381" name="Object 2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15000" y="1981200"/>
                        <a:ext cx="1638300" cy="52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8" name="Group 35">
            <a:extLst>
              <a:ext uri="{FF2B5EF4-FFF2-40B4-BE49-F238E27FC236}">
                <a16:creationId xmlns:a16="http://schemas.microsoft.com/office/drawing/2014/main" id="{28DDD855-A53C-C3F8-BCE4-F7B7ACA89514}"/>
              </a:ext>
            </a:extLst>
          </p:cNvPr>
          <p:cNvGraphicFramePr>
            <a:graphicFrameLocks/>
          </p:cNvGraphicFramePr>
          <p:nvPr>
            <p:extLst>
              <p:ext uri="{D42A27DB-BD31-4B8C-83A1-F6EECF244321}">
                <p14:modId xmlns:p14="http://schemas.microsoft.com/office/powerpoint/2010/main" val="2165147760"/>
              </p:ext>
            </p:extLst>
          </p:nvPr>
        </p:nvGraphicFramePr>
        <p:xfrm>
          <a:off x="4800600" y="2966312"/>
          <a:ext cx="3108960" cy="1584960"/>
        </p:xfrm>
        <a:graphic>
          <a:graphicData uri="http://schemas.openxmlformats.org/drawingml/2006/table">
            <a:tbl>
              <a:tblPr firstRow="1" bandRow="1">
                <a:tableStyleId>{5C22544A-7EE6-4342-B048-85BDC9FD1C3A}</a:tableStyleId>
              </a:tblPr>
              <a:tblGrid>
                <a:gridCol w="1554480">
                  <a:extLst>
                    <a:ext uri="{9D8B030D-6E8A-4147-A177-3AD203B41FA5}">
                      <a16:colId xmlns:a16="http://schemas.microsoft.com/office/drawing/2014/main" val="20000"/>
                    </a:ext>
                  </a:extLst>
                </a:gridCol>
                <a:gridCol w="1554480">
                  <a:extLst>
                    <a:ext uri="{9D8B030D-6E8A-4147-A177-3AD203B41FA5}">
                      <a16:colId xmlns:a16="http://schemas.microsoft.com/office/drawing/2014/main" val="20001"/>
                    </a:ext>
                  </a:extLst>
                </a:gridCol>
              </a:tblGrid>
              <a:tr h="36576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i="1" u="none" strike="noStrike" cap="none" normalizeH="0" baseline="0" dirty="0">
                          <a:ln>
                            <a:noFill/>
                          </a:ln>
                          <a:effectLst/>
                        </a:rPr>
                        <a:t>x</a:t>
                      </a:r>
                      <a:endParaRPr kumimoji="0" lang="en-US" sz="2000" b="1" i="1" u="none" strike="noStrike" cap="none" normalizeH="0" baseline="0" dirty="0">
                        <a:ln>
                          <a:noFill/>
                        </a:ln>
                        <a:solidFill>
                          <a:schemeClr val="tx1"/>
                        </a:solidFill>
                        <a:effectLst/>
                        <a:latin typeface="Calibri" pitchFamily="34" charset="0"/>
                      </a:endParaRPr>
                    </a:p>
                  </a:txBody>
                  <a:tcPr marL="98755" marR="98755"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i="1" u="none" strike="noStrike" cap="none" normalizeH="0" baseline="0" dirty="0">
                          <a:ln>
                            <a:noFill/>
                          </a:ln>
                          <a:effectLst/>
                        </a:rPr>
                        <a:t>f </a:t>
                      </a:r>
                      <a:r>
                        <a:rPr kumimoji="0" lang="en-US" sz="2000" u="none" strike="noStrike" cap="none" normalizeH="0" baseline="0" dirty="0">
                          <a:ln>
                            <a:noFill/>
                          </a:ln>
                          <a:effectLst/>
                        </a:rPr>
                        <a:t>(</a:t>
                      </a:r>
                      <a:r>
                        <a:rPr kumimoji="0" lang="en-US" sz="2000" i="1" u="none" strike="noStrike" cap="none" normalizeH="0" baseline="0" dirty="0">
                          <a:ln>
                            <a:noFill/>
                          </a:ln>
                          <a:effectLst/>
                        </a:rPr>
                        <a:t>x</a:t>
                      </a:r>
                      <a:r>
                        <a:rPr kumimoji="0" lang="en-US" sz="2000" u="none" strike="noStrike" cap="none" normalizeH="0" baseline="0" dirty="0">
                          <a:ln>
                            <a:noFill/>
                          </a:ln>
                          <a:effectLst/>
                        </a:rPr>
                        <a:t>)</a:t>
                      </a:r>
                      <a:endParaRPr kumimoji="0" lang="en-US" sz="2000" b="1" i="0" u="none" strike="noStrike" cap="none" normalizeH="0" baseline="0" dirty="0">
                        <a:ln>
                          <a:noFill/>
                        </a:ln>
                        <a:solidFill>
                          <a:schemeClr val="tx1"/>
                        </a:solidFill>
                        <a:effectLst/>
                        <a:latin typeface="Calibri" pitchFamily="34" charset="0"/>
                      </a:endParaRPr>
                    </a:p>
                  </a:txBody>
                  <a:tcPr marL="98755" marR="98755" anchor="ctr" horzOverflow="overflow"/>
                </a:tc>
                <a:extLst>
                  <a:ext uri="{0D108BD9-81ED-4DB2-BD59-A6C34878D82A}">
                    <a16:rowId xmlns:a16="http://schemas.microsoft.com/office/drawing/2014/main" val="10000"/>
                  </a:ext>
                </a:extLst>
              </a:tr>
              <a:tr h="36576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0</a:t>
                      </a:r>
                      <a:endParaRPr kumimoji="0" lang="en-US" sz="2000" b="0" i="0" u="none" strike="noStrike" cap="none" normalizeH="0" baseline="0" dirty="0">
                        <a:ln>
                          <a:noFill/>
                        </a:ln>
                        <a:solidFill>
                          <a:srgbClr val="000000"/>
                        </a:solidFill>
                        <a:effectLst/>
                        <a:latin typeface="Calibri" pitchFamily="34" charset="0"/>
                      </a:endParaRPr>
                    </a:p>
                  </a:txBody>
                  <a:tcPr marL="98755" marR="98755"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FF0000"/>
                          </a:solidFill>
                          <a:effectLst/>
                        </a:rPr>
                        <a:t>?</a:t>
                      </a:r>
                      <a:endParaRPr kumimoji="0" lang="en-US" sz="2000" b="0" i="0" u="none" strike="noStrike" cap="none" normalizeH="0" baseline="0" dirty="0">
                        <a:ln>
                          <a:noFill/>
                        </a:ln>
                        <a:solidFill>
                          <a:srgbClr val="FF0000"/>
                        </a:solidFill>
                        <a:effectLst/>
                        <a:latin typeface="Calibri" pitchFamily="34" charset="0"/>
                      </a:endParaRPr>
                    </a:p>
                  </a:txBody>
                  <a:tcPr marL="98755" marR="98755" anchor="ctr" horzOverflow="overflow"/>
                </a:tc>
                <a:extLst>
                  <a:ext uri="{0D108BD9-81ED-4DB2-BD59-A6C34878D82A}">
                    <a16:rowId xmlns:a16="http://schemas.microsoft.com/office/drawing/2014/main" val="10001"/>
                  </a:ext>
                </a:extLst>
              </a:tr>
              <a:tr h="36576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4</a:t>
                      </a:r>
                      <a:endParaRPr kumimoji="0" lang="en-US" sz="2000" b="0" i="0" u="none" strike="noStrike" cap="none" normalizeH="0" baseline="0" dirty="0">
                        <a:ln>
                          <a:noFill/>
                        </a:ln>
                        <a:solidFill>
                          <a:srgbClr val="000000"/>
                        </a:solidFill>
                        <a:effectLst/>
                        <a:latin typeface="Calibri" pitchFamily="34" charset="0"/>
                      </a:endParaRPr>
                    </a:p>
                  </a:txBody>
                  <a:tcPr marL="98755" marR="98755"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FF0000"/>
                          </a:solidFill>
                          <a:effectLst/>
                        </a:rPr>
                        <a:t>?</a:t>
                      </a:r>
                      <a:endParaRPr kumimoji="0" lang="en-US" sz="2000" b="0" i="0" u="none" strike="noStrike" cap="none" normalizeH="0" baseline="0" dirty="0">
                        <a:ln>
                          <a:noFill/>
                        </a:ln>
                        <a:solidFill>
                          <a:srgbClr val="FF0000"/>
                        </a:solidFill>
                        <a:effectLst/>
                        <a:latin typeface="Calibri" pitchFamily="34" charset="0"/>
                      </a:endParaRPr>
                    </a:p>
                  </a:txBody>
                  <a:tcPr marL="98755" marR="98755" anchor="ctr" horzOverflow="overflow"/>
                </a:tc>
                <a:extLst>
                  <a:ext uri="{0D108BD9-81ED-4DB2-BD59-A6C34878D82A}">
                    <a16:rowId xmlns:a16="http://schemas.microsoft.com/office/drawing/2014/main" val="10002"/>
                  </a:ext>
                </a:extLst>
              </a:tr>
              <a:tr h="36576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6</a:t>
                      </a:r>
                      <a:endParaRPr kumimoji="0" lang="en-US" sz="2000" b="0" i="0" u="none" strike="noStrike" cap="none" normalizeH="0" baseline="0" dirty="0">
                        <a:ln>
                          <a:noFill/>
                        </a:ln>
                        <a:solidFill>
                          <a:srgbClr val="000000"/>
                        </a:solidFill>
                        <a:effectLst/>
                        <a:latin typeface="Calibri" pitchFamily="34" charset="0"/>
                      </a:endParaRPr>
                    </a:p>
                  </a:txBody>
                  <a:tcPr marL="98755" marR="98755"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FF0000"/>
                          </a:solidFill>
                          <a:effectLst/>
                        </a:rPr>
                        <a:t>?</a:t>
                      </a:r>
                      <a:endParaRPr kumimoji="0" lang="en-US" sz="2000" b="0" i="0" u="none" strike="noStrike" cap="none" normalizeH="0" baseline="0" dirty="0">
                        <a:ln>
                          <a:noFill/>
                        </a:ln>
                        <a:solidFill>
                          <a:srgbClr val="FF0000"/>
                        </a:solidFill>
                        <a:effectLst/>
                        <a:latin typeface="Calibri" pitchFamily="34" charset="0"/>
                      </a:endParaRPr>
                    </a:p>
                  </a:txBody>
                  <a:tcPr marL="98755" marR="98755" anchor="ctr" horzOverflow="overflow"/>
                </a:tc>
                <a:extLst>
                  <a:ext uri="{0D108BD9-81ED-4DB2-BD59-A6C34878D82A}">
                    <a16:rowId xmlns:a16="http://schemas.microsoft.com/office/drawing/2014/main" val="10003"/>
                  </a:ext>
                </a:extLst>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A63A07E-6860-C888-939F-20C7E1707C32}"/>
              </a:ext>
            </a:extLst>
          </p:cNvPr>
          <p:cNvSpPr>
            <a:spLocks noGrp="1"/>
          </p:cNvSpPr>
          <p:nvPr>
            <p:ph idx="1"/>
          </p:nvPr>
        </p:nvSpPr>
        <p:spPr/>
        <p:txBody>
          <a:bodyPr/>
          <a:lstStyle/>
          <a:p>
            <a:r>
              <a:rPr lang="en-US" b="1" dirty="0"/>
              <a:t>Solution</a:t>
            </a:r>
          </a:p>
          <a:p>
            <a:r>
              <a:rPr lang="en-US" dirty="0"/>
              <a:t>a.                                               b.</a:t>
            </a:r>
          </a:p>
          <a:p>
            <a:r>
              <a:rPr lang="en-US" b="1" dirty="0"/>
              <a:t> </a:t>
            </a:r>
            <a:endParaRPr lang="en-IN" b="1" dirty="0"/>
          </a:p>
        </p:txBody>
      </p:sp>
      <p:sp>
        <p:nvSpPr>
          <p:cNvPr id="4" name="Rectangle 2">
            <a:extLst>
              <a:ext uri="{FF2B5EF4-FFF2-40B4-BE49-F238E27FC236}">
                <a16:creationId xmlns:a16="http://schemas.microsoft.com/office/drawing/2014/main" id="{F051FF09-2BEB-329A-FA75-8B60E040FEDA}"/>
              </a:ext>
            </a:extLst>
          </p:cNvPr>
          <p:cNvSpPr>
            <a:spLocks noGrp="1"/>
          </p:cNvSpPr>
          <p:nvPr>
            <p:ph type="title"/>
          </p:nvPr>
        </p:nvSpPr>
        <p:spPr>
          <a:xfrm>
            <a:off x="457200" y="182563"/>
            <a:ext cx="8229600" cy="914400"/>
          </a:xfrm>
          <a:prstGeom prst="rect">
            <a:avLst/>
          </a:prstGeom>
        </p:spPr>
        <p:txBody>
          <a:bodyPr/>
          <a:lstStyle/>
          <a:p>
            <a:r>
              <a:rPr lang="en-US" sz="3200" dirty="0">
                <a:solidFill>
                  <a:schemeClr val="accent1"/>
                </a:solidFill>
              </a:rPr>
              <a:t>Example 2: Evaluating Radical Functions (cont.)</a:t>
            </a:r>
          </a:p>
        </p:txBody>
      </p:sp>
      <p:graphicFrame>
        <p:nvGraphicFramePr>
          <p:cNvPr id="6" name="Group 47">
            <a:extLst>
              <a:ext uri="{FF2B5EF4-FFF2-40B4-BE49-F238E27FC236}">
                <a16:creationId xmlns:a16="http://schemas.microsoft.com/office/drawing/2014/main" id="{D5A694C7-EB2F-B071-18FF-472BC9D5B007}"/>
              </a:ext>
            </a:extLst>
          </p:cNvPr>
          <p:cNvGraphicFramePr>
            <a:graphicFrameLocks/>
          </p:cNvGraphicFramePr>
          <p:nvPr>
            <p:extLst>
              <p:ext uri="{D42A27DB-BD31-4B8C-83A1-F6EECF244321}">
                <p14:modId xmlns:p14="http://schemas.microsoft.com/office/powerpoint/2010/main" val="729155794"/>
              </p:ext>
            </p:extLst>
          </p:nvPr>
        </p:nvGraphicFramePr>
        <p:xfrm>
          <a:off x="762000" y="2402840"/>
          <a:ext cx="3429000" cy="1828800"/>
        </p:xfrm>
        <a:graphic>
          <a:graphicData uri="http://schemas.openxmlformats.org/drawingml/2006/table">
            <a:tbl>
              <a:tblPr firstRow="1" bandRow="1">
                <a:tableStyleId>{5C22544A-7EE6-4342-B048-85BDC9FD1C3A}</a:tableStyleId>
              </a:tblPr>
              <a:tblGrid>
                <a:gridCol w="838200">
                  <a:extLst>
                    <a:ext uri="{9D8B030D-6E8A-4147-A177-3AD203B41FA5}">
                      <a16:colId xmlns:a16="http://schemas.microsoft.com/office/drawing/2014/main" val="20000"/>
                    </a:ext>
                  </a:extLst>
                </a:gridCol>
                <a:gridCol w="2590800">
                  <a:extLst>
                    <a:ext uri="{9D8B030D-6E8A-4147-A177-3AD203B41FA5}">
                      <a16:colId xmlns:a16="http://schemas.microsoft.com/office/drawing/2014/main" val="20001"/>
                    </a:ext>
                  </a:extLst>
                </a:gridCol>
              </a:tblGrid>
              <a:tr h="45720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i="1" u="none" strike="noStrike" cap="none" normalizeH="0" baseline="0" dirty="0">
                          <a:ln>
                            <a:noFill/>
                          </a:ln>
                          <a:effectLst/>
                        </a:rPr>
                        <a:t>x</a:t>
                      </a:r>
                      <a:endParaRPr kumimoji="0" lang="en-US" sz="2000" b="1" i="1" u="none" strike="noStrike" cap="none" normalizeH="0" baseline="0" dirty="0">
                        <a:ln>
                          <a:noFill/>
                        </a:ln>
                        <a:solidFill>
                          <a:schemeClr val="tx1"/>
                        </a:solidFill>
                        <a:effectLst/>
                        <a:latin typeface="Calibri" pitchFamily="34" charset="0"/>
                      </a:endParaRPr>
                    </a:p>
                  </a:txBody>
                  <a:tcPr marL="88669" marR="88669" marT="44348" marB="44348"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i="1" u="none" strike="noStrike" cap="none" normalizeH="0" baseline="0" dirty="0">
                          <a:ln>
                            <a:noFill/>
                          </a:ln>
                          <a:effectLst/>
                        </a:rPr>
                        <a:t>f</a:t>
                      </a:r>
                      <a:r>
                        <a:rPr kumimoji="0" lang="en-US" sz="2000" u="none" strike="noStrike" cap="none" normalizeH="0" baseline="0" dirty="0">
                          <a:ln>
                            <a:noFill/>
                          </a:ln>
                          <a:effectLst/>
                        </a:rPr>
                        <a:t> (</a:t>
                      </a:r>
                      <a:r>
                        <a:rPr kumimoji="0" lang="en-US" sz="2000" i="1" u="none" strike="noStrike" cap="none" normalizeH="0" baseline="0" dirty="0">
                          <a:ln>
                            <a:noFill/>
                          </a:ln>
                          <a:effectLst/>
                        </a:rPr>
                        <a:t>x</a:t>
                      </a:r>
                      <a:r>
                        <a:rPr kumimoji="0" lang="en-US" sz="2000" u="none" strike="noStrike" cap="none" normalizeH="0" baseline="0" dirty="0">
                          <a:ln>
                            <a:noFill/>
                          </a:ln>
                          <a:effectLst/>
                        </a:rPr>
                        <a:t>)</a:t>
                      </a:r>
                      <a:endParaRPr kumimoji="0" lang="en-US" sz="2000" b="1" i="0" u="none" strike="noStrike" cap="none" normalizeH="0" baseline="0" dirty="0">
                        <a:ln>
                          <a:noFill/>
                        </a:ln>
                        <a:solidFill>
                          <a:schemeClr val="tx1"/>
                        </a:solidFill>
                        <a:effectLst/>
                        <a:latin typeface="Calibri" pitchFamily="34" charset="0"/>
                      </a:endParaRPr>
                    </a:p>
                  </a:txBody>
                  <a:tcPr marL="88669" marR="88669" marT="44348" marB="44348" anchor="ctr" horzOverflow="overflow"/>
                </a:tc>
                <a:extLst>
                  <a:ext uri="{0D108BD9-81ED-4DB2-BD59-A6C34878D82A}">
                    <a16:rowId xmlns:a16="http://schemas.microsoft.com/office/drawing/2014/main" val="10000"/>
                  </a:ext>
                </a:extLst>
              </a:tr>
              <a:tr h="45720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7</a:t>
                      </a:r>
                      <a:endParaRPr kumimoji="0" lang="en-US" sz="2000" b="0" i="0" u="none" strike="noStrike" cap="none" normalizeH="0" baseline="0" dirty="0">
                        <a:ln>
                          <a:noFill/>
                        </a:ln>
                        <a:solidFill>
                          <a:srgbClr val="000000"/>
                        </a:solidFill>
                        <a:effectLst/>
                        <a:latin typeface="Calibri" pitchFamily="34" charset="0"/>
                      </a:endParaRPr>
                    </a:p>
                  </a:txBody>
                  <a:tcPr marL="88669" marR="88669" marT="44348" marB="44348"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000000"/>
                        </a:solidFill>
                        <a:effectLst/>
                        <a:latin typeface="Calibri" pitchFamily="34" charset="0"/>
                      </a:endParaRPr>
                    </a:p>
                  </a:txBody>
                  <a:tcPr marL="88669" marR="88669" marT="44348" marB="44348" anchor="ctr" horzOverflow="overflow"/>
                </a:tc>
                <a:extLst>
                  <a:ext uri="{0D108BD9-81ED-4DB2-BD59-A6C34878D82A}">
                    <a16:rowId xmlns:a16="http://schemas.microsoft.com/office/drawing/2014/main" val="10001"/>
                  </a:ext>
                </a:extLst>
              </a:tr>
              <a:tr h="45720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6</a:t>
                      </a:r>
                      <a:endParaRPr kumimoji="0" lang="en-US" sz="2000" b="0" i="0" u="none" strike="noStrike" cap="none" normalizeH="0" baseline="0" dirty="0">
                        <a:ln>
                          <a:noFill/>
                        </a:ln>
                        <a:solidFill>
                          <a:srgbClr val="000000"/>
                        </a:solidFill>
                        <a:effectLst/>
                        <a:latin typeface="Calibri" pitchFamily="34" charset="0"/>
                      </a:endParaRPr>
                    </a:p>
                  </a:txBody>
                  <a:tcPr marL="88669" marR="88669" marT="44348" marB="44348"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000000"/>
                        </a:solidFill>
                        <a:effectLst/>
                        <a:latin typeface="Calibri" pitchFamily="34" charset="0"/>
                      </a:endParaRPr>
                    </a:p>
                  </a:txBody>
                  <a:tcPr marL="88669" marR="88669" marT="44348" marB="44348" anchor="ctr" horzOverflow="overflow"/>
                </a:tc>
                <a:extLst>
                  <a:ext uri="{0D108BD9-81ED-4DB2-BD59-A6C34878D82A}">
                    <a16:rowId xmlns:a16="http://schemas.microsoft.com/office/drawing/2014/main" val="10002"/>
                  </a:ext>
                </a:extLst>
              </a:tr>
              <a:tr h="45720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latin typeface="Symbol" pitchFamily="82" charset="2"/>
                        </a:rPr>
                        <a:t>-</a:t>
                      </a:r>
                      <a:r>
                        <a:rPr kumimoji="0" lang="en-US" sz="2000" u="none" strike="noStrike" cap="none" normalizeH="0" baseline="0" dirty="0">
                          <a:ln>
                            <a:noFill/>
                          </a:ln>
                          <a:solidFill>
                            <a:srgbClr val="000000"/>
                          </a:solidFill>
                          <a:effectLst/>
                        </a:rPr>
                        <a:t>1</a:t>
                      </a:r>
                      <a:endParaRPr kumimoji="0" lang="en-US" sz="2000" b="0" i="0" u="none" strike="noStrike" cap="none" normalizeH="0" baseline="0" dirty="0">
                        <a:ln>
                          <a:noFill/>
                        </a:ln>
                        <a:solidFill>
                          <a:srgbClr val="000000"/>
                        </a:solidFill>
                        <a:effectLst/>
                        <a:latin typeface="Calibri" pitchFamily="34" charset="0"/>
                      </a:endParaRPr>
                    </a:p>
                  </a:txBody>
                  <a:tcPr marL="88669" marR="88669" marT="44348" marB="44348"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000000"/>
                        </a:solidFill>
                        <a:effectLst/>
                        <a:latin typeface="Calibri" pitchFamily="34" charset="0"/>
                      </a:endParaRPr>
                    </a:p>
                  </a:txBody>
                  <a:tcPr marL="88669" marR="88669" marT="44348" marB="44348" anchor="ctr" horzOverflow="overflow"/>
                </a:tc>
                <a:extLst>
                  <a:ext uri="{0D108BD9-81ED-4DB2-BD59-A6C34878D82A}">
                    <a16:rowId xmlns:a16="http://schemas.microsoft.com/office/drawing/2014/main" val="10003"/>
                  </a:ext>
                </a:extLst>
              </a:tr>
            </a:tbl>
          </a:graphicData>
        </a:graphic>
      </p:graphicFrame>
      <p:graphicFrame>
        <p:nvGraphicFramePr>
          <p:cNvPr id="7" name="Object 22">
            <a:extLst>
              <a:ext uri="{FF2B5EF4-FFF2-40B4-BE49-F238E27FC236}">
                <a16:creationId xmlns:a16="http://schemas.microsoft.com/office/drawing/2014/main" id="{F8D5063D-EBDB-9801-25F4-9CF6B21AFE2F}"/>
              </a:ext>
            </a:extLst>
          </p:cNvPr>
          <p:cNvGraphicFramePr>
            <a:graphicFrameLocks noGrp="1" noChangeAspect="1"/>
          </p:cNvGraphicFramePr>
          <p:nvPr>
            <p:extLst>
              <p:ext uri="{D42A27DB-BD31-4B8C-83A1-F6EECF244321}">
                <p14:modId xmlns:p14="http://schemas.microsoft.com/office/powerpoint/2010/main" val="2228849516"/>
              </p:ext>
            </p:extLst>
          </p:nvPr>
        </p:nvGraphicFramePr>
        <p:xfrm>
          <a:off x="2060808" y="2895600"/>
          <a:ext cx="682625" cy="323850"/>
        </p:xfrm>
        <a:graphic>
          <a:graphicData uri="http://schemas.openxmlformats.org/presentationml/2006/ole">
            <mc:AlternateContent xmlns:mc="http://schemas.openxmlformats.org/markup-compatibility/2006">
              <mc:Choice xmlns:v="urn:schemas-microsoft-com:vml" Requires="v">
                <p:oleObj name="Equation" r:id="rId2" imgW="698400" imgH="330120" progId="Equation.DSMT4">
                  <p:embed/>
                </p:oleObj>
              </mc:Choice>
              <mc:Fallback>
                <p:oleObj name="Equation" r:id="rId2" imgW="698400" imgH="330120" progId="Equation.DSMT4">
                  <p:embed/>
                  <p:pic>
                    <p:nvPicPr>
                      <p:cNvPr id="9" name="Object 22"/>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60808" y="2895600"/>
                        <a:ext cx="682625" cy="323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 name="Object 29">
            <a:extLst>
              <a:ext uri="{FF2B5EF4-FFF2-40B4-BE49-F238E27FC236}">
                <a16:creationId xmlns:a16="http://schemas.microsoft.com/office/drawing/2014/main" id="{01D11F13-2CE5-40E9-CB78-E62FDF92D818}"/>
              </a:ext>
            </a:extLst>
          </p:cNvPr>
          <p:cNvGraphicFramePr>
            <a:graphicFrameLocks noChangeAspect="1"/>
          </p:cNvGraphicFramePr>
          <p:nvPr>
            <p:extLst>
              <p:ext uri="{D42A27DB-BD31-4B8C-83A1-F6EECF244321}">
                <p14:modId xmlns:p14="http://schemas.microsoft.com/office/powerpoint/2010/main" val="1205794204"/>
              </p:ext>
            </p:extLst>
          </p:nvPr>
        </p:nvGraphicFramePr>
        <p:xfrm>
          <a:off x="2044933" y="3352800"/>
          <a:ext cx="698500" cy="330200"/>
        </p:xfrm>
        <a:graphic>
          <a:graphicData uri="http://schemas.openxmlformats.org/presentationml/2006/ole">
            <mc:AlternateContent xmlns:mc="http://schemas.openxmlformats.org/markup-compatibility/2006">
              <mc:Choice xmlns:v="urn:schemas-microsoft-com:vml" Requires="v">
                <p:oleObj name="Equation" r:id="rId4" imgW="698400" imgH="330120" progId="Equation.DSMT4">
                  <p:embed/>
                </p:oleObj>
              </mc:Choice>
              <mc:Fallback>
                <p:oleObj name="Equation" r:id="rId4" imgW="698400" imgH="330120" progId="Equation.DSMT4">
                  <p:embed/>
                  <p:pic>
                    <p:nvPicPr>
                      <p:cNvPr id="10" name="Object 2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44933" y="3352800"/>
                        <a:ext cx="6985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 name="Object 30">
            <a:extLst>
              <a:ext uri="{FF2B5EF4-FFF2-40B4-BE49-F238E27FC236}">
                <a16:creationId xmlns:a16="http://schemas.microsoft.com/office/drawing/2014/main" id="{19A0BBD1-095C-514E-1BCB-472940833DDB}"/>
              </a:ext>
            </a:extLst>
          </p:cNvPr>
          <p:cNvGraphicFramePr>
            <a:graphicFrameLocks noChangeAspect="1"/>
          </p:cNvGraphicFramePr>
          <p:nvPr>
            <p:extLst>
              <p:ext uri="{D42A27DB-BD31-4B8C-83A1-F6EECF244321}">
                <p14:modId xmlns:p14="http://schemas.microsoft.com/office/powerpoint/2010/main" val="1868368046"/>
              </p:ext>
            </p:extLst>
          </p:nvPr>
        </p:nvGraphicFramePr>
        <p:xfrm>
          <a:off x="1905233" y="3810000"/>
          <a:ext cx="838200" cy="330200"/>
        </p:xfrm>
        <a:graphic>
          <a:graphicData uri="http://schemas.openxmlformats.org/presentationml/2006/ole">
            <mc:AlternateContent xmlns:mc="http://schemas.openxmlformats.org/markup-compatibility/2006">
              <mc:Choice xmlns:v="urn:schemas-microsoft-com:vml" Requires="v">
                <p:oleObj name="Equation" r:id="rId6" imgW="838080" imgH="330120" progId="Equation.DSMT4">
                  <p:embed/>
                </p:oleObj>
              </mc:Choice>
              <mc:Fallback>
                <p:oleObj name="Equation" r:id="rId6" imgW="838080" imgH="330120" progId="Equation.DSMT4">
                  <p:embed/>
                  <p:pic>
                    <p:nvPicPr>
                      <p:cNvPr id="11" name="Object 3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233" y="3810000"/>
                        <a:ext cx="8382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 name="Object 5">
            <a:extLst>
              <a:ext uri="{FF2B5EF4-FFF2-40B4-BE49-F238E27FC236}">
                <a16:creationId xmlns:a16="http://schemas.microsoft.com/office/drawing/2014/main" id="{FB5A9812-5122-A8BA-C926-105BFC2D43F0}"/>
              </a:ext>
            </a:extLst>
          </p:cNvPr>
          <p:cNvGraphicFramePr>
            <a:graphicFrameLocks noChangeAspect="1"/>
          </p:cNvGraphicFramePr>
          <p:nvPr>
            <p:extLst>
              <p:ext uri="{D42A27DB-BD31-4B8C-83A1-F6EECF244321}">
                <p14:modId xmlns:p14="http://schemas.microsoft.com/office/powerpoint/2010/main" val="2310547116"/>
              </p:ext>
            </p:extLst>
          </p:nvPr>
        </p:nvGraphicFramePr>
        <p:xfrm>
          <a:off x="2819633" y="2895600"/>
          <a:ext cx="558800" cy="330200"/>
        </p:xfrm>
        <a:graphic>
          <a:graphicData uri="http://schemas.openxmlformats.org/presentationml/2006/ole">
            <mc:AlternateContent xmlns:mc="http://schemas.openxmlformats.org/markup-compatibility/2006">
              <mc:Choice xmlns:v="urn:schemas-microsoft-com:vml" Requires="v">
                <p:oleObj name="Equation" r:id="rId8" imgW="558720" imgH="330120" progId="Equation.DSMT4">
                  <p:embed/>
                </p:oleObj>
              </mc:Choice>
              <mc:Fallback>
                <p:oleObj name="Equation" r:id="rId8" imgW="558720" imgH="330120" progId="Equation.DSMT4">
                  <p:embed/>
                  <p:pic>
                    <p:nvPicPr>
                      <p:cNvPr id="12" name="Object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819633" y="2895600"/>
                        <a:ext cx="5588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 name="Object 6">
            <a:extLst>
              <a:ext uri="{FF2B5EF4-FFF2-40B4-BE49-F238E27FC236}">
                <a16:creationId xmlns:a16="http://schemas.microsoft.com/office/drawing/2014/main" id="{8A9F3185-33E0-F995-65E0-DBB76CE66674}"/>
              </a:ext>
            </a:extLst>
          </p:cNvPr>
          <p:cNvGraphicFramePr>
            <a:graphicFrameLocks noChangeAspect="1"/>
          </p:cNvGraphicFramePr>
          <p:nvPr>
            <p:extLst>
              <p:ext uri="{D42A27DB-BD31-4B8C-83A1-F6EECF244321}">
                <p14:modId xmlns:p14="http://schemas.microsoft.com/office/powerpoint/2010/main" val="2788441938"/>
              </p:ext>
            </p:extLst>
          </p:nvPr>
        </p:nvGraphicFramePr>
        <p:xfrm>
          <a:off x="3629590" y="3886200"/>
          <a:ext cx="508000" cy="215900"/>
        </p:xfrm>
        <a:graphic>
          <a:graphicData uri="http://schemas.openxmlformats.org/presentationml/2006/ole">
            <mc:AlternateContent xmlns:mc="http://schemas.openxmlformats.org/markup-compatibility/2006">
              <mc:Choice xmlns:v="urn:schemas-microsoft-com:vml" Requires="v">
                <p:oleObj name="Equation" r:id="rId10" imgW="507960" imgH="215640" progId="Equation.DSMT4">
                  <p:embed/>
                </p:oleObj>
              </mc:Choice>
              <mc:Fallback>
                <p:oleObj name="Equation" r:id="rId10" imgW="507960" imgH="215640" progId="Equation.DSMT4">
                  <p:embed/>
                  <p:pic>
                    <p:nvPicPr>
                      <p:cNvPr id="13" name="Object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629590" y="3886200"/>
                        <a:ext cx="508000"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 name="Object 7">
            <a:extLst>
              <a:ext uri="{FF2B5EF4-FFF2-40B4-BE49-F238E27FC236}">
                <a16:creationId xmlns:a16="http://schemas.microsoft.com/office/drawing/2014/main" id="{9B9D6D9A-592F-CFA2-7C59-6D07B3602F69}"/>
              </a:ext>
            </a:extLst>
          </p:cNvPr>
          <p:cNvGraphicFramePr>
            <a:graphicFrameLocks noChangeAspect="1"/>
          </p:cNvGraphicFramePr>
          <p:nvPr>
            <p:extLst>
              <p:ext uri="{D42A27DB-BD31-4B8C-83A1-F6EECF244321}">
                <p14:modId xmlns:p14="http://schemas.microsoft.com/office/powerpoint/2010/main" val="2319976093"/>
              </p:ext>
            </p:extLst>
          </p:nvPr>
        </p:nvGraphicFramePr>
        <p:xfrm>
          <a:off x="2819633" y="3352800"/>
          <a:ext cx="698500" cy="330200"/>
        </p:xfrm>
        <a:graphic>
          <a:graphicData uri="http://schemas.openxmlformats.org/presentationml/2006/ole">
            <mc:AlternateContent xmlns:mc="http://schemas.openxmlformats.org/markup-compatibility/2006">
              <mc:Choice xmlns:v="urn:schemas-microsoft-com:vml" Requires="v">
                <p:oleObj name="Equation" r:id="rId12" imgW="698400" imgH="330120" progId="Equation.DSMT4">
                  <p:embed/>
                </p:oleObj>
              </mc:Choice>
              <mc:Fallback>
                <p:oleObj name="Equation" r:id="rId12" imgW="698400" imgH="330120" progId="Equation.DSMT4">
                  <p:embed/>
                  <p:pic>
                    <p:nvPicPr>
                      <p:cNvPr id="14" name="Object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819633" y="3352800"/>
                        <a:ext cx="6985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 name="Object 9">
            <a:extLst>
              <a:ext uri="{FF2B5EF4-FFF2-40B4-BE49-F238E27FC236}">
                <a16:creationId xmlns:a16="http://schemas.microsoft.com/office/drawing/2014/main" id="{721D073F-5743-A69E-536C-401498F8CA15}"/>
              </a:ext>
            </a:extLst>
          </p:cNvPr>
          <p:cNvGraphicFramePr>
            <a:graphicFrameLocks noChangeAspect="1"/>
          </p:cNvGraphicFramePr>
          <p:nvPr>
            <p:extLst>
              <p:ext uri="{D42A27DB-BD31-4B8C-83A1-F6EECF244321}">
                <p14:modId xmlns:p14="http://schemas.microsoft.com/office/powerpoint/2010/main" val="2015518292"/>
              </p:ext>
            </p:extLst>
          </p:nvPr>
        </p:nvGraphicFramePr>
        <p:xfrm>
          <a:off x="2853655" y="3810000"/>
          <a:ext cx="711200" cy="330200"/>
        </p:xfrm>
        <a:graphic>
          <a:graphicData uri="http://schemas.openxmlformats.org/presentationml/2006/ole">
            <mc:AlternateContent xmlns:mc="http://schemas.openxmlformats.org/markup-compatibility/2006">
              <mc:Choice xmlns:v="urn:schemas-microsoft-com:vml" Requires="v">
                <p:oleObj name="Equation" r:id="rId14" imgW="711000" imgH="330120" progId="Equation.DSMT4">
                  <p:embed/>
                </p:oleObj>
              </mc:Choice>
              <mc:Fallback>
                <p:oleObj name="Equation" r:id="rId14" imgW="711000" imgH="330120" progId="Equation.DSMT4">
                  <p:embed/>
                  <p:pic>
                    <p:nvPicPr>
                      <p:cNvPr id="16" name="Object 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853655" y="3810000"/>
                        <a:ext cx="7112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 name="Object 13">
            <a:extLst>
              <a:ext uri="{FF2B5EF4-FFF2-40B4-BE49-F238E27FC236}">
                <a16:creationId xmlns:a16="http://schemas.microsoft.com/office/drawing/2014/main" id="{96C9CA62-C4F5-EFCB-900F-02AB893F9ECD}"/>
              </a:ext>
            </a:extLst>
          </p:cNvPr>
          <p:cNvGraphicFramePr>
            <a:graphicFrameLocks noChangeAspect="1"/>
          </p:cNvGraphicFramePr>
          <p:nvPr>
            <p:extLst>
              <p:ext uri="{D42A27DB-BD31-4B8C-83A1-F6EECF244321}">
                <p14:modId xmlns:p14="http://schemas.microsoft.com/office/powerpoint/2010/main" val="3442157820"/>
              </p:ext>
            </p:extLst>
          </p:nvPr>
        </p:nvGraphicFramePr>
        <p:xfrm>
          <a:off x="3620502" y="2971800"/>
          <a:ext cx="368300" cy="228600"/>
        </p:xfrm>
        <a:graphic>
          <a:graphicData uri="http://schemas.openxmlformats.org/presentationml/2006/ole">
            <mc:AlternateContent xmlns:mc="http://schemas.openxmlformats.org/markup-compatibility/2006">
              <mc:Choice xmlns:v="urn:schemas-microsoft-com:vml" Requires="v">
                <p:oleObj name="Equation" r:id="rId16" imgW="368280" imgH="228600" progId="Equation.DSMT4">
                  <p:embed/>
                </p:oleObj>
              </mc:Choice>
              <mc:Fallback>
                <p:oleObj name="Equation" r:id="rId16" imgW="368280" imgH="228600" progId="Equation.DSMT4">
                  <p:embed/>
                  <p:pic>
                    <p:nvPicPr>
                      <p:cNvPr id="5133" name="Object 13"/>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620502" y="2971800"/>
                        <a:ext cx="3683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 name="Object 14">
            <a:extLst>
              <a:ext uri="{FF2B5EF4-FFF2-40B4-BE49-F238E27FC236}">
                <a16:creationId xmlns:a16="http://schemas.microsoft.com/office/drawing/2014/main" id="{FB3F1E2C-10A9-51C7-7DCD-F26F2287DEF4}"/>
              </a:ext>
            </a:extLst>
          </p:cNvPr>
          <p:cNvGraphicFramePr>
            <a:graphicFrameLocks noChangeAspect="1"/>
          </p:cNvGraphicFramePr>
          <p:nvPr>
            <p:extLst>
              <p:ext uri="{D42A27DB-BD31-4B8C-83A1-F6EECF244321}">
                <p14:modId xmlns:p14="http://schemas.microsoft.com/office/powerpoint/2010/main" val="812395545"/>
              </p:ext>
            </p:extLst>
          </p:nvPr>
        </p:nvGraphicFramePr>
        <p:xfrm>
          <a:off x="3612113" y="3429000"/>
          <a:ext cx="508000" cy="215900"/>
        </p:xfrm>
        <a:graphic>
          <a:graphicData uri="http://schemas.openxmlformats.org/presentationml/2006/ole">
            <mc:AlternateContent xmlns:mc="http://schemas.openxmlformats.org/markup-compatibility/2006">
              <mc:Choice xmlns:v="urn:schemas-microsoft-com:vml" Requires="v">
                <p:oleObj name="Equation" r:id="rId18" imgW="507960" imgH="215640" progId="Equation.DSMT4">
                  <p:embed/>
                </p:oleObj>
              </mc:Choice>
              <mc:Fallback>
                <p:oleObj name="Equation" r:id="rId18" imgW="507960" imgH="215640" progId="Equation.DSMT4">
                  <p:embed/>
                  <p:pic>
                    <p:nvPicPr>
                      <p:cNvPr id="5134" name="Object 14"/>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3612113" y="3429000"/>
                        <a:ext cx="508000"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 name="Group 26">
            <a:extLst>
              <a:ext uri="{FF2B5EF4-FFF2-40B4-BE49-F238E27FC236}">
                <a16:creationId xmlns:a16="http://schemas.microsoft.com/office/drawing/2014/main" id="{10C02769-52CA-032A-8109-0E03454F9E8A}"/>
              </a:ext>
            </a:extLst>
          </p:cNvPr>
          <p:cNvGraphicFramePr>
            <a:graphicFrameLocks/>
          </p:cNvGraphicFramePr>
          <p:nvPr>
            <p:extLst>
              <p:ext uri="{D42A27DB-BD31-4B8C-83A1-F6EECF244321}">
                <p14:modId xmlns:p14="http://schemas.microsoft.com/office/powerpoint/2010/main" val="3055399388"/>
              </p:ext>
            </p:extLst>
          </p:nvPr>
        </p:nvGraphicFramePr>
        <p:xfrm>
          <a:off x="4728992" y="2402840"/>
          <a:ext cx="3733800" cy="1828800"/>
        </p:xfrm>
        <a:graphic>
          <a:graphicData uri="http://schemas.openxmlformats.org/drawingml/2006/table">
            <a:tbl>
              <a:tblPr firstRow="1" bandRow="1">
                <a:tableStyleId>{5C22544A-7EE6-4342-B048-85BDC9FD1C3A}</a:tableStyleId>
              </a:tblPr>
              <a:tblGrid>
                <a:gridCol w="1143000">
                  <a:extLst>
                    <a:ext uri="{9D8B030D-6E8A-4147-A177-3AD203B41FA5}">
                      <a16:colId xmlns:a16="http://schemas.microsoft.com/office/drawing/2014/main" val="20000"/>
                    </a:ext>
                  </a:extLst>
                </a:gridCol>
                <a:gridCol w="2590800">
                  <a:extLst>
                    <a:ext uri="{9D8B030D-6E8A-4147-A177-3AD203B41FA5}">
                      <a16:colId xmlns:a16="http://schemas.microsoft.com/office/drawing/2014/main" val="20001"/>
                    </a:ext>
                  </a:extLst>
                </a:gridCol>
              </a:tblGrid>
              <a:tr h="45720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i="1" u="none" strike="noStrike" cap="none" normalizeH="0" baseline="0" dirty="0">
                          <a:ln>
                            <a:noFill/>
                          </a:ln>
                          <a:effectLst/>
                        </a:rPr>
                        <a:t>x</a:t>
                      </a:r>
                      <a:endParaRPr kumimoji="0" lang="en-US" sz="2000" b="1" i="1" u="none" strike="noStrike" cap="none" normalizeH="0" baseline="0" dirty="0">
                        <a:ln>
                          <a:noFill/>
                        </a:ln>
                        <a:solidFill>
                          <a:schemeClr val="tx1"/>
                        </a:solidFill>
                        <a:effectLst/>
                        <a:latin typeface="Calibri" pitchFamily="34" charset="0"/>
                      </a:endParaRPr>
                    </a:p>
                  </a:txBody>
                  <a:tcPr marL="94053" marR="94053"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i="1" u="none" strike="noStrike" cap="none" normalizeH="0" baseline="0" dirty="0">
                          <a:ln>
                            <a:noFill/>
                          </a:ln>
                          <a:effectLst/>
                        </a:rPr>
                        <a:t>f</a:t>
                      </a:r>
                      <a:r>
                        <a:rPr kumimoji="0" lang="en-US" sz="2000" u="none" strike="noStrike" cap="none" normalizeH="0" baseline="0" dirty="0">
                          <a:ln>
                            <a:noFill/>
                          </a:ln>
                          <a:effectLst/>
                        </a:rPr>
                        <a:t> (</a:t>
                      </a:r>
                      <a:r>
                        <a:rPr kumimoji="0" lang="en-US" sz="2000" i="1" u="none" strike="noStrike" cap="none" normalizeH="0" baseline="0" dirty="0">
                          <a:ln>
                            <a:noFill/>
                          </a:ln>
                          <a:effectLst/>
                        </a:rPr>
                        <a:t>x</a:t>
                      </a:r>
                      <a:r>
                        <a:rPr kumimoji="0" lang="en-US" sz="2000" u="none" strike="noStrike" cap="none" normalizeH="0" baseline="0" dirty="0">
                          <a:ln>
                            <a:noFill/>
                          </a:ln>
                          <a:effectLst/>
                        </a:rPr>
                        <a:t>)</a:t>
                      </a:r>
                      <a:endParaRPr kumimoji="0" lang="en-US" sz="2000" b="1" i="0" u="none" strike="noStrike" cap="none" normalizeH="0" baseline="0" dirty="0">
                        <a:ln>
                          <a:noFill/>
                        </a:ln>
                        <a:solidFill>
                          <a:schemeClr val="tx1"/>
                        </a:solidFill>
                        <a:effectLst/>
                        <a:latin typeface="Calibri" pitchFamily="34" charset="0"/>
                      </a:endParaRPr>
                    </a:p>
                  </a:txBody>
                  <a:tcPr marL="94053" marR="94053" anchor="ctr" horzOverflow="overflow"/>
                </a:tc>
                <a:extLst>
                  <a:ext uri="{0D108BD9-81ED-4DB2-BD59-A6C34878D82A}">
                    <a16:rowId xmlns:a16="http://schemas.microsoft.com/office/drawing/2014/main" val="10000"/>
                  </a:ext>
                </a:extLst>
              </a:tr>
              <a:tr h="45720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0</a:t>
                      </a:r>
                      <a:endParaRPr kumimoji="0" lang="en-US" sz="2000" b="0" i="0" u="none" strike="noStrike" cap="none" normalizeH="0" baseline="0" dirty="0">
                        <a:ln>
                          <a:noFill/>
                        </a:ln>
                        <a:solidFill>
                          <a:srgbClr val="000000"/>
                        </a:solidFill>
                        <a:effectLst/>
                        <a:latin typeface="Calibri" pitchFamily="34" charset="0"/>
                      </a:endParaRPr>
                    </a:p>
                  </a:txBody>
                  <a:tcPr marL="94053" marR="94053"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1" u="none" strike="noStrike" cap="none" normalizeH="0" baseline="0" dirty="0">
                        <a:ln>
                          <a:noFill/>
                        </a:ln>
                        <a:solidFill>
                          <a:schemeClr val="tx1"/>
                        </a:solidFill>
                        <a:effectLst/>
                        <a:latin typeface="Calibri" pitchFamily="34" charset="0"/>
                      </a:endParaRPr>
                    </a:p>
                  </a:txBody>
                  <a:tcPr marL="94053" marR="94053" anchor="ctr" horzOverflow="overflow"/>
                </a:tc>
                <a:extLst>
                  <a:ext uri="{0D108BD9-81ED-4DB2-BD59-A6C34878D82A}">
                    <a16:rowId xmlns:a16="http://schemas.microsoft.com/office/drawing/2014/main" val="10001"/>
                  </a:ext>
                </a:extLst>
              </a:tr>
              <a:tr h="45720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4</a:t>
                      </a:r>
                      <a:endParaRPr kumimoji="0" lang="en-US" sz="2000" b="0" i="0" u="none" strike="noStrike" cap="none" normalizeH="0" baseline="0" dirty="0">
                        <a:ln>
                          <a:noFill/>
                        </a:ln>
                        <a:solidFill>
                          <a:srgbClr val="000000"/>
                        </a:solidFill>
                        <a:effectLst/>
                        <a:latin typeface="Calibri" pitchFamily="34" charset="0"/>
                      </a:endParaRPr>
                    </a:p>
                  </a:txBody>
                  <a:tcPr marL="94053" marR="94053"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1" u="none" strike="noStrike" cap="none" normalizeH="0" baseline="0" dirty="0">
                        <a:ln>
                          <a:noFill/>
                        </a:ln>
                        <a:solidFill>
                          <a:srgbClr val="CC0060"/>
                        </a:solidFill>
                        <a:effectLst/>
                        <a:latin typeface="Calibri" pitchFamily="34" charset="0"/>
                      </a:endParaRPr>
                    </a:p>
                  </a:txBody>
                  <a:tcPr marL="94053" marR="94053" anchor="ctr" horzOverflow="overflow"/>
                </a:tc>
                <a:extLst>
                  <a:ext uri="{0D108BD9-81ED-4DB2-BD59-A6C34878D82A}">
                    <a16:rowId xmlns:a16="http://schemas.microsoft.com/office/drawing/2014/main" val="10002"/>
                  </a:ext>
                </a:extLst>
              </a:tr>
              <a:tr h="45720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6</a:t>
                      </a:r>
                      <a:endParaRPr kumimoji="0" lang="en-US" sz="2000" b="0" i="0" u="none" strike="noStrike" cap="none" normalizeH="0" baseline="0" dirty="0">
                        <a:ln>
                          <a:noFill/>
                        </a:ln>
                        <a:solidFill>
                          <a:srgbClr val="000000"/>
                        </a:solidFill>
                        <a:effectLst/>
                        <a:latin typeface="Calibri" pitchFamily="34" charset="0"/>
                      </a:endParaRPr>
                    </a:p>
                  </a:txBody>
                  <a:tcPr marL="94053" marR="94053"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1" u="none" strike="noStrike" cap="none" normalizeH="0" baseline="0" dirty="0">
                        <a:ln>
                          <a:noFill/>
                        </a:ln>
                        <a:solidFill>
                          <a:srgbClr val="CC0060"/>
                        </a:solidFill>
                        <a:effectLst/>
                        <a:latin typeface="Calibri" pitchFamily="34" charset="0"/>
                      </a:endParaRPr>
                    </a:p>
                  </a:txBody>
                  <a:tcPr marL="94053" marR="94053" anchor="ctr" horzOverflow="overflow"/>
                </a:tc>
                <a:extLst>
                  <a:ext uri="{0D108BD9-81ED-4DB2-BD59-A6C34878D82A}">
                    <a16:rowId xmlns:a16="http://schemas.microsoft.com/office/drawing/2014/main" val="10003"/>
                  </a:ext>
                </a:extLst>
              </a:tr>
            </a:tbl>
          </a:graphicData>
        </a:graphic>
      </p:graphicFrame>
      <p:graphicFrame>
        <p:nvGraphicFramePr>
          <p:cNvPr id="17" name="Object 6">
            <a:extLst>
              <a:ext uri="{FF2B5EF4-FFF2-40B4-BE49-F238E27FC236}">
                <a16:creationId xmlns:a16="http://schemas.microsoft.com/office/drawing/2014/main" id="{DE5123D6-8B50-C7DA-1E90-A306B8123553}"/>
              </a:ext>
            </a:extLst>
          </p:cNvPr>
          <p:cNvGraphicFramePr>
            <a:graphicFrameLocks noChangeAspect="1"/>
          </p:cNvGraphicFramePr>
          <p:nvPr>
            <p:extLst>
              <p:ext uri="{D42A27DB-BD31-4B8C-83A1-F6EECF244321}">
                <p14:modId xmlns:p14="http://schemas.microsoft.com/office/powerpoint/2010/main" val="2985607311"/>
              </p:ext>
            </p:extLst>
          </p:nvPr>
        </p:nvGraphicFramePr>
        <p:xfrm>
          <a:off x="6964363" y="3457575"/>
          <a:ext cx="939800" cy="228600"/>
        </p:xfrm>
        <a:graphic>
          <a:graphicData uri="http://schemas.openxmlformats.org/presentationml/2006/ole">
            <mc:AlternateContent xmlns:mc="http://schemas.openxmlformats.org/markup-compatibility/2006">
              <mc:Choice xmlns:v="urn:schemas-microsoft-com:vml" Requires="v">
                <p:oleObj name="Equation" r:id="rId20" imgW="939600" imgH="228600" progId="Equation.DSMT4">
                  <p:embed/>
                </p:oleObj>
              </mc:Choice>
              <mc:Fallback>
                <p:oleObj name="Equation" r:id="rId20" imgW="939600" imgH="228600" progId="Equation.DSMT4">
                  <p:embed/>
                  <p:pic>
                    <p:nvPicPr>
                      <p:cNvPr id="11" name="Object 6"/>
                      <p:cNvPicPr>
                        <a:picLocks noChangeAspect="1" noChangeArrowheads="1"/>
                      </p:cNvPicPr>
                      <p:nvPr/>
                    </p:nvPicPr>
                    <p:blipFill>
                      <a:blip r:embed="rId21"/>
                      <a:srcRect/>
                      <a:stretch>
                        <a:fillRect/>
                      </a:stretch>
                    </p:blipFill>
                    <p:spPr bwMode="auto">
                      <a:xfrm>
                        <a:off x="6964363" y="3457575"/>
                        <a:ext cx="9398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 name="Object 11">
            <a:extLst>
              <a:ext uri="{FF2B5EF4-FFF2-40B4-BE49-F238E27FC236}">
                <a16:creationId xmlns:a16="http://schemas.microsoft.com/office/drawing/2014/main" id="{BB5CF9B1-1666-911B-9D4E-ECCA15B176C6}"/>
              </a:ext>
            </a:extLst>
          </p:cNvPr>
          <p:cNvGraphicFramePr>
            <a:graphicFrameLocks noChangeAspect="1"/>
          </p:cNvGraphicFramePr>
          <p:nvPr>
            <p:extLst>
              <p:ext uri="{D42A27DB-BD31-4B8C-83A1-F6EECF244321}">
                <p14:modId xmlns:p14="http://schemas.microsoft.com/office/powerpoint/2010/main" val="436953414"/>
              </p:ext>
            </p:extLst>
          </p:nvPr>
        </p:nvGraphicFramePr>
        <p:xfrm>
          <a:off x="6481592" y="2941553"/>
          <a:ext cx="482600" cy="330200"/>
        </p:xfrm>
        <a:graphic>
          <a:graphicData uri="http://schemas.openxmlformats.org/presentationml/2006/ole">
            <mc:AlternateContent xmlns:mc="http://schemas.openxmlformats.org/markup-compatibility/2006">
              <mc:Choice xmlns:v="urn:schemas-microsoft-com:vml" Requires="v">
                <p:oleObj name="Equation" r:id="rId22" imgW="482400" imgH="330120" progId="Equation.DSMT4">
                  <p:embed/>
                </p:oleObj>
              </mc:Choice>
              <mc:Fallback>
                <p:oleObj name="Equation" r:id="rId22" imgW="482400" imgH="330120" progId="Equation.DSMT4">
                  <p:embed/>
                  <p:pic>
                    <p:nvPicPr>
                      <p:cNvPr id="7179" name="Object 11"/>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6481592" y="2941553"/>
                        <a:ext cx="4826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 name="Object 12">
            <a:extLst>
              <a:ext uri="{FF2B5EF4-FFF2-40B4-BE49-F238E27FC236}">
                <a16:creationId xmlns:a16="http://schemas.microsoft.com/office/drawing/2014/main" id="{77DD63FB-FC68-BF05-3628-6C5F75118083}"/>
              </a:ext>
            </a:extLst>
          </p:cNvPr>
          <p:cNvGraphicFramePr>
            <a:graphicFrameLocks noChangeAspect="1"/>
          </p:cNvGraphicFramePr>
          <p:nvPr>
            <p:extLst>
              <p:ext uri="{D42A27DB-BD31-4B8C-83A1-F6EECF244321}">
                <p14:modId xmlns:p14="http://schemas.microsoft.com/office/powerpoint/2010/main" val="2089347889"/>
              </p:ext>
            </p:extLst>
          </p:nvPr>
        </p:nvGraphicFramePr>
        <p:xfrm>
          <a:off x="6481592" y="3372887"/>
          <a:ext cx="482600" cy="330200"/>
        </p:xfrm>
        <a:graphic>
          <a:graphicData uri="http://schemas.openxmlformats.org/presentationml/2006/ole">
            <mc:AlternateContent xmlns:mc="http://schemas.openxmlformats.org/markup-compatibility/2006">
              <mc:Choice xmlns:v="urn:schemas-microsoft-com:vml" Requires="v">
                <p:oleObj name="Equation" r:id="rId24" imgW="482400" imgH="330120" progId="Equation.DSMT4">
                  <p:embed/>
                </p:oleObj>
              </mc:Choice>
              <mc:Fallback>
                <p:oleObj name="Equation" r:id="rId24" imgW="482400" imgH="330120" progId="Equation.DSMT4">
                  <p:embed/>
                  <p:pic>
                    <p:nvPicPr>
                      <p:cNvPr id="7180" name="Object 12"/>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6481592" y="3372887"/>
                        <a:ext cx="4826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 name="Object 13">
            <a:extLst>
              <a:ext uri="{FF2B5EF4-FFF2-40B4-BE49-F238E27FC236}">
                <a16:creationId xmlns:a16="http://schemas.microsoft.com/office/drawing/2014/main" id="{F239E2DF-6C7D-3FFF-0282-A5491F6BBCE6}"/>
              </a:ext>
            </a:extLst>
          </p:cNvPr>
          <p:cNvGraphicFramePr>
            <a:graphicFrameLocks noChangeAspect="1"/>
          </p:cNvGraphicFramePr>
          <p:nvPr>
            <p:extLst>
              <p:ext uri="{D42A27DB-BD31-4B8C-83A1-F6EECF244321}">
                <p14:modId xmlns:p14="http://schemas.microsoft.com/office/powerpoint/2010/main" val="476133259"/>
              </p:ext>
            </p:extLst>
          </p:nvPr>
        </p:nvGraphicFramePr>
        <p:xfrm>
          <a:off x="6506759" y="3838476"/>
          <a:ext cx="482600" cy="330200"/>
        </p:xfrm>
        <a:graphic>
          <a:graphicData uri="http://schemas.openxmlformats.org/presentationml/2006/ole">
            <mc:AlternateContent xmlns:mc="http://schemas.openxmlformats.org/markup-compatibility/2006">
              <mc:Choice xmlns:v="urn:schemas-microsoft-com:vml" Requires="v">
                <p:oleObj name="Equation" r:id="rId26" imgW="482400" imgH="330120" progId="Equation.DSMT4">
                  <p:embed/>
                </p:oleObj>
              </mc:Choice>
              <mc:Fallback>
                <p:oleObj name="Equation" r:id="rId26" imgW="482400" imgH="330120" progId="Equation.DSMT4">
                  <p:embed/>
                  <p:pic>
                    <p:nvPicPr>
                      <p:cNvPr id="7181" name="Object 13"/>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6506759" y="3838476"/>
                        <a:ext cx="4826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 name="Object 14">
            <a:extLst>
              <a:ext uri="{FF2B5EF4-FFF2-40B4-BE49-F238E27FC236}">
                <a16:creationId xmlns:a16="http://schemas.microsoft.com/office/drawing/2014/main" id="{B08656B2-F3D6-8B34-D94A-A9E3E8393E17}"/>
              </a:ext>
            </a:extLst>
          </p:cNvPr>
          <p:cNvGraphicFramePr>
            <a:graphicFrameLocks noChangeAspect="1"/>
          </p:cNvGraphicFramePr>
          <p:nvPr>
            <p:extLst>
              <p:ext uri="{D42A27DB-BD31-4B8C-83A1-F6EECF244321}">
                <p14:modId xmlns:p14="http://schemas.microsoft.com/office/powerpoint/2010/main" val="3627413342"/>
              </p:ext>
            </p:extLst>
          </p:nvPr>
        </p:nvGraphicFramePr>
        <p:xfrm>
          <a:off x="7074414" y="3009364"/>
          <a:ext cx="368300" cy="228600"/>
        </p:xfrm>
        <a:graphic>
          <a:graphicData uri="http://schemas.openxmlformats.org/presentationml/2006/ole">
            <mc:AlternateContent xmlns:mc="http://schemas.openxmlformats.org/markup-compatibility/2006">
              <mc:Choice xmlns:v="urn:schemas-microsoft-com:vml" Requires="v">
                <p:oleObj name="Equation" r:id="rId28" imgW="368280" imgH="228600" progId="Equation.DSMT4">
                  <p:embed/>
                </p:oleObj>
              </mc:Choice>
              <mc:Fallback>
                <p:oleObj name="Equation" r:id="rId28" imgW="368280" imgH="228600" progId="Equation.DSMT4">
                  <p:embed/>
                  <p:pic>
                    <p:nvPicPr>
                      <p:cNvPr id="7182" name="Object 14"/>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7074414" y="3009364"/>
                        <a:ext cx="3683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2" name="Object 17">
            <a:extLst>
              <a:ext uri="{FF2B5EF4-FFF2-40B4-BE49-F238E27FC236}">
                <a16:creationId xmlns:a16="http://schemas.microsoft.com/office/drawing/2014/main" id="{CEC9A68C-24E3-C87F-9736-051626C24EE2}"/>
              </a:ext>
            </a:extLst>
          </p:cNvPr>
          <p:cNvGraphicFramePr>
            <a:graphicFrameLocks noChangeAspect="1"/>
          </p:cNvGraphicFramePr>
          <p:nvPr>
            <p:extLst>
              <p:ext uri="{D42A27DB-BD31-4B8C-83A1-F6EECF244321}">
                <p14:modId xmlns:p14="http://schemas.microsoft.com/office/powerpoint/2010/main" val="225950441"/>
              </p:ext>
            </p:extLst>
          </p:nvPr>
        </p:nvGraphicFramePr>
        <p:xfrm>
          <a:off x="7091192" y="3897898"/>
          <a:ext cx="927100" cy="228600"/>
        </p:xfrm>
        <a:graphic>
          <a:graphicData uri="http://schemas.openxmlformats.org/presentationml/2006/ole">
            <mc:AlternateContent xmlns:mc="http://schemas.openxmlformats.org/markup-compatibility/2006">
              <mc:Choice xmlns:v="urn:schemas-microsoft-com:vml" Requires="v">
                <p:oleObj name="Equation" r:id="rId29" imgW="927000" imgH="228600" progId="Equation.DSMT4">
                  <p:embed/>
                </p:oleObj>
              </mc:Choice>
              <mc:Fallback>
                <p:oleObj name="Equation" r:id="rId29" imgW="927000" imgH="228600" progId="Equation.DSMT4">
                  <p:embed/>
                  <p:pic>
                    <p:nvPicPr>
                      <p:cNvPr id="7185" name="Object 17"/>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7091192" y="3897898"/>
                        <a:ext cx="9271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33104065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1"/>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6"/>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8"/>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21"/>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19"/>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17"/>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20"/>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3"/>
          <p:cNvSpPr>
            <a:spLocks noGrp="1"/>
          </p:cNvSpPr>
          <p:nvPr>
            <p:ph type="body" sz="half" idx="4294967295"/>
          </p:nvPr>
        </p:nvSpPr>
        <p:spPr>
          <a:xfrm>
            <a:off x="457200" y="1280160"/>
            <a:ext cx="8229600" cy="4572000"/>
          </a:xfrm>
          <a:prstGeom prst="rect">
            <a:avLst/>
          </a:prstGeom>
        </p:spPr>
        <p:txBody>
          <a:bodyPr/>
          <a:lstStyle/>
          <a:p>
            <a:pPr marL="0" indent="0">
              <a:buFont typeface="Courier New" pitchFamily="49" charset="0"/>
              <a:buNone/>
            </a:pPr>
            <a:r>
              <a:rPr lang="en-US" sz="2800" i="0" dirty="0">
                <a:solidFill>
                  <a:schemeClr val="tx1"/>
                </a:solidFill>
              </a:rPr>
              <a:t>Graph the function</a:t>
            </a:r>
          </a:p>
          <a:p>
            <a:pPr marL="0" indent="0">
              <a:spcBef>
                <a:spcPct val="50000"/>
              </a:spcBef>
              <a:buFont typeface="Courier New" pitchFamily="49" charset="0"/>
              <a:buNone/>
            </a:pPr>
            <a:r>
              <a:rPr lang="en-US" sz="2800" b="1" i="0" dirty="0">
                <a:solidFill>
                  <a:schemeClr val="tx1"/>
                </a:solidFill>
              </a:rPr>
              <a:t>Solution</a:t>
            </a:r>
          </a:p>
          <a:p>
            <a:pPr marL="0" indent="0">
              <a:buFont typeface="Courier New" pitchFamily="49" charset="0"/>
              <a:buNone/>
            </a:pPr>
            <a:r>
              <a:rPr lang="en-US" sz="2800" i="0" dirty="0">
                <a:solidFill>
                  <a:schemeClr val="tx1"/>
                </a:solidFill>
              </a:rPr>
              <a:t>For the domain, we have </a:t>
            </a:r>
            <a:r>
              <a:rPr lang="en-US" sz="2800" i="1" dirty="0">
                <a:solidFill>
                  <a:srgbClr val="000087"/>
                </a:solidFill>
              </a:rPr>
              <a:t>x</a:t>
            </a:r>
            <a:r>
              <a:rPr lang="en-US" sz="2800" i="0" dirty="0">
                <a:solidFill>
                  <a:srgbClr val="000087"/>
                </a:solidFill>
              </a:rPr>
              <a:t> </a:t>
            </a:r>
            <a:r>
              <a:rPr lang="en-US" sz="2800" i="0" dirty="0">
                <a:solidFill>
                  <a:srgbClr val="000087"/>
                </a:solidFill>
                <a:latin typeface="Symbol" pitchFamily="18" charset="2"/>
              </a:rPr>
              <a:t>+</a:t>
            </a:r>
            <a:r>
              <a:rPr lang="en-US" sz="2800" i="0" dirty="0">
                <a:solidFill>
                  <a:srgbClr val="000087"/>
                </a:solidFill>
              </a:rPr>
              <a:t> 5 ≥ 0</a:t>
            </a:r>
            <a:r>
              <a:rPr lang="en-US" sz="2800" dirty="0"/>
              <a:t>, so </a:t>
            </a:r>
            <a:r>
              <a:rPr lang="en-US" sz="2800" i="1" dirty="0">
                <a:solidFill>
                  <a:srgbClr val="000087"/>
                </a:solidFill>
              </a:rPr>
              <a:t>x</a:t>
            </a:r>
            <a:r>
              <a:rPr lang="en-US" sz="2800" i="0" dirty="0">
                <a:solidFill>
                  <a:srgbClr val="000087"/>
                </a:solidFill>
              </a:rPr>
              <a:t> ≥ </a:t>
            </a:r>
            <a:r>
              <a:rPr lang="en-US" sz="2800" i="0" dirty="0">
                <a:solidFill>
                  <a:srgbClr val="000087"/>
                </a:solidFill>
                <a:latin typeface="Symbol" pitchFamily="18" charset="2"/>
              </a:rPr>
              <a:t>-</a:t>
            </a:r>
            <a:r>
              <a:rPr lang="en-US" sz="2800" i="0" dirty="0">
                <a:solidFill>
                  <a:srgbClr val="000087"/>
                </a:solidFill>
              </a:rPr>
              <a:t>5</a:t>
            </a:r>
            <a:r>
              <a:rPr lang="en-US" sz="2800" i="0" dirty="0">
                <a:solidFill>
                  <a:schemeClr val="tx1"/>
                </a:solidFill>
              </a:rPr>
              <a:t>.</a:t>
            </a:r>
          </a:p>
          <a:p>
            <a:pPr marL="0" indent="0">
              <a:buFont typeface="Courier New" pitchFamily="49" charset="0"/>
              <a:buNone/>
            </a:pPr>
            <a:r>
              <a:rPr lang="en-US" sz="2800" i="0" dirty="0">
                <a:solidFill>
                  <a:schemeClr val="tx1"/>
                </a:solidFill>
              </a:rPr>
              <a:t>To see the nature of the graph, we select a few values for </a:t>
            </a:r>
            <a:r>
              <a:rPr lang="en-US" sz="2800" i="1" dirty="0">
                <a:solidFill>
                  <a:schemeClr val="tx1"/>
                </a:solidFill>
              </a:rPr>
              <a:t>x</a:t>
            </a:r>
            <a:r>
              <a:rPr lang="en-US" sz="2800" i="0" dirty="0">
                <a:solidFill>
                  <a:schemeClr val="tx1"/>
                </a:solidFill>
              </a:rPr>
              <a:t> in the domain and find the corresponding values of </a:t>
            </a:r>
            <a:r>
              <a:rPr lang="en-US" sz="2800" i="1" dirty="0">
                <a:solidFill>
                  <a:schemeClr val="tx1"/>
                </a:solidFill>
              </a:rPr>
              <a:t>y</a:t>
            </a:r>
            <a:r>
              <a:rPr lang="en-US" sz="2800" i="0" dirty="0">
                <a:solidFill>
                  <a:schemeClr val="tx1"/>
                </a:solidFill>
              </a:rPr>
              <a:t>. Then we plot the points on a graph.</a:t>
            </a:r>
          </a:p>
        </p:txBody>
      </p:sp>
      <p:sp>
        <p:nvSpPr>
          <p:cNvPr id="17410"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3: Graphing a Radical Function</a:t>
            </a:r>
          </a:p>
        </p:txBody>
      </p:sp>
      <p:graphicFrame>
        <p:nvGraphicFramePr>
          <p:cNvPr id="17412" name="Object 4"/>
          <p:cNvGraphicFramePr>
            <a:graphicFrameLocks noGrp="1" noChangeAspect="1"/>
          </p:cNvGraphicFramePr>
          <p:nvPr>
            <p:ph idx="1"/>
          </p:nvPr>
        </p:nvGraphicFramePr>
        <p:xfrm>
          <a:off x="3331192" y="1268104"/>
          <a:ext cx="1536700" cy="482600"/>
        </p:xfrm>
        <a:graphic>
          <a:graphicData uri="http://schemas.openxmlformats.org/presentationml/2006/ole">
            <mc:AlternateContent xmlns:mc="http://schemas.openxmlformats.org/markup-compatibility/2006">
              <mc:Choice xmlns:v="urn:schemas-microsoft-com:vml" Requires="v">
                <p:oleObj name="Equation" r:id="rId2" imgW="1536700" imgH="482600" progId="Equation.DSMT4">
                  <p:embed/>
                </p:oleObj>
              </mc:Choice>
              <mc:Fallback>
                <p:oleObj name="Equation" r:id="rId2" imgW="1536700" imgH="482600" progId="Equation.DSMT4">
                  <p:embed/>
                  <p:pic>
                    <p:nvPicPr>
                      <p:cNvPr id="0" name="Picture 3"/>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31192" y="1268104"/>
                        <a:ext cx="15367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41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41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9"/>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3: Graphing a Radical Function (cont.)</a:t>
            </a:r>
          </a:p>
        </p:txBody>
      </p:sp>
      <p:graphicFrame>
        <p:nvGraphicFramePr>
          <p:cNvPr id="1377318" name="Group 38"/>
          <p:cNvGraphicFramePr>
            <a:graphicFrameLocks noGrp="1"/>
          </p:cNvGraphicFramePr>
          <p:nvPr>
            <p:ph idx="1"/>
          </p:nvPr>
        </p:nvGraphicFramePr>
        <p:xfrm>
          <a:off x="457200" y="1539348"/>
          <a:ext cx="4389120" cy="2743200"/>
        </p:xfrm>
        <a:graphic>
          <a:graphicData uri="http://schemas.openxmlformats.org/drawingml/2006/table">
            <a:tbl>
              <a:tblPr firstRow="1" bandRow="1">
                <a:tableStyleId>{5C22544A-7EE6-4342-B048-85BDC9FD1C3A}</a:tableStyleId>
              </a:tblPr>
              <a:tblGrid>
                <a:gridCol w="1828800">
                  <a:extLst>
                    <a:ext uri="{9D8B030D-6E8A-4147-A177-3AD203B41FA5}">
                      <a16:colId xmlns:a16="http://schemas.microsoft.com/office/drawing/2014/main" val="20000"/>
                    </a:ext>
                  </a:extLst>
                </a:gridCol>
                <a:gridCol w="2560320">
                  <a:extLst>
                    <a:ext uri="{9D8B030D-6E8A-4147-A177-3AD203B41FA5}">
                      <a16:colId xmlns:a16="http://schemas.microsoft.com/office/drawing/2014/main" val="20001"/>
                    </a:ext>
                  </a:extLst>
                </a:gridCol>
              </a:tblGrid>
              <a:tr h="45720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i="1" u="none" strike="noStrike" cap="none" normalizeH="0" baseline="0" dirty="0">
                          <a:ln>
                            <a:noFill/>
                          </a:ln>
                          <a:effectLst/>
                        </a:rPr>
                        <a:t>x</a:t>
                      </a:r>
                      <a:endParaRPr kumimoji="0" lang="en-US" sz="2000" b="1" i="1" u="none" strike="noStrike" cap="none" normalizeH="0" baseline="0" dirty="0">
                        <a:ln>
                          <a:noFill/>
                        </a:ln>
                        <a:solidFill>
                          <a:schemeClr val="tx1"/>
                        </a:solidFill>
                        <a:effectLst/>
                        <a:latin typeface="Calibri" pitchFamily="34" charset="0"/>
                      </a:endParaRPr>
                    </a:p>
                  </a:txBody>
                  <a:tcPr marL="186331" marR="186331" marT="45711" marB="45711"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i="1" u="none" strike="noStrike" cap="none" normalizeH="0" baseline="0" dirty="0">
                          <a:ln>
                            <a:noFill/>
                          </a:ln>
                          <a:effectLst/>
                        </a:rPr>
                        <a:t>y</a:t>
                      </a:r>
                      <a:endParaRPr kumimoji="0" lang="en-US" sz="2000" b="1" i="1" u="none" strike="noStrike" cap="none" normalizeH="0" baseline="0" dirty="0">
                        <a:ln>
                          <a:noFill/>
                        </a:ln>
                        <a:solidFill>
                          <a:schemeClr val="tx1"/>
                        </a:solidFill>
                        <a:effectLst/>
                        <a:latin typeface="Calibri" pitchFamily="34" charset="0"/>
                      </a:endParaRPr>
                    </a:p>
                  </a:txBody>
                  <a:tcPr marL="186331" marR="186331" marT="45711" marB="45711" anchor="ctr" horzOverflow="overflow"/>
                </a:tc>
                <a:extLst>
                  <a:ext uri="{0D108BD9-81ED-4DB2-BD59-A6C34878D82A}">
                    <a16:rowId xmlns:a16="http://schemas.microsoft.com/office/drawing/2014/main" val="10000"/>
                  </a:ext>
                </a:extLst>
              </a:tr>
              <a:tr h="45720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FF00FF"/>
                        </a:solidFill>
                        <a:effectLst/>
                        <a:latin typeface="Calibri" pitchFamily="34" charset="0"/>
                      </a:endParaRPr>
                    </a:p>
                  </a:txBody>
                  <a:tcPr marL="186331" marR="186331" marT="45711" marB="45711"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FF0000"/>
                        </a:solidFill>
                        <a:effectLst/>
                        <a:latin typeface="Calibri" pitchFamily="34" charset="0"/>
                      </a:endParaRPr>
                    </a:p>
                  </a:txBody>
                  <a:tcPr marL="186331" marR="186331" marT="45711" marB="45711" anchor="ctr" horzOverflow="overflow"/>
                </a:tc>
                <a:extLst>
                  <a:ext uri="{0D108BD9-81ED-4DB2-BD59-A6C34878D82A}">
                    <a16:rowId xmlns:a16="http://schemas.microsoft.com/office/drawing/2014/main" val="10001"/>
                  </a:ext>
                </a:extLst>
              </a:tr>
              <a:tr h="45720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FF00FF"/>
                        </a:solidFill>
                        <a:effectLst/>
                        <a:latin typeface="Calibri" pitchFamily="34" charset="0"/>
                      </a:endParaRPr>
                    </a:p>
                  </a:txBody>
                  <a:tcPr marL="186331" marR="186331" marT="45711" marB="45711"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FF0000"/>
                        </a:solidFill>
                        <a:effectLst/>
                        <a:latin typeface="Calibri" pitchFamily="34" charset="0"/>
                      </a:endParaRPr>
                    </a:p>
                  </a:txBody>
                  <a:tcPr marL="186331" marR="186331" marT="45711" marB="45711" anchor="ctr" horzOverflow="overflow"/>
                </a:tc>
                <a:extLst>
                  <a:ext uri="{0D108BD9-81ED-4DB2-BD59-A6C34878D82A}">
                    <a16:rowId xmlns:a16="http://schemas.microsoft.com/office/drawing/2014/main" val="10002"/>
                  </a:ext>
                </a:extLst>
              </a:tr>
              <a:tr h="45720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FF00FF"/>
                        </a:solidFill>
                        <a:effectLst/>
                        <a:latin typeface="Calibri" pitchFamily="34" charset="0"/>
                      </a:endParaRPr>
                    </a:p>
                  </a:txBody>
                  <a:tcPr marL="186331" marR="186331" marT="45711" marB="45711"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FF0000"/>
                        </a:solidFill>
                        <a:effectLst/>
                        <a:latin typeface="Calibri" pitchFamily="34" charset="0"/>
                      </a:endParaRPr>
                    </a:p>
                  </a:txBody>
                  <a:tcPr marL="186331" marR="186331" marT="45711" marB="45711" anchor="ctr" horzOverflow="overflow"/>
                </a:tc>
                <a:extLst>
                  <a:ext uri="{0D108BD9-81ED-4DB2-BD59-A6C34878D82A}">
                    <a16:rowId xmlns:a16="http://schemas.microsoft.com/office/drawing/2014/main" val="10003"/>
                  </a:ext>
                </a:extLst>
              </a:tr>
              <a:tr h="45720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FF00FF"/>
                        </a:solidFill>
                        <a:effectLst/>
                        <a:latin typeface="Calibri" pitchFamily="34" charset="0"/>
                      </a:endParaRPr>
                    </a:p>
                  </a:txBody>
                  <a:tcPr marL="186331" marR="186331" marT="45711" marB="45711"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FF0000"/>
                        </a:solidFill>
                        <a:effectLst/>
                        <a:latin typeface="Calibri" pitchFamily="34" charset="0"/>
                      </a:endParaRPr>
                    </a:p>
                  </a:txBody>
                  <a:tcPr marL="186331" marR="186331" marT="45711" marB="45711" anchor="ctr" horzOverflow="overflow"/>
                </a:tc>
                <a:extLst>
                  <a:ext uri="{0D108BD9-81ED-4DB2-BD59-A6C34878D82A}">
                    <a16:rowId xmlns:a16="http://schemas.microsoft.com/office/drawing/2014/main" val="10004"/>
                  </a:ext>
                </a:extLst>
              </a:tr>
              <a:tr h="45720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FF00FF"/>
                        </a:solidFill>
                        <a:effectLst/>
                        <a:latin typeface="Calibri" pitchFamily="34" charset="0"/>
                      </a:endParaRPr>
                    </a:p>
                  </a:txBody>
                  <a:tcPr marL="186331" marR="186331" marT="45711" marB="45711"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FF0000"/>
                        </a:solidFill>
                        <a:effectLst/>
                        <a:latin typeface="Calibri" pitchFamily="34" charset="0"/>
                      </a:endParaRPr>
                    </a:p>
                  </a:txBody>
                  <a:tcPr marL="186331" marR="186331" marT="45711" marB="45711" anchor="ctr" horzOverflow="overflow"/>
                </a:tc>
                <a:extLst>
                  <a:ext uri="{0D108BD9-81ED-4DB2-BD59-A6C34878D82A}">
                    <a16:rowId xmlns:a16="http://schemas.microsoft.com/office/drawing/2014/main" val="10005"/>
                  </a:ext>
                </a:extLst>
              </a:tr>
            </a:tbl>
          </a:graphicData>
        </a:graphic>
      </p:graphicFrame>
      <p:sp>
        <p:nvSpPr>
          <p:cNvPr id="9" name="Rectangle 8"/>
          <p:cNvSpPr/>
          <p:nvPr/>
        </p:nvSpPr>
        <p:spPr>
          <a:xfrm>
            <a:off x="1143000" y="2057400"/>
            <a:ext cx="455573" cy="400110"/>
          </a:xfrm>
          <a:prstGeom prst="rect">
            <a:avLst/>
          </a:prstGeom>
        </p:spPr>
        <p:txBody>
          <a:bodyPr wrap="none">
            <a:spAutoFit/>
          </a:bodyPr>
          <a:lstStyle/>
          <a:p>
            <a:pPr lvl="0" algn="ctr" eaLnBrk="0" fontAlgn="base" hangingPunct="0">
              <a:spcBef>
                <a:spcPct val="20000"/>
              </a:spcBef>
              <a:spcAft>
                <a:spcPct val="0"/>
              </a:spcAft>
            </a:pPr>
            <a:r>
              <a:rPr lang="en-US" sz="2000" dirty="0">
                <a:solidFill>
                  <a:srgbClr val="000000"/>
                </a:solidFill>
                <a:latin typeface="Symbol" pitchFamily="82" charset="2"/>
              </a:rPr>
              <a:t>-</a:t>
            </a:r>
            <a:r>
              <a:rPr lang="en-US" sz="2000" dirty="0">
                <a:solidFill>
                  <a:srgbClr val="000000"/>
                </a:solidFill>
              </a:rPr>
              <a:t>5</a:t>
            </a:r>
            <a:endParaRPr lang="en-US" sz="2000" dirty="0">
              <a:solidFill>
                <a:srgbClr val="000000"/>
              </a:solidFill>
              <a:latin typeface="Calibri" pitchFamily="34" charset="0"/>
            </a:endParaRPr>
          </a:p>
        </p:txBody>
      </p:sp>
      <p:sp>
        <p:nvSpPr>
          <p:cNvPr id="10" name="Rectangle 9"/>
          <p:cNvSpPr/>
          <p:nvPr/>
        </p:nvSpPr>
        <p:spPr>
          <a:xfrm>
            <a:off x="1126222" y="2514600"/>
            <a:ext cx="455573" cy="400110"/>
          </a:xfrm>
          <a:prstGeom prst="rect">
            <a:avLst/>
          </a:prstGeom>
        </p:spPr>
        <p:txBody>
          <a:bodyPr wrap="none">
            <a:spAutoFit/>
          </a:bodyPr>
          <a:lstStyle/>
          <a:p>
            <a:pPr lvl="0" algn="ctr" eaLnBrk="0" fontAlgn="base" hangingPunct="0">
              <a:spcBef>
                <a:spcPct val="20000"/>
              </a:spcBef>
              <a:spcAft>
                <a:spcPct val="0"/>
              </a:spcAft>
            </a:pPr>
            <a:r>
              <a:rPr lang="en-US" sz="2000" dirty="0">
                <a:solidFill>
                  <a:srgbClr val="000000"/>
                </a:solidFill>
                <a:latin typeface="Symbol" pitchFamily="82" charset="2"/>
              </a:rPr>
              <a:t>-</a:t>
            </a:r>
            <a:r>
              <a:rPr lang="en-US" sz="2000" dirty="0">
                <a:solidFill>
                  <a:srgbClr val="000000"/>
                </a:solidFill>
              </a:rPr>
              <a:t>4</a:t>
            </a:r>
            <a:endParaRPr lang="en-US" sz="2000" dirty="0">
              <a:solidFill>
                <a:srgbClr val="000000"/>
              </a:solidFill>
              <a:latin typeface="Calibri" pitchFamily="34" charset="0"/>
            </a:endParaRPr>
          </a:p>
        </p:txBody>
      </p:sp>
      <p:sp>
        <p:nvSpPr>
          <p:cNvPr id="11" name="Rectangle 10"/>
          <p:cNvSpPr/>
          <p:nvPr/>
        </p:nvSpPr>
        <p:spPr>
          <a:xfrm>
            <a:off x="1143000" y="2946633"/>
            <a:ext cx="455573" cy="400110"/>
          </a:xfrm>
          <a:prstGeom prst="rect">
            <a:avLst/>
          </a:prstGeom>
        </p:spPr>
        <p:txBody>
          <a:bodyPr wrap="none">
            <a:spAutoFit/>
          </a:bodyPr>
          <a:lstStyle/>
          <a:p>
            <a:pPr lvl="0" algn="ctr" eaLnBrk="0" fontAlgn="base" hangingPunct="0">
              <a:spcBef>
                <a:spcPct val="20000"/>
              </a:spcBef>
              <a:spcAft>
                <a:spcPct val="0"/>
              </a:spcAft>
            </a:pPr>
            <a:r>
              <a:rPr lang="en-US" sz="2000" dirty="0">
                <a:solidFill>
                  <a:srgbClr val="000000"/>
                </a:solidFill>
                <a:latin typeface="Symbol" pitchFamily="82" charset="2"/>
              </a:rPr>
              <a:t>-</a:t>
            </a:r>
            <a:r>
              <a:rPr lang="en-US" sz="2000" dirty="0">
                <a:solidFill>
                  <a:srgbClr val="000000"/>
                </a:solidFill>
              </a:rPr>
              <a:t>3</a:t>
            </a:r>
            <a:endParaRPr lang="en-US" sz="2000" dirty="0">
              <a:solidFill>
                <a:srgbClr val="000000"/>
              </a:solidFill>
              <a:latin typeface="Calibri" pitchFamily="34" charset="0"/>
            </a:endParaRPr>
          </a:p>
        </p:txBody>
      </p:sp>
      <p:sp>
        <p:nvSpPr>
          <p:cNvPr id="12" name="Rectangle 11"/>
          <p:cNvSpPr/>
          <p:nvPr/>
        </p:nvSpPr>
        <p:spPr>
          <a:xfrm>
            <a:off x="1270233" y="3386356"/>
            <a:ext cx="314510" cy="400110"/>
          </a:xfrm>
          <a:prstGeom prst="rect">
            <a:avLst/>
          </a:prstGeom>
        </p:spPr>
        <p:txBody>
          <a:bodyPr wrap="none">
            <a:spAutoFit/>
          </a:bodyPr>
          <a:lstStyle/>
          <a:p>
            <a:r>
              <a:rPr lang="en-US" sz="2000" dirty="0">
                <a:solidFill>
                  <a:srgbClr val="000000"/>
                </a:solidFill>
              </a:rPr>
              <a:t>0</a:t>
            </a:r>
          </a:p>
        </p:txBody>
      </p:sp>
      <p:sp>
        <p:nvSpPr>
          <p:cNvPr id="13" name="Rectangle 12"/>
          <p:cNvSpPr/>
          <p:nvPr/>
        </p:nvSpPr>
        <p:spPr>
          <a:xfrm>
            <a:off x="1194033" y="3877811"/>
            <a:ext cx="372218" cy="400110"/>
          </a:xfrm>
          <a:prstGeom prst="rect">
            <a:avLst/>
          </a:prstGeom>
        </p:spPr>
        <p:txBody>
          <a:bodyPr wrap="none">
            <a:spAutoFit/>
          </a:bodyPr>
          <a:lstStyle/>
          <a:p>
            <a:r>
              <a:rPr lang="en-US" sz="2000" dirty="0">
                <a:solidFill>
                  <a:srgbClr val="000000"/>
                </a:solidFill>
              </a:rPr>
              <a:t> 4</a:t>
            </a:r>
          </a:p>
        </p:txBody>
      </p:sp>
      <p:sp>
        <p:nvSpPr>
          <p:cNvPr id="14" name="Rectangle 13"/>
          <p:cNvSpPr/>
          <p:nvPr/>
        </p:nvSpPr>
        <p:spPr>
          <a:xfrm>
            <a:off x="3352800" y="1981200"/>
            <a:ext cx="314510" cy="400110"/>
          </a:xfrm>
          <a:prstGeom prst="rect">
            <a:avLst/>
          </a:prstGeom>
        </p:spPr>
        <p:txBody>
          <a:bodyPr wrap="none">
            <a:spAutoFit/>
          </a:bodyPr>
          <a:lstStyle/>
          <a:p>
            <a:r>
              <a:rPr lang="en-US" sz="2000" dirty="0">
                <a:solidFill>
                  <a:srgbClr val="FF0000"/>
                </a:solidFill>
              </a:rPr>
              <a:t>0</a:t>
            </a:r>
            <a:endParaRPr lang="en-US" sz="2000" dirty="0"/>
          </a:p>
        </p:txBody>
      </p:sp>
      <p:sp>
        <p:nvSpPr>
          <p:cNvPr id="15" name="Rectangle 14"/>
          <p:cNvSpPr/>
          <p:nvPr/>
        </p:nvSpPr>
        <p:spPr>
          <a:xfrm>
            <a:off x="3352800" y="2484120"/>
            <a:ext cx="314510" cy="400110"/>
          </a:xfrm>
          <a:prstGeom prst="rect">
            <a:avLst/>
          </a:prstGeom>
        </p:spPr>
        <p:txBody>
          <a:bodyPr wrap="none">
            <a:spAutoFit/>
          </a:bodyPr>
          <a:lstStyle/>
          <a:p>
            <a:r>
              <a:rPr lang="en-US" sz="2000" dirty="0">
                <a:solidFill>
                  <a:srgbClr val="FF0000"/>
                </a:solidFill>
              </a:rPr>
              <a:t>1</a:t>
            </a:r>
            <a:endParaRPr lang="en-US" sz="2000" dirty="0"/>
          </a:p>
        </p:txBody>
      </p:sp>
      <p:sp>
        <p:nvSpPr>
          <p:cNvPr id="16" name="Rectangle 15"/>
          <p:cNvSpPr/>
          <p:nvPr/>
        </p:nvSpPr>
        <p:spPr>
          <a:xfrm>
            <a:off x="3378666" y="3877811"/>
            <a:ext cx="314509" cy="400110"/>
          </a:xfrm>
          <a:prstGeom prst="rect">
            <a:avLst/>
          </a:prstGeom>
        </p:spPr>
        <p:txBody>
          <a:bodyPr wrap="none">
            <a:spAutoFit/>
          </a:bodyPr>
          <a:lstStyle/>
          <a:p>
            <a:pPr lvl="0" algn="ctr" eaLnBrk="0" fontAlgn="base" hangingPunct="0">
              <a:spcBef>
                <a:spcPct val="20000"/>
              </a:spcBef>
              <a:spcAft>
                <a:spcPct val="0"/>
              </a:spcAft>
            </a:pPr>
            <a:r>
              <a:rPr lang="en-US" sz="2000" dirty="0">
                <a:solidFill>
                  <a:srgbClr val="FF0000"/>
                </a:solidFill>
              </a:rPr>
              <a:t>3</a:t>
            </a:r>
            <a:endParaRPr lang="en-US" sz="2000" dirty="0">
              <a:solidFill>
                <a:srgbClr val="FF0000"/>
              </a:solidFill>
              <a:latin typeface="Calibri" pitchFamily="34" charset="0"/>
            </a:endParaRPr>
          </a:p>
        </p:txBody>
      </p:sp>
      <p:graphicFrame>
        <p:nvGraphicFramePr>
          <p:cNvPr id="10246" name="Object 6"/>
          <p:cNvGraphicFramePr>
            <a:graphicFrameLocks noChangeAspect="1"/>
          </p:cNvGraphicFramePr>
          <p:nvPr/>
        </p:nvGraphicFramePr>
        <p:xfrm>
          <a:off x="3048000" y="2971800"/>
          <a:ext cx="1016000" cy="330200"/>
        </p:xfrm>
        <a:graphic>
          <a:graphicData uri="http://schemas.openxmlformats.org/presentationml/2006/ole">
            <mc:AlternateContent xmlns:mc="http://schemas.openxmlformats.org/markup-compatibility/2006">
              <mc:Choice xmlns:v="urn:schemas-microsoft-com:vml" Requires="v">
                <p:oleObj name="Equation" r:id="rId2" imgW="1015920" imgH="330120" progId="Equation.DSMT4">
                  <p:embed/>
                </p:oleObj>
              </mc:Choice>
              <mc:Fallback>
                <p:oleObj name="Equation" r:id="rId2" imgW="1015920" imgH="330120" progId="Equation.DSMT4">
                  <p:embed/>
                  <p:pic>
                    <p:nvPicPr>
                      <p:cNvPr id="0"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0" y="2971800"/>
                        <a:ext cx="10160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7" name="Object 7"/>
          <p:cNvGraphicFramePr>
            <a:graphicFrameLocks noChangeAspect="1"/>
          </p:cNvGraphicFramePr>
          <p:nvPr/>
        </p:nvGraphicFramePr>
        <p:xfrm>
          <a:off x="3064778" y="3429000"/>
          <a:ext cx="1041400" cy="330200"/>
        </p:xfrm>
        <a:graphic>
          <a:graphicData uri="http://schemas.openxmlformats.org/presentationml/2006/ole">
            <mc:AlternateContent xmlns:mc="http://schemas.openxmlformats.org/markup-compatibility/2006">
              <mc:Choice xmlns:v="urn:schemas-microsoft-com:vml" Requires="v">
                <p:oleObj name="Equation" r:id="rId4" imgW="1041120" imgH="330120" progId="Equation.DSMT4">
                  <p:embed/>
                </p:oleObj>
              </mc:Choice>
              <mc:Fallback>
                <p:oleObj name="Equation" r:id="rId4" imgW="1041120" imgH="330120" progId="Equation.DSMT4">
                  <p:embed/>
                  <p:pic>
                    <p:nvPicPr>
                      <p:cNvPr id="0" name="Picture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64778" y="3429000"/>
                        <a:ext cx="10414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3" name="Picture 2">
            <a:extLst>
              <a:ext uri="{FF2B5EF4-FFF2-40B4-BE49-F238E27FC236}">
                <a16:creationId xmlns:a16="http://schemas.microsoft.com/office/drawing/2014/main" id="{5167C5BB-1FB2-49BD-9742-7BA73220B077}"/>
              </a:ext>
            </a:extLst>
          </p:cNvPr>
          <p:cNvPicPr>
            <a:picLocks noChangeAspect="1"/>
          </p:cNvPicPr>
          <p:nvPr/>
        </p:nvPicPr>
        <p:blipFill>
          <a:blip r:embed="rId6"/>
          <a:stretch>
            <a:fillRect/>
          </a:stretch>
        </p:blipFill>
        <p:spPr>
          <a:xfrm>
            <a:off x="5039958" y="1219200"/>
            <a:ext cx="3562847" cy="3467584"/>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24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024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2" grpId="0"/>
      <p:bldP spid="13" grpId="0"/>
      <p:bldP spid="14" grpId="0"/>
      <p:bldP spid="15" grpId="0"/>
      <p:bldP spid="1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3: Graphing a Radical Function (cont.)</a:t>
            </a:r>
          </a:p>
        </p:txBody>
      </p:sp>
      <p:sp>
        <p:nvSpPr>
          <p:cNvPr id="19459" name="Rectangle 3"/>
          <p:cNvSpPr>
            <a:spLocks noGrp="1"/>
          </p:cNvSpPr>
          <p:nvPr>
            <p:ph idx="1"/>
          </p:nvPr>
        </p:nvSpPr>
        <p:spPr>
          <a:xfrm>
            <a:off x="455613" y="1040061"/>
            <a:ext cx="4846320" cy="4745915"/>
          </a:xfrm>
          <a:prstGeom prst="rect">
            <a:avLst/>
          </a:prstGeom>
          <a:noFill/>
        </p:spPr>
        <p:txBody>
          <a:bodyPr wrap="square">
            <a:spAutoFit/>
          </a:bodyPr>
          <a:lstStyle/>
          <a:p>
            <a:pPr marL="0" indent="0">
              <a:buFont typeface="Courier New" pitchFamily="49" charset="0"/>
              <a:buNone/>
            </a:pPr>
            <a:r>
              <a:rPr lang="en-US" sz="2700" i="0" dirty="0">
                <a:solidFill>
                  <a:schemeClr val="tx1"/>
                </a:solidFill>
              </a:rPr>
              <a:t>Note that              is the principal square root. This means that </a:t>
            </a:r>
            <a:r>
              <a:rPr lang="en-US" sz="2700" i="1" dirty="0">
                <a:solidFill>
                  <a:schemeClr val="tx1"/>
                </a:solidFill>
              </a:rPr>
              <a:t>y </a:t>
            </a:r>
            <a:r>
              <a:rPr lang="en-US" sz="2700" i="0" dirty="0">
                <a:solidFill>
                  <a:schemeClr val="tx1"/>
                </a:solidFill>
              </a:rPr>
              <a:t>≥ 0. Thus, the point (</a:t>
            </a:r>
            <a:r>
              <a:rPr lang="en-US" sz="2700" i="0" dirty="0">
                <a:solidFill>
                  <a:schemeClr val="tx1"/>
                </a:solidFill>
                <a:latin typeface="Symbol" pitchFamily="18" charset="2"/>
              </a:rPr>
              <a:t>-</a:t>
            </a:r>
            <a:r>
              <a:rPr lang="en-US" sz="2700" i="0" dirty="0">
                <a:solidFill>
                  <a:schemeClr val="tx1"/>
                </a:solidFill>
              </a:rPr>
              <a:t>5, 0) is on the </a:t>
            </a:r>
            <a:r>
              <a:rPr lang="en-US" sz="2700" i="1" dirty="0">
                <a:solidFill>
                  <a:schemeClr val="tx1"/>
                </a:solidFill>
              </a:rPr>
              <a:t>x-­</a:t>
            </a:r>
            <a:r>
              <a:rPr lang="en-US" sz="2700" i="0" dirty="0">
                <a:solidFill>
                  <a:schemeClr val="tx1"/>
                </a:solidFill>
              </a:rPr>
              <a:t>axis and is a zero of the function. </a:t>
            </a:r>
            <a:r>
              <a:rPr lang="en-US" sz="2700" dirty="0">
                <a:solidFill>
                  <a:schemeClr val="tx1"/>
                </a:solidFill>
              </a:rPr>
              <a:t>T</a:t>
            </a:r>
            <a:r>
              <a:rPr lang="en-US" sz="2700" i="0" dirty="0">
                <a:solidFill>
                  <a:schemeClr val="tx1"/>
                </a:solidFill>
              </a:rPr>
              <a:t>he remaining points on the graph are above the         </a:t>
            </a:r>
            <a:r>
              <a:rPr lang="en-US" sz="2700" i="1" dirty="0">
                <a:solidFill>
                  <a:schemeClr val="tx1"/>
                </a:solidFill>
              </a:rPr>
              <a:t>x</a:t>
            </a:r>
            <a:r>
              <a:rPr lang="en-US" sz="2700" i="0" dirty="0">
                <a:solidFill>
                  <a:schemeClr val="tx1"/>
                </a:solidFill>
              </a:rPr>
              <a:t>-axis. So, we can complete the graph by drawing a smooth curve that passes through the selected points. The graph of the function is shown here.</a:t>
            </a:r>
            <a:endParaRPr lang="en-US" sz="2700" dirty="0"/>
          </a:p>
        </p:txBody>
      </p:sp>
      <p:sp>
        <p:nvSpPr>
          <p:cNvPr id="19461" name="Rectangle 33"/>
          <p:cNvSpPr>
            <a:spLocks noChangeArrowheads="1"/>
          </p:cNvSpPr>
          <p:nvPr/>
        </p:nvSpPr>
        <p:spPr bwMode="auto">
          <a:xfrm>
            <a:off x="444855" y="5486400"/>
            <a:ext cx="8226425" cy="519112"/>
          </a:xfrm>
          <a:prstGeom prst="rect">
            <a:avLst/>
          </a:prstGeom>
          <a:noFill/>
          <a:ln w="9525">
            <a:noFill/>
            <a:miter lim="800000"/>
            <a:headEnd/>
            <a:tailEnd/>
          </a:ln>
          <a:effectLst/>
        </p:spPr>
        <p:txBody>
          <a:bodyPr>
            <a:spAutoFit/>
          </a:bodyPr>
          <a:lstStyle/>
          <a:p>
            <a:pPr algn="l"/>
            <a:r>
              <a:rPr lang="en-US" sz="2700" dirty="0">
                <a:latin typeface="Calibri" pitchFamily="34" charset="0"/>
              </a:rPr>
              <a:t>We see that the domain is               and the range is</a:t>
            </a:r>
          </a:p>
        </p:txBody>
      </p:sp>
      <p:graphicFrame>
        <p:nvGraphicFramePr>
          <p:cNvPr id="19462" name="Object 34"/>
          <p:cNvGraphicFramePr>
            <a:graphicFrameLocks noChangeAspect="1"/>
          </p:cNvGraphicFramePr>
          <p:nvPr>
            <p:extLst>
              <p:ext uri="{D42A27DB-BD31-4B8C-83A1-F6EECF244321}">
                <p14:modId xmlns:p14="http://schemas.microsoft.com/office/powerpoint/2010/main" val="3967775609"/>
              </p:ext>
            </p:extLst>
          </p:nvPr>
        </p:nvGraphicFramePr>
        <p:xfrm>
          <a:off x="4247833" y="5543559"/>
          <a:ext cx="1054100" cy="482600"/>
        </p:xfrm>
        <a:graphic>
          <a:graphicData uri="http://schemas.openxmlformats.org/presentationml/2006/ole">
            <mc:AlternateContent xmlns:mc="http://schemas.openxmlformats.org/markup-compatibility/2006">
              <mc:Choice xmlns:v="urn:schemas-microsoft-com:vml" Requires="v">
                <p:oleObj name="Equation" r:id="rId2" imgW="1054100" imgH="482600" progId="Equation.DSMT4">
                  <p:embed/>
                </p:oleObj>
              </mc:Choice>
              <mc:Fallback>
                <p:oleObj name="Equation" r:id="rId2" imgW="1054100" imgH="482600" progId="Equation.DSMT4">
                  <p:embed/>
                  <p:pic>
                    <p:nvPicPr>
                      <p:cNvPr id="0"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47833" y="5543559"/>
                        <a:ext cx="1054100" cy="48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9463" name="Object 35"/>
          <p:cNvGraphicFramePr>
            <a:graphicFrameLocks noChangeAspect="1"/>
          </p:cNvGraphicFramePr>
          <p:nvPr>
            <p:extLst>
              <p:ext uri="{D42A27DB-BD31-4B8C-83A1-F6EECF244321}">
                <p14:modId xmlns:p14="http://schemas.microsoft.com/office/powerpoint/2010/main" val="3452277868"/>
              </p:ext>
            </p:extLst>
          </p:nvPr>
        </p:nvGraphicFramePr>
        <p:xfrm>
          <a:off x="7645400" y="5543559"/>
          <a:ext cx="965200" cy="482600"/>
        </p:xfrm>
        <a:graphic>
          <a:graphicData uri="http://schemas.openxmlformats.org/presentationml/2006/ole">
            <mc:AlternateContent xmlns:mc="http://schemas.openxmlformats.org/markup-compatibility/2006">
              <mc:Choice xmlns:v="urn:schemas-microsoft-com:vml" Requires="v">
                <p:oleObj name="Equation" r:id="rId4" imgW="965200" imgH="482600" progId="Equation.DSMT4">
                  <p:embed/>
                </p:oleObj>
              </mc:Choice>
              <mc:Fallback>
                <p:oleObj name="Equation" r:id="rId4" imgW="965200" imgH="482600" progId="Equation.DSMT4">
                  <p:embed/>
                  <p:pic>
                    <p:nvPicPr>
                      <p:cNvPr id="0"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645400" y="5543559"/>
                        <a:ext cx="965200" cy="48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9464" name="Object 2"/>
          <p:cNvGraphicFramePr>
            <a:graphicFrameLocks noChangeAspect="1"/>
          </p:cNvGraphicFramePr>
          <p:nvPr>
            <p:extLst>
              <p:ext uri="{D42A27DB-BD31-4B8C-83A1-F6EECF244321}">
                <p14:modId xmlns:p14="http://schemas.microsoft.com/office/powerpoint/2010/main" val="4096795105"/>
              </p:ext>
            </p:extLst>
          </p:nvPr>
        </p:nvGraphicFramePr>
        <p:xfrm>
          <a:off x="1920764" y="1040061"/>
          <a:ext cx="944562" cy="439737"/>
        </p:xfrm>
        <a:graphic>
          <a:graphicData uri="http://schemas.openxmlformats.org/presentationml/2006/ole">
            <mc:AlternateContent xmlns:mc="http://schemas.openxmlformats.org/markup-compatibility/2006">
              <mc:Choice xmlns:v="urn:schemas-microsoft-com:vml" Requires="v">
                <p:oleObj name="Equation" r:id="rId6" imgW="952087" imgH="444307" progId="Equation.DSMT4">
                  <p:embed/>
                </p:oleObj>
              </mc:Choice>
              <mc:Fallback>
                <p:oleObj name="Equation" r:id="rId6" imgW="952087" imgH="444307" progId="Equation.DSMT4">
                  <p:embed/>
                  <p:pic>
                    <p:nvPicPr>
                      <p:cNvPr id="0"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20764" y="1040061"/>
                        <a:ext cx="944562" cy="4397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11272" name="Picture 8"/>
          <p:cNvPicPr>
            <a:picLocks noChangeAspect="1" noChangeArrowheads="1"/>
          </p:cNvPicPr>
          <p:nvPr/>
        </p:nvPicPr>
        <p:blipFill>
          <a:blip r:embed="rId8" cstate="print">
            <a:clrChange>
              <a:clrFrom>
                <a:srgbClr val="FFFFFF"/>
              </a:clrFrom>
              <a:clrTo>
                <a:srgbClr val="FFFFFF">
                  <a:alpha val="0"/>
                </a:srgbClr>
              </a:clrTo>
            </a:clrChange>
          </a:blip>
          <a:srcRect/>
          <a:stretch>
            <a:fillRect/>
          </a:stretch>
        </p:blipFill>
        <p:spPr bwMode="auto">
          <a:xfrm>
            <a:off x="5105400" y="1676400"/>
            <a:ext cx="3657600" cy="36576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46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9462"/>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946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1"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p:cNvSpPr>
            <a:spLocks noGrp="1"/>
          </p:cNvSpPr>
          <p:nvPr>
            <p:ph type="body" sz="half" idx="4294967295"/>
          </p:nvPr>
        </p:nvSpPr>
        <p:spPr>
          <a:xfrm>
            <a:off x="457200" y="1068593"/>
            <a:ext cx="8229600" cy="4593565"/>
          </a:xfrm>
          <a:prstGeom prst="rect">
            <a:avLst/>
          </a:prstGeom>
          <a:noFill/>
        </p:spPr>
        <p:txBody>
          <a:bodyPr>
            <a:spAutoFit/>
          </a:bodyPr>
          <a:lstStyle/>
          <a:p>
            <a:pPr marL="461963" indent="-461963" defTabSz="635000">
              <a:spcBef>
                <a:spcPct val="0"/>
              </a:spcBef>
              <a:buFont typeface="+mj-lt"/>
              <a:buAutoNum type="alphaLcPeriod"/>
              <a:tabLst>
                <a:tab pos="1028700" algn="l"/>
              </a:tabLst>
            </a:pPr>
            <a:r>
              <a:rPr lang="en-US" sz="2600" i="0" dirty="0">
                <a:solidFill>
                  <a:schemeClr val="tx1"/>
                </a:solidFill>
              </a:rPr>
              <a:t>Use the TABLE feature of a TI-84 Plus graphing calculator to locate seven points on the graph of the function</a:t>
            </a:r>
          </a:p>
          <a:p>
            <a:pPr marL="0" indent="0" algn="just" defTabSz="635000">
              <a:spcBef>
                <a:spcPct val="30000"/>
              </a:spcBef>
              <a:buFont typeface="Courier New" pitchFamily="49" charset="0"/>
              <a:buNone/>
              <a:tabLst>
                <a:tab pos="457200" algn="l"/>
                <a:tab pos="1028700" algn="l"/>
              </a:tabLst>
            </a:pPr>
            <a:r>
              <a:rPr lang="en-US" sz="2600" b="1" i="0" dirty="0">
                <a:solidFill>
                  <a:schemeClr val="tx1"/>
                </a:solidFill>
              </a:rPr>
              <a:t>Solution</a:t>
            </a:r>
          </a:p>
          <a:p>
            <a:pPr marL="514350" indent="-514350" algn="just" defTabSz="635000">
              <a:spcBef>
                <a:spcPct val="30000"/>
              </a:spcBef>
              <a:buFont typeface="Courier New" pitchFamily="49" charset="0"/>
              <a:buAutoNum type="alphaLcPeriod"/>
              <a:tabLst>
                <a:tab pos="457200" algn="l"/>
                <a:tab pos="1028700" algn="l"/>
              </a:tabLst>
            </a:pPr>
            <a:r>
              <a:rPr lang="en-US" sz="2600" dirty="0"/>
              <a:t>Use the TABLE feature of a TI-84 Plus graphing</a:t>
            </a:r>
          </a:p>
          <a:p>
            <a:pPr marL="0" indent="0" algn="just" defTabSz="635000">
              <a:spcBef>
                <a:spcPct val="30000"/>
              </a:spcBef>
              <a:buNone/>
              <a:tabLst>
                <a:tab pos="457200" algn="l"/>
                <a:tab pos="1028700" algn="l"/>
              </a:tabLst>
            </a:pPr>
            <a:r>
              <a:rPr lang="en-US" sz="2600" dirty="0"/>
              <a:t>calculator.</a:t>
            </a:r>
          </a:p>
          <a:p>
            <a:pPr marL="0" indent="0" algn="just" defTabSz="635000">
              <a:spcBef>
                <a:spcPct val="30000"/>
              </a:spcBef>
              <a:buFont typeface="Courier New" pitchFamily="49" charset="0"/>
              <a:buNone/>
              <a:tabLst>
                <a:tab pos="457200" algn="l"/>
                <a:tab pos="1028700" algn="l"/>
              </a:tabLst>
            </a:pPr>
            <a:r>
              <a:rPr lang="en-US" sz="2600" b="1" i="0" dirty="0">
                <a:solidFill>
                  <a:schemeClr val="tx1"/>
                </a:solidFill>
              </a:rPr>
              <a:t>Step 1:</a:t>
            </a:r>
            <a:r>
              <a:rPr lang="en-US" sz="2600" i="0" dirty="0">
                <a:solidFill>
                  <a:schemeClr val="tx1"/>
                </a:solidFill>
              </a:rPr>
              <a:t> Press       and enter the function as follows:</a:t>
            </a:r>
          </a:p>
          <a:p>
            <a:pPr marL="1376363" indent="-461963" defTabSz="635000">
              <a:spcBef>
                <a:spcPct val="35000"/>
              </a:spcBef>
              <a:buFont typeface="+mj-lt"/>
              <a:buAutoNum type="alphaLcPeriod"/>
            </a:pPr>
            <a:r>
              <a:rPr lang="en-US" sz="2600" i="0" dirty="0">
                <a:solidFill>
                  <a:schemeClr val="tx1"/>
                </a:solidFill>
              </a:rPr>
              <a:t>Press             .</a:t>
            </a:r>
          </a:p>
          <a:p>
            <a:pPr marL="1376363" indent="-461963" defTabSz="635000">
              <a:spcBef>
                <a:spcPct val="50000"/>
              </a:spcBef>
              <a:buFont typeface="+mj-lt"/>
              <a:buAutoNum type="alphaLcPeriod"/>
            </a:pPr>
            <a:r>
              <a:rPr lang="en-US" sz="2600" i="0" dirty="0">
                <a:solidFill>
                  <a:schemeClr val="tx1"/>
                </a:solidFill>
              </a:rPr>
              <a:t>Choose 4:</a:t>
            </a:r>
          </a:p>
          <a:p>
            <a:pPr marL="1376363" indent="-461963" defTabSz="635000">
              <a:buFont typeface="+mj-lt"/>
              <a:buAutoNum type="alphaLcPeriod"/>
            </a:pPr>
            <a:r>
              <a:rPr lang="en-US" sz="2600" i="0" dirty="0">
                <a:solidFill>
                  <a:schemeClr val="tx1"/>
                </a:solidFill>
              </a:rPr>
              <a:t>Enter 2</a:t>
            </a:r>
            <a:r>
              <a:rPr lang="en-US" sz="2600" i="1" dirty="0">
                <a:solidFill>
                  <a:schemeClr val="tx1"/>
                </a:solidFill>
              </a:rPr>
              <a:t>x</a:t>
            </a:r>
            <a:r>
              <a:rPr lang="en-US" sz="2600" i="0" dirty="0">
                <a:solidFill>
                  <a:schemeClr val="tx1"/>
                </a:solidFill>
              </a:rPr>
              <a:t> </a:t>
            </a:r>
            <a:r>
              <a:rPr lang="en-US" sz="2600" i="0" dirty="0">
                <a:solidFill>
                  <a:schemeClr val="tx1"/>
                </a:solidFill>
                <a:latin typeface="Symbol" pitchFamily="18" charset="2"/>
              </a:rPr>
              <a:t>-</a:t>
            </a:r>
            <a:r>
              <a:rPr lang="en-US" sz="2600" i="0" dirty="0">
                <a:solidFill>
                  <a:schemeClr val="tx1"/>
                </a:solidFill>
              </a:rPr>
              <a:t> 3) and press              .</a:t>
            </a:r>
            <a:endParaRPr lang="en-US" sz="2600" dirty="0"/>
          </a:p>
        </p:txBody>
      </p:sp>
      <p:sp>
        <p:nvSpPr>
          <p:cNvPr id="22530"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4: Using a TI-84 Plus to Graph a</a:t>
            </a:r>
            <a:br>
              <a:rPr lang="en-US" sz="3200" dirty="0">
                <a:solidFill>
                  <a:schemeClr val="accent1"/>
                </a:solidFill>
              </a:rPr>
            </a:br>
            <a:r>
              <a:rPr lang="en-US" sz="3200" dirty="0">
                <a:solidFill>
                  <a:schemeClr val="accent1"/>
                </a:solidFill>
              </a:rPr>
              <a:t>Radical Function</a:t>
            </a:r>
          </a:p>
        </p:txBody>
      </p:sp>
      <p:graphicFrame>
        <p:nvGraphicFramePr>
          <p:cNvPr id="22532" name="Object 4"/>
          <p:cNvGraphicFramePr>
            <a:graphicFrameLocks noGrp="1" noChangeAspect="1"/>
          </p:cNvGraphicFramePr>
          <p:nvPr>
            <p:ph idx="1"/>
            <p:extLst>
              <p:ext uri="{D42A27DB-BD31-4B8C-83A1-F6EECF244321}">
                <p14:modId xmlns:p14="http://schemas.microsoft.com/office/powerpoint/2010/main" val="323319164"/>
              </p:ext>
            </p:extLst>
          </p:nvPr>
        </p:nvGraphicFramePr>
        <p:xfrm>
          <a:off x="2286000" y="1905000"/>
          <a:ext cx="1689100" cy="482600"/>
        </p:xfrm>
        <a:graphic>
          <a:graphicData uri="http://schemas.openxmlformats.org/presentationml/2006/ole">
            <mc:AlternateContent xmlns:mc="http://schemas.openxmlformats.org/markup-compatibility/2006">
              <mc:Choice xmlns:v="urn:schemas-microsoft-com:vml" Requires="v">
                <p:oleObj name="Equation" r:id="rId2" imgW="1688367" imgH="482391" progId="Equation.DSMT4">
                  <p:embed/>
                </p:oleObj>
              </mc:Choice>
              <mc:Fallback>
                <p:oleObj name="Equation" r:id="rId2" imgW="1688367" imgH="482391" progId="Equation.DSMT4">
                  <p:embed/>
                  <p:pic>
                    <p:nvPicPr>
                      <p:cNvPr id="0" name="Picture 4"/>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0" y="1905000"/>
                        <a:ext cx="16891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2535" name="Object 8"/>
          <p:cNvGraphicFramePr>
            <a:graphicFrameLocks noGrp="1" noChangeAspect="1"/>
          </p:cNvGraphicFramePr>
          <p:nvPr>
            <p:ph sz="quarter" idx="4294967295"/>
            <p:extLst>
              <p:ext uri="{D42A27DB-BD31-4B8C-83A1-F6EECF244321}">
                <p14:modId xmlns:p14="http://schemas.microsoft.com/office/powerpoint/2010/main" val="1217200619"/>
              </p:ext>
            </p:extLst>
          </p:nvPr>
        </p:nvGraphicFramePr>
        <p:xfrm>
          <a:off x="3335337" y="4648200"/>
          <a:ext cx="550863" cy="407987"/>
        </p:xfrm>
        <a:graphic>
          <a:graphicData uri="http://schemas.openxmlformats.org/presentationml/2006/ole">
            <mc:AlternateContent xmlns:mc="http://schemas.openxmlformats.org/markup-compatibility/2006">
              <mc:Choice xmlns:v="urn:schemas-microsoft-com:vml" Requires="v">
                <p:oleObj name="Equation" r:id="rId4" imgW="634725" imgH="469696" progId="Equation.DSMT4">
                  <p:embed/>
                </p:oleObj>
              </mc:Choice>
              <mc:Fallback>
                <p:oleObj name="Equation" r:id="rId4" imgW="634725" imgH="469696" progId="Equation.DSMT4">
                  <p:embed/>
                  <p:pic>
                    <p:nvPicPr>
                      <p:cNvPr id="0" name="Picture 5"/>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35337" y="4648200"/>
                        <a:ext cx="550863" cy="407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12294" name="Picture 6"/>
          <p:cNvPicPr>
            <a:picLocks noChangeAspect="1" noChangeArrowheads="1"/>
          </p:cNvPicPr>
          <p:nvPr/>
        </p:nvPicPr>
        <p:blipFill>
          <a:blip r:embed="rId6" cstate="print"/>
          <a:srcRect/>
          <a:stretch>
            <a:fillRect/>
          </a:stretch>
        </p:blipFill>
        <p:spPr bwMode="auto">
          <a:xfrm>
            <a:off x="2318657" y="3581400"/>
            <a:ext cx="424543" cy="365760"/>
          </a:xfrm>
          <a:prstGeom prst="rect">
            <a:avLst/>
          </a:prstGeom>
          <a:noFill/>
          <a:ln w="9525">
            <a:noFill/>
            <a:miter lim="800000"/>
            <a:headEnd/>
            <a:tailEnd/>
          </a:ln>
        </p:spPr>
      </p:pic>
      <p:pic>
        <p:nvPicPr>
          <p:cNvPr id="12295" name="Picture 7"/>
          <p:cNvPicPr>
            <a:picLocks noChangeAspect="1" noChangeArrowheads="1"/>
          </p:cNvPicPr>
          <p:nvPr/>
        </p:nvPicPr>
        <p:blipFill>
          <a:blip r:embed="rId7" cstate="print"/>
          <a:srcRect/>
          <a:stretch>
            <a:fillRect/>
          </a:stretch>
        </p:blipFill>
        <p:spPr bwMode="auto">
          <a:xfrm>
            <a:off x="2693072" y="4104641"/>
            <a:ext cx="874955" cy="365760"/>
          </a:xfrm>
          <a:prstGeom prst="rect">
            <a:avLst/>
          </a:prstGeom>
          <a:noFill/>
          <a:ln w="9525">
            <a:noFill/>
            <a:miter lim="800000"/>
            <a:headEnd/>
            <a:tailEnd/>
          </a:ln>
        </p:spPr>
      </p:pic>
      <p:pic>
        <p:nvPicPr>
          <p:cNvPr id="12296" name="Picture 8"/>
          <p:cNvPicPr>
            <a:picLocks noChangeAspect="1" noChangeArrowheads="1"/>
          </p:cNvPicPr>
          <p:nvPr/>
        </p:nvPicPr>
        <p:blipFill>
          <a:blip r:embed="rId8" cstate="print"/>
          <a:srcRect/>
          <a:stretch>
            <a:fillRect/>
          </a:stretch>
        </p:blipFill>
        <p:spPr bwMode="auto">
          <a:xfrm>
            <a:off x="5058784" y="5181600"/>
            <a:ext cx="961016" cy="36576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53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53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2531">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2531">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229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2531">
                                            <p:txEl>
                                              <p:pRg st="5" end="5"/>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229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2531">
                                            <p:txEl>
                                              <p:pRg st="6" end="6"/>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2535"/>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22531">
                                            <p:txEl>
                                              <p:pRg st="7" end="7"/>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229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4: Using a TI-84 Plus to Graph a </a:t>
            </a:r>
            <a:br>
              <a:rPr lang="en-US" sz="3200" dirty="0">
                <a:solidFill>
                  <a:schemeClr val="accent1"/>
                </a:solidFill>
              </a:rPr>
            </a:br>
            <a:r>
              <a:rPr lang="en-US" sz="3200" dirty="0">
                <a:solidFill>
                  <a:schemeClr val="accent1"/>
                </a:solidFill>
              </a:rPr>
              <a:t>Radical Functions (cont.)</a:t>
            </a:r>
          </a:p>
        </p:txBody>
      </p:sp>
      <p:sp>
        <p:nvSpPr>
          <p:cNvPr id="23555" name="Rectangle 3"/>
          <p:cNvSpPr>
            <a:spLocks noGrp="1"/>
          </p:cNvSpPr>
          <p:nvPr>
            <p:ph idx="1"/>
          </p:nvPr>
        </p:nvSpPr>
        <p:spPr>
          <a:prstGeom prst="rect">
            <a:avLst/>
          </a:prstGeom>
        </p:spPr>
        <p:txBody>
          <a:bodyPr/>
          <a:lstStyle/>
          <a:p>
            <a:pPr>
              <a:buFont typeface="Courier New" pitchFamily="49" charset="0"/>
              <a:buNone/>
            </a:pPr>
            <a:r>
              <a:rPr lang="en-US" b="1" i="0" dirty="0">
                <a:solidFill>
                  <a:schemeClr val="tx1"/>
                </a:solidFill>
              </a:rPr>
              <a:t>Step 2:</a:t>
            </a:r>
            <a:r>
              <a:rPr lang="en-US" i="0" dirty="0">
                <a:solidFill>
                  <a:schemeClr val="tx1"/>
                </a:solidFill>
              </a:rPr>
              <a:t> Press TBLSET, (which is                        ) and set 	  the display as shown here.</a:t>
            </a:r>
          </a:p>
        </p:txBody>
      </p:sp>
      <p:pic>
        <p:nvPicPr>
          <p:cNvPr id="49153" name="Picture 1"/>
          <p:cNvPicPr>
            <a:picLocks noChangeAspect="1" noChangeArrowheads="1"/>
          </p:cNvPicPr>
          <p:nvPr/>
        </p:nvPicPr>
        <p:blipFill>
          <a:blip r:embed="rId2" cstate="print"/>
          <a:srcRect/>
          <a:stretch>
            <a:fillRect/>
          </a:stretch>
        </p:blipFill>
        <p:spPr bwMode="auto">
          <a:xfrm>
            <a:off x="5009198" y="1378451"/>
            <a:ext cx="595042" cy="365760"/>
          </a:xfrm>
          <a:prstGeom prst="rect">
            <a:avLst/>
          </a:prstGeom>
          <a:noFill/>
          <a:ln w="9525">
            <a:noFill/>
            <a:miter lim="800000"/>
            <a:headEnd/>
            <a:tailEnd/>
          </a:ln>
        </p:spPr>
      </p:pic>
      <p:pic>
        <p:nvPicPr>
          <p:cNvPr id="49154" name="Picture 2"/>
          <p:cNvPicPr>
            <a:picLocks noChangeAspect="1" noChangeArrowheads="1"/>
          </p:cNvPicPr>
          <p:nvPr/>
        </p:nvPicPr>
        <p:blipFill>
          <a:blip r:embed="rId3" cstate="print"/>
          <a:srcRect/>
          <a:stretch>
            <a:fillRect/>
          </a:stretch>
        </p:blipFill>
        <p:spPr bwMode="auto">
          <a:xfrm>
            <a:off x="5661442" y="1371600"/>
            <a:ext cx="1196558" cy="365760"/>
          </a:xfrm>
          <a:prstGeom prst="rect">
            <a:avLst/>
          </a:prstGeom>
          <a:noFill/>
          <a:ln w="9525">
            <a:noFill/>
            <a:miter lim="800000"/>
            <a:headEnd/>
            <a:tailEnd/>
          </a:ln>
        </p:spPr>
      </p:pic>
      <p:pic>
        <p:nvPicPr>
          <p:cNvPr id="49155" name="Picture 3"/>
          <p:cNvPicPr>
            <a:picLocks noChangeAspect="1" noChangeArrowheads="1"/>
          </p:cNvPicPr>
          <p:nvPr/>
        </p:nvPicPr>
        <p:blipFill>
          <a:blip r:embed="rId4" cstate="print"/>
          <a:srcRect/>
          <a:stretch>
            <a:fillRect/>
          </a:stretch>
        </p:blipFill>
        <p:spPr bwMode="auto">
          <a:xfrm>
            <a:off x="2743200" y="2438400"/>
            <a:ext cx="3200400" cy="2206386"/>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4: Using a TI-84 Plus to Graph a </a:t>
            </a:r>
            <a:br>
              <a:rPr lang="en-US" sz="3200" dirty="0">
                <a:solidFill>
                  <a:schemeClr val="accent1"/>
                </a:solidFill>
              </a:rPr>
            </a:br>
            <a:r>
              <a:rPr lang="en-US" sz="3200" dirty="0">
                <a:solidFill>
                  <a:schemeClr val="accent1"/>
                </a:solidFill>
              </a:rPr>
              <a:t>Radical Functions (cont.)</a:t>
            </a:r>
          </a:p>
        </p:txBody>
      </p:sp>
      <p:sp>
        <p:nvSpPr>
          <p:cNvPr id="24579" name="Rectangle 3"/>
          <p:cNvSpPr>
            <a:spLocks noGrp="1"/>
          </p:cNvSpPr>
          <p:nvPr>
            <p:ph idx="1"/>
          </p:nvPr>
        </p:nvSpPr>
        <p:spPr>
          <a:prstGeom prst="rect">
            <a:avLst/>
          </a:prstGeom>
        </p:spPr>
        <p:txBody>
          <a:bodyPr/>
          <a:lstStyle/>
          <a:p>
            <a:pPr>
              <a:buFont typeface="Courier New" pitchFamily="49" charset="0"/>
              <a:buNone/>
            </a:pPr>
            <a:r>
              <a:rPr lang="en-US" b="1" i="0" dirty="0">
                <a:solidFill>
                  <a:schemeClr val="tx1"/>
                </a:solidFill>
              </a:rPr>
              <a:t>Step 3: </a:t>
            </a:r>
            <a:r>
              <a:rPr lang="en-US" i="0" dirty="0">
                <a:solidFill>
                  <a:schemeClr val="tx1"/>
                </a:solidFill>
              </a:rPr>
              <a:t>Press TABLE (which is                    ) and the 	  display will appear as follows.</a:t>
            </a:r>
            <a:r>
              <a:rPr lang="en-US" dirty="0">
                <a:solidFill>
                  <a:schemeClr val="tx1"/>
                </a:solidFill>
              </a:rPr>
              <a:t>                      </a:t>
            </a:r>
          </a:p>
        </p:txBody>
      </p:sp>
      <p:pic>
        <p:nvPicPr>
          <p:cNvPr id="7" name="Picture 1"/>
          <p:cNvPicPr>
            <a:picLocks noChangeAspect="1" noChangeArrowheads="1"/>
          </p:cNvPicPr>
          <p:nvPr/>
        </p:nvPicPr>
        <p:blipFill>
          <a:blip r:embed="rId2" cstate="print"/>
          <a:srcRect/>
          <a:stretch>
            <a:fillRect/>
          </a:stretch>
        </p:blipFill>
        <p:spPr bwMode="auto">
          <a:xfrm>
            <a:off x="4738958" y="1370062"/>
            <a:ext cx="595042" cy="365760"/>
          </a:xfrm>
          <a:prstGeom prst="rect">
            <a:avLst/>
          </a:prstGeom>
          <a:noFill/>
          <a:ln w="9525">
            <a:noFill/>
            <a:miter lim="800000"/>
            <a:headEnd/>
            <a:tailEnd/>
          </a:ln>
        </p:spPr>
      </p:pic>
      <p:pic>
        <p:nvPicPr>
          <p:cNvPr id="48129" name="Picture 1"/>
          <p:cNvPicPr>
            <a:picLocks noChangeAspect="1" noChangeArrowheads="1"/>
          </p:cNvPicPr>
          <p:nvPr/>
        </p:nvPicPr>
        <p:blipFill>
          <a:blip r:embed="rId3" cstate="print"/>
          <a:srcRect/>
          <a:stretch>
            <a:fillRect/>
          </a:stretch>
        </p:blipFill>
        <p:spPr bwMode="auto">
          <a:xfrm>
            <a:off x="2971800" y="2362200"/>
            <a:ext cx="3200400" cy="2246152"/>
          </a:xfrm>
          <a:prstGeom prst="rect">
            <a:avLst/>
          </a:prstGeom>
          <a:noFill/>
          <a:ln w="9525">
            <a:noFill/>
            <a:miter lim="800000"/>
            <a:headEnd/>
            <a:tailEnd/>
          </a:ln>
        </p:spPr>
      </p:pic>
      <p:pic>
        <p:nvPicPr>
          <p:cNvPr id="48130" name="Picture 2"/>
          <p:cNvPicPr>
            <a:picLocks noChangeAspect="1" noChangeArrowheads="1"/>
          </p:cNvPicPr>
          <p:nvPr/>
        </p:nvPicPr>
        <p:blipFill>
          <a:blip r:embed="rId4" cstate="print"/>
          <a:srcRect/>
          <a:stretch>
            <a:fillRect/>
          </a:stretch>
        </p:blipFill>
        <p:spPr bwMode="auto">
          <a:xfrm>
            <a:off x="5334000" y="1353424"/>
            <a:ext cx="1014466" cy="365760"/>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4: Using a TI-84 Plus to Graph a </a:t>
            </a:r>
            <a:br>
              <a:rPr lang="en-US" sz="3200" dirty="0">
                <a:solidFill>
                  <a:schemeClr val="accent1"/>
                </a:solidFill>
              </a:rPr>
            </a:br>
            <a:r>
              <a:rPr lang="en-US" sz="3200" dirty="0">
                <a:solidFill>
                  <a:schemeClr val="accent1"/>
                </a:solidFill>
              </a:rPr>
              <a:t>Radical Functions (cont.)</a:t>
            </a:r>
          </a:p>
        </p:txBody>
      </p:sp>
      <p:sp>
        <p:nvSpPr>
          <p:cNvPr id="25603" name="Rectangle 3"/>
          <p:cNvSpPr>
            <a:spLocks noGrp="1"/>
          </p:cNvSpPr>
          <p:nvPr>
            <p:ph idx="1"/>
          </p:nvPr>
        </p:nvSpPr>
        <p:spPr>
          <a:xfrm>
            <a:off x="457200" y="1280160"/>
            <a:ext cx="8229600" cy="1471172"/>
          </a:xfrm>
          <a:prstGeom prst="rect">
            <a:avLst/>
          </a:prstGeom>
          <a:noFill/>
        </p:spPr>
        <p:txBody>
          <a:bodyPr>
            <a:spAutoFit/>
          </a:bodyPr>
          <a:lstStyle/>
          <a:p>
            <a:pPr marL="514350" indent="-514350">
              <a:buFont typeface="Courier New" pitchFamily="49" charset="0"/>
              <a:buAutoNum type="alphaLcPeriod" startAt="2"/>
            </a:pPr>
            <a:r>
              <a:rPr lang="en-US" i="0" dirty="0">
                <a:solidFill>
                  <a:schemeClr val="tx1"/>
                </a:solidFill>
              </a:rPr>
              <a:t>Plot seven points (approximately) on a graph and then connect them with a smooth curve. </a:t>
            </a:r>
          </a:p>
          <a:p>
            <a:pPr marL="514350" indent="-514350"/>
            <a:r>
              <a:rPr lang="en-US" b="1" dirty="0">
                <a:solidFill>
                  <a:schemeClr val="tx1"/>
                </a:solidFill>
              </a:rPr>
              <a:t>Solution</a:t>
            </a:r>
          </a:p>
        </p:txBody>
      </p:sp>
      <p:sp>
        <p:nvSpPr>
          <p:cNvPr id="25605" name="Rectangle 5"/>
          <p:cNvSpPr>
            <a:spLocks/>
          </p:cNvSpPr>
          <p:nvPr/>
        </p:nvSpPr>
        <p:spPr bwMode="auto">
          <a:xfrm>
            <a:off x="455613" y="2633662"/>
            <a:ext cx="4649787" cy="2677656"/>
          </a:xfrm>
          <a:prstGeom prst="rect">
            <a:avLst/>
          </a:prstGeom>
          <a:noFill/>
          <a:ln w="9525">
            <a:noFill/>
            <a:miter lim="800000"/>
            <a:headEnd/>
            <a:tailEnd/>
          </a:ln>
        </p:spPr>
        <p:txBody>
          <a:bodyPr wrap="square">
            <a:spAutoFit/>
          </a:bodyPr>
          <a:lstStyle/>
          <a:p>
            <a:pPr marL="3175" indent="4763" algn="l" eaLnBrk="0" hangingPunct="0">
              <a:spcBef>
                <a:spcPct val="20000"/>
              </a:spcBef>
              <a:buFont typeface="Courier New" pitchFamily="49" charset="0"/>
              <a:buNone/>
            </a:pPr>
            <a:r>
              <a:rPr lang="en-US" sz="2800" dirty="0">
                <a:latin typeface="Calibri" pitchFamily="34" charset="0"/>
              </a:rPr>
              <a:t>b.   Once your calculator is displaying the table, you may scroll up and down the display to find as many points as you like. Seven are shown here to see the nature of the graph.</a:t>
            </a:r>
          </a:p>
        </p:txBody>
      </p:sp>
      <p:pic>
        <p:nvPicPr>
          <p:cNvPr id="47105"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029200" y="2209800"/>
            <a:ext cx="3657600" cy="36576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60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560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710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5"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4: Using a TI-84 Plus to Graph a </a:t>
            </a:r>
            <a:br>
              <a:rPr lang="en-US" sz="3200" dirty="0">
                <a:solidFill>
                  <a:schemeClr val="accent1"/>
                </a:solidFill>
              </a:rPr>
            </a:br>
            <a:r>
              <a:rPr lang="en-US" sz="3200" dirty="0">
                <a:solidFill>
                  <a:schemeClr val="accent1"/>
                </a:solidFill>
              </a:rPr>
              <a:t>Radical Functions (cont.)</a:t>
            </a:r>
          </a:p>
        </p:txBody>
      </p:sp>
      <p:sp>
        <p:nvSpPr>
          <p:cNvPr id="26627" name="Rectangle 3"/>
          <p:cNvSpPr>
            <a:spLocks noGrp="1"/>
          </p:cNvSpPr>
          <p:nvPr>
            <p:ph idx="1"/>
          </p:nvPr>
        </p:nvSpPr>
        <p:spPr>
          <a:xfrm>
            <a:off x="457200" y="1280160"/>
            <a:ext cx="8229600" cy="2419124"/>
          </a:xfrm>
          <a:prstGeom prst="rect">
            <a:avLst/>
          </a:prstGeom>
          <a:noFill/>
        </p:spPr>
        <p:txBody>
          <a:bodyPr>
            <a:spAutoFit/>
          </a:bodyPr>
          <a:lstStyle/>
          <a:p>
            <a:pPr marL="0" indent="0">
              <a:buFont typeface="Courier New" pitchFamily="49" charset="0"/>
              <a:buNone/>
              <a:tabLst>
                <a:tab pos="457200" algn="l"/>
              </a:tabLst>
            </a:pPr>
            <a:r>
              <a:rPr lang="en-US" i="0" dirty="0">
                <a:solidFill>
                  <a:schemeClr val="tx1"/>
                </a:solidFill>
              </a:rPr>
              <a:t>c.	Use a TI-84 Plus graphing calculator to graph the 	function.</a:t>
            </a:r>
          </a:p>
          <a:p>
            <a:pPr marL="0" indent="0">
              <a:buFont typeface="Courier New" pitchFamily="49" charset="0"/>
              <a:buNone/>
              <a:tabLst>
                <a:tab pos="457200" algn="l"/>
              </a:tabLst>
            </a:pPr>
            <a:r>
              <a:rPr lang="en-US" b="1" i="0" dirty="0">
                <a:solidFill>
                  <a:schemeClr val="tx1"/>
                </a:solidFill>
              </a:rPr>
              <a:t>Solution</a:t>
            </a:r>
          </a:p>
          <a:p>
            <a:pPr marL="0" indent="0">
              <a:buFont typeface="Courier New" pitchFamily="49" charset="0"/>
              <a:buNone/>
              <a:tabLst>
                <a:tab pos="457200" algn="l"/>
              </a:tabLst>
            </a:pPr>
            <a:r>
              <a:rPr lang="en-US" i="0" dirty="0">
                <a:solidFill>
                  <a:schemeClr val="tx1"/>
                </a:solidFill>
              </a:rPr>
              <a:t>c.   Press              and the display will appear with the following curve.</a:t>
            </a:r>
          </a:p>
        </p:txBody>
      </p:sp>
      <p:pic>
        <p:nvPicPr>
          <p:cNvPr id="6" name="Picture 2"/>
          <p:cNvPicPr>
            <a:picLocks noChangeAspect="1" noChangeArrowheads="1"/>
          </p:cNvPicPr>
          <p:nvPr/>
        </p:nvPicPr>
        <p:blipFill>
          <a:blip r:embed="rId2" cstate="print"/>
          <a:srcRect/>
          <a:stretch>
            <a:fillRect/>
          </a:stretch>
        </p:blipFill>
        <p:spPr bwMode="auto">
          <a:xfrm>
            <a:off x="1881134" y="2819400"/>
            <a:ext cx="1014466" cy="365760"/>
          </a:xfrm>
          <a:prstGeom prst="rect">
            <a:avLst/>
          </a:prstGeom>
          <a:noFill/>
          <a:ln w="9525">
            <a:noFill/>
            <a:miter lim="800000"/>
            <a:headEnd/>
            <a:tailEnd/>
          </a:ln>
        </p:spPr>
      </p:pic>
      <p:pic>
        <p:nvPicPr>
          <p:cNvPr id="46081" name="Picture 1"/>
          <p:cNvPicPr>
            <a:picLocks noChangeAspect="1" noChangeArrowheads="1"/>
          </p:cNvPicPr>
          <p:nvPr/>
        </p:nvPicPr>
        <p:blipFill>
          <a:blip r:embed="rId3" cstate="print"/>
          <a:srcRect/>
          <a:stretch>
            <a:fillRect/>
          </a:stretch>
        </p:blipFill>
        <p:spPr bwMode="auto">
          <a:xfrm>
            <a:off x="3124200" y="3581400"/>
            <a:ext cx="3200400" cy="220331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662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6627">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608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p:cNvSpPr>
          <p:nvPr/>
        </p:nvSpPr>
        <p:spPr>
          <a:xfrm>
            <a:off x="457200" y="1280160"/>
            <a:ext cx="8229600" cy="2677656"/>
          </a:xfrm>
          <a:prstGeom prst="rect">
            <a:avLst/>
          </a:prstGeom>
          <a:solidFill>
            <a:schemeClr val="accent3"/>
          </a:solidFill>
          <a:ln w="28575">
            <a:solidFill>
              <a:srgbClr val="000000"/>
            </a:solidFill>
          </a:ln>
        </p:spPr>
        <p:txBody>
          <a:bodyPr wrap="square">
            <a:spAutoFit/>
          </a:bodyPr>
          <a:lstStyle/>
          <a:p>
            <a:pPr>
              <a:spcBef>
                <a:spcPct val="50000"/>
              </a:spcBef>
              <a:tabLst>
                <a:tab pos="977900" algn="l"/>
              </a:tabLst>
            </a:pPr>
            <a:r>
              <a:rPr lang="en-US" sz="2800" dirty="0">
                <a:solidFill>
                  <a:srgbClr val="000000"/>
                </a:solidFill>
              </a:rPr>
              <a:t>A </a:t>
            </a:r>
            <a:r>
              <a:rPr lang="en-US" sz="2800" b="1" dirty="0">
                <a:solidFill>
                  <a:srgbClr val="C00000"/>
                </a:solidFill>
              </a:rPr>
              <a:t>relation</a:t>
            </a:r>
            <a:r>
              <a:rPr lang="en-US" sz="2800" dirty="0">
                <a:solidFill>
                  <a:srgbClr val="000000"/>
                </a:solidFill>
              </a:rPr>
              <a:t> is a set of ordered pairs of real numbers.</a:t>
            </a:r>
          </a:p>
          <a:p>
            <a:pPr>
              <a:spcBef>
                <a:spcPct val="50000"/>
              </a:spcBef>
              <a:tabLst>
                <a:tab pos="977900" algn="l"/>
              </a:tabLst>
            </a:pPr>
            <a:r>
              <a:rPr lang="en-US" sz="2800" dirty="0">
                <a:solidFill>
                  <a:srgbClr val="000000"/>
                </a:solidFill>
              </a:rPr>
              <a:t>The </a:t>
            </a:r>
            <a:r>
              <a:rPr lang="en-US" sz="2800" b="1" dirty="0">
                <a:solidFill>
                  <a:srgbClr val="C00000"/>
                </a:solidFill>
              </a:rPr>
              <a:t>domain </a:t>
            </a:r>
            <a:r>
              <a:rPr lang="en-US" sz="2800" b="1" i="1" dirty="0">
                <a:solidFill>
                  <a:srgbClr val="C00000"/>
                </a:solidFill>
              </a:rPr>
              <a:t>D</a:t>
            </a:r>
            <a:r>
              <a:rPr lang="en-US" sz="2800" dirty="0">
                <a:solidFill>
                  <a:srgbClr val="000000"/>
                </a:solidFill>
              </a:rPr>
              <a:t> of a relation is the set of all first coordinates in the relation.</a:t>
            </a:r>
          </a:p>
          <a:p>
            <a:pPr>
              <a:spcBef>
                <a:spcPct val="50000"/>
              </a:spcBef>
              <a:tabLst>
                <a:tab pos="977900" algn="l"/>
              </a:tabLst>
            </a:pPr>
            <a:r>
              <a:rPr lang="en-US" sz="2800" dirty="0">
                <a:solidFill>
                  <a:srgbClr val="000000"/>
                </a:solidFill>
              </a:rPr>
              <a:t>The </a:t>
            </a:r>
            <a:r>
              <a:rPr lang="en-US" sz="2800" b="1" dirty="0">
                <a:solidFill>
                  <a:srgbClr val="C00000"/>
                </a:solidFill>
              </a:rPr>
              <a:t>range </a:t>
            </a:r>
            <a:r>
              <a:rPr lang="en-US" sz="2800" b="1" i="1" dirty="0">
                <a:solidFill>
                  <a:srgbClr val="C00000"/>
                </a:solidFill>
              </a:rPr>
              <a:t>R</a:t>
            </a:r>
            <a:r>
              <a:rPr lang="en-US" sz="2800" dirty="0">
                <a:solidFill>
                  <a:srgbClr val="C00000"/>
                </a:solidFill>
              </a:rPr>
              <a:t> </a:t>
            </a:r>
            <a:r>
              <a:rPr lang="en-US" sz="2800" dirty="0">
                <a:solidFill>
                  <a:srgbClr val="000000"/>
                </a:solidFill>
              </a:rPr>
              <a:t>of a relation is the set of all second coordinates in the relation.</a:t>
            </a:r>
          </a:p>
        </p:txBody>
      </p:sp>
      <p:sp>
        <p:nvSpPr>
          <p:cNvPr id="6146" name="Rectangle 2"/>
          <p:cNvSpPr>
            <a:spLocks noGrp="1"/>
          </p:cNvSpPr>
          <p:nvPr>
            <p:ph type="title"/>
          </p:nvPr>
        </p:nvSpPr>
        <p:spPr>
          <a:xfrm>
            <a:off x="457200" y="182880"/>
            <a:ext cx="8229600" cy="914400"/>
          </a:xfrm>
          <a:prstGeom prst="rect">
            <a:avLst/>
          </a:prstGeom>
        </p:spPr>
        <p:txBody>
          <a:bodyPr/>
          <a:lstStyle/>
          <a:p>
            <a:r>
              <a:rPr lang="en-US" dirty="0"/>
              <a:t>Definition: Relation, Domain, and Range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Definition: Function</a:t>
            </a:r>
          </a:p>
        </p:txBody>
      </p:sp>
      <p:sp>
        <p:nvSpPr>
          <p:cNvPr id="4" name="Rectangle 3"/>
          <p:cNvSpPr txBox="1">
            <a:spLocks/>
          </p:cNvSpPr>
          <p:nvPr/>
        </p:nvSpPr>
        <p:spPr>
          <a:xfrm>
            <a:off x="457200" y="1280160"/>
            <a:ext cx="8229600" cy="954107"/>
          </a:xfrm>
          <a:prstGeom prst="rect">
            <a:avLst/>
          </a:prstGeom>
          <a:solidFill>
            <a:schemeClr val="accent3"/>
          </a:solidFill>
          <a:ln w="28575">
            <a:solidFill>
              <a:srgbClr val="000000"/>
            </a:solidFill>
          </a:ln>
        </p:spPr>
        <p:txBody>
          <a:bodyPr wrap="square">
            <a:spAutoFit/>
          </a:bodyPr>
          <a:lstStyle/>
          <a:p>
            <a:pPr>
              <a:spcBef>
                <a:spcPct val="50000"/>
              </a:spcBef>
              <a:tabLst>
                <a:tab pos="977900" algn="l"/>
              </a:tabLst>
            </a:pPr>
            <a:r>
              <a:rPr lang="en-US" sz="2800" dirty="0">
                <a:solidFill>
                  <a:srgbClr val="000000"/>
                </a:solidFill>
              </a:rPr>
              <a:t>A </a:t>
            </a:r>
            <a:r>
              <a:rPr lang="en-US" sz="2800" b="1" dirty="0">
                <a:solidFill>
                  <a:srgbClr val="C00000"/>
                </a:solidFill>
              </a:rPr>
              <a:t>function</a:t>
            </a:r>
            <a:r>
              <a:rPr lang="en-US" sz="2800" b="1" dirty="0">
                <a:solidFill>
                  <a:srgbClr val="000000"/>
                </a:solidFill>
              </a:rPr>
              <a:t> </a:t>
            </a:r>
            <a:r>
              <a:rPr lang="en-US" sz="2800" dirty="0">
                <a:solidFill>
                  <a:srgbClr val="000000"/>
                </a:solidFill>
              </a:rPr>
              <a:t>is a relation in which each domain element has exactly one corresponding range element.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xfrm>
            <a:off x="457200" y="182880"/>
            <a:ext cx="8229600" cy="914400"/>
          </a:xfrm>
          <a:prstGeom prst="rect">
            <a:avLst/>
          </a:prstGeom>
        </p:spPr>
        <p:txBody>
          <a:bodyPr/>
          <a:lstStyle/>
          <a:p>
            <a:r>
              <a:rPr lang="en-US" dirty="0"/>
              <a:t>Definition: Vertical Line Test</a:t>
            </a:r>
          </a:p>
        </p:txBody>
      </p:sp>
      <p:sp>
        <p:nvSpPr>
          <p:cNvPr id="4" name="Rectangle 3"/>
          <p:cNvSpPr txBox="1">
            <a:spLocks/>
          </p:cNvSpPr>
          <p:nvPr/>
        </p:nvSpPr>
        <p:spPr>
          <a:xfrm>
            <a:off x="457200" y="1280160"/>
            <a:ext cx="8229600" cy="1384995"/>
          </a:xfrm>
          <a:prstGeom prst="rect">
            <a:avLst/>
          </a:prstGeom>
          <a:solidFill>
            <a:schemeClr val="accent3"/>
          </a:solidFill>
          <a:ln w="28575">
            <a:solidFill>
              <a:srgbClr val="000000"/>
            </a:solidFill>
          </a:ln>
        </p:spPr>
        <p:txBody>
          <a:bodyPr wrap="square">
            <a:spAutoFit/>
          </a:bodyPr>
          <a:lstStyle/>
          <a:p>
            <a:pPr>
              <a:spcBef>
                <a:spcPct val="50000"/>
              </a:spcBef>
              <a:tabLst>
                <a:tab pos="977900" algn="l"/>
              </a:tabLst>
            </a:pPr>
            <a:r>
              <a:rPr lang="en-US" sz="2800" dirty="0">
                <a:solidFill>
                  <a:srgbClr val="000000"/>
                </a:solidFill>
              </a:rPr>
              <a:t>If </a:t>
            </a:r>
            <a:r>
              <a:rPr lang="en-US" sz="2800" b="1" dirty="0">
                <a:solidFill>
                  <a:srgbClr val="C00000"/>
                </a:solidFill>
              </a:rPr>
              <a:t>any</a:t>
            </a:r>
            <a:r>
              <a:rPr lang="en-US" sz="2800" dirty="0">
                <a:solidFill>
                  <a:srgbClr val="000000"/>
                </a:solidFill>
              </a:rPr>
              <a:t> vertical line intersects the graph of a relation at more than one point, then the relation is </a:t>
            </a:r>
            <a:r>
              <a:rPr lang="en-US" sz="2800" b="1" dirty="0">
                <a:solidFill>
                  <a:srgbClr val="C00000"/>
                </a:solidFill>
              </a:rPr>
              <a:t>not</a:t>
            </a:r>
            <a:r>
              <a:rPr lang="en-US" sz="2800" dirty="0">
                <a:solidFill>
                  <a:srgbClr val="000000"/>
                </a:solidFill>
              </a:rPr>
              <a:t> a function.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ontent Placeholder 10"/>
          <p:cNvSpPr>
            <a:spLocks noGrp="1"/>
          </p:cNvSpPr>
          <p:nvPr>
            <p:ph idx="1"/>
          </p:nvPr>
        </p:nvSpPr>
        <p:spPr>
          <a:xfrm>
            <a:off x="457200" y="1219200"/>
            <a:ext cx="8229600" cy="4724400"/>
          </a:xfrm>
          <a:solidFill>
            <a:srgbClr val="FFFFCC"/>
          </a:solidFill>
          <a:ln w="28575">
            <a:solidFill>
              <a:srgbClr val="000000"/>
            </a:solidFill>
          </a:ln>
        </p:spPr>
        <p:txBody>
          <a:bodyPr>
            <a:noAutofit/>
          </a:bodyPr>
          <a:lstStyle/>
          <a:p>
            <a:pPr>
              <a:tabLst>
                <a:tab pos="457200" algn="l"/>
              </a:tabLst>
            </a:pPr>
            <a:endParaRPr lang="en-US" dirty="0">
              <a:solidFill>
                <a:srgbClr val="000000"/>
              </a:solidFill>
            </a:endParaRPr>
          </a:p>
          <a:p>
            <a:pPr>
              <a:tabLst>
                <a:tab pos="457200" algn="l"/>
              </a:tabLst>
            </a:pPr>
            <a:r>
              <a:rPr lang="en-US" dirty="0">
                <a:solidFill>
                  <a:srgbClr val="000000"/>
                </a:solidFill>
              </a:rPr>
              <a:t>A </a:t>
            </a:r>
            <a:r>
              <a:rPr lang="en-US" b="1" dirty="0">
                <a:solidFill>
                  <a:srgbClr val="C00000"/>
                </a:solidFill>
              </a:rPr>
              <a:t>radical function</a:t>
            </a:r>
            <a:r>
              <a:rPr lang="en-US" dirty="0">
                <a:solidFill>
                  <a:srgbClr val="C00000"/>
                </a:solidFill>
              </a:rPr>
              <a:t> </a:t>
            </a:r>
            <a:r>
              <a:rPr lang="en-US" dirty="0">
                <a:solidFill>
                  <a:srgbClr val="000000"/>
                </a:solidFill>
              </a:rPr>
              <a:t>is a function of the form                     in which the radicand contains a variable expression.</a:t>
            </a:r>
          </a:p>
          <a:p>
            <a:pPr>
              <a:tabLst>
                <a:tab pos="457200" algn="l"/>
              </a:tabLst>
            </a:pPr>
            <a:r>
              <a:rPr lang="en-US" dirty="0">
                <a:solidFill>
                  <a:srgbClr val="000000"/>
                </a:solidFill>
              </a:rPr>
              <a:t>The </a:t>
            </a:r>
            <a:r>
              <a:rPr lang="en-US" b="1" dirty="0">
                <a:solidFill>
                  <a:srgbClr val="C00000"/>
                </a:solidFill>
              </a:rPr>
              <a:t>domain</a:t>
            </a:r>
            <a:r>
              <a:rPr lang="en-US" dirty="0">
                <a:solidFill>
                  <a:srgbClr val="000000"/>
                </a:solidFill>
              </a:rPr>
              <a:t> of such a function depends on the index, </a:t>
            </a:r>
            <a:r>
              <a:rPr lang="en-US" i="1" dirty="0">
                <a:solidFill>
                  <a:srgbClr val="000000"/>
                </a:solidFill>
              </a:rPr>
              <a:t>n.</a:t>
            </a:r>
            <a:endParaRPr lang="en-US" dirty="0">
              <a:solidFill>
                <a:srgbClr val="000000"/>
              </a:solidFill>
            </a:endParaRPr>
          </a:p>
          <a:p>
            <a:pPr marL="461963" indent="-461963">
              <a:buFont typeface="+mj-lt"/>
              <a:buAutoNum type="arabicPeriod"/>
            </a:pPr>
            <a:r>
              <a:rPr lang="en-US" dirty="0">
                <a:solidFill>
                  <a:srgbClr val="000000"/>
                </a:solidFill>
              </a:rPr>
              <a:t>If </a:t>
            </a:r>
            <a:r>
              <a:rPr lang="en-US" i="1" dirty="0">
                <a:solidFill>
                  <a:srgbClr val="000000"/>
                </a:solidFill>
              </a:rPr>
              <a:t>n</a:t>
            </a:r>
            <a:r>
              <a:rPr lang="en-US" dirty="0">
                <a:solidFill>
                  <a:srgbClr val="000000"/>
                </a:solidFill>
              </a:rPr>
              <a:t> is an even number, the domain is the set of all </a:t>
            </a:r>
            <a:r>
              <a:rPr lang="en-US" i="1" dirty="0">
                <a:solidFill>
                  <a:srgbClr val="000000"/>
                </a:solidFill>
              </a:rPr>
              <a:t>x </a:t>
            </a:r>
            <a:r>
              <a:rPr lang="en-US" dirty="0">
                <a:solidFill>
                  <a:srgbClr val="000000"/>
                </a:solidFill>
              </a:rPr>
              <a:t>such that </a:t>
            </a:r>
          </a:p>
          <a:p>
            <a:pPr marL="461963" indent="-461963">
              <a:buFont typeface="+mj-lt"/>
              <a:buAutoNum type="arabicPeriod"/>
            </a:pPr>
            <a:r>
              <a:rPr lang="en-US" dirty="0">
                <a:solidFill>
                  <a:srgbClr val="000000"/>
                </a:solidFill>
              </a:rPr>
              <a:t>If </a:t>
            </a:r>
            <a:r>
              <a:rPr lang="en-US" i="1" dirty="0">
                <a:solidFill>
                  <a:srgbClr val="000000"/>
                </a:solidFill>
              </a:rPr>
              <a:t>n</a:t>
            </a:r>
            <a:r>
              <a:rPr lang="en-US" dirty="0">
                <a:solidFill>
                  <a:srgbClr val="000000"/>
                </a:solidFill>
              </a:rPr>
              <a:t> is an odd number, the domain is the set of all real numbers,</a:t>
            </a:r>
            <a:endParaRPr lang="en-US" dirty="0"/>
          </a:p>
        </p:txBody>
      </p:sp>
      <p:sp>
        <p:nvSpPr>
          <p:cNvPr id="9218" name="Rectangle 2"/>
          <p:cNvSpPr>
            <a:spLocks noGrp="1"/>
          </p:cNvSpPr>
          <p:nvPr>
            <p:ph type="title"/>
          </p:nvPr>
        </p:nvSpPr>
        <p:spPr>
          <a:xfrm>
            <a:off x="457200" y="182880"/>
            <a:ext cx="8229600" cy="914400"/>
          </a:xfrm>
          <a:prstGeom prst="rect">
            <a:avLst/>
          </a:prstGeom>
        </p:spPr>
        <p:txBody>
          <a:bodyPr/>
          <a:lstStyle/>
          <a:p>
            <a:r>
              <a:rPr lang="en-US" dirty="0"/>
              <a:t>Definition: Radical Function</a:t>
            </a:r>
          </a:p>
        </p:txBody>
      </p:sp>
      <p:graphicFrame>
        <p:nvGraphicFramePr>
          <p:cNvPr id="1029" name="Object 4"/>
          <p:cNvGraphicFramePr>
            <a:graphicFrameLocks noChangeAspect="1"/>
          </p:cNvGraphicFramePr>
          <p:nvPr>
            <p:extLst>
              <p:ext uri="{D42A27DB-BD31-4B8C-83A1-F6EECF244321}">
                <p14:modId xmlns:p14="http://schemas.microsoft.com/office/powerpoint/2010/main" val="416726434"/>
              </p:ext>
            </p:extLst>
          </p:nvPr>
        </p:nvGraphicFramePr>
        <p:xfrm>
          <a:off x="6781800" y="1676400"/>
          <a:ext cx="1485900" cy="571500"/>
        </p:xfrm>
        <a:graphic>
          <a:graphicData uri="http://schemas.openxmlformats.org/presentationml/2006/ole">
            <mc:AlternateContent xmlns:mc="http://schemas.openxmlformats.org/markup-compatibility/2006">
              <mc:Choice xmlns:v="urn:schemas-microsoft-com:vml" Requires="v">
                <p:oleObj name="Equation" r:id="rId2" imgW="1485900" imgH="571500" progId="Equation.DSMT4">
                  <p:embed/>
                </p:oleObj>
              </mc:Choice>
              <mc:Fallback>
                <p:oleObj name="Equation" r:id="rId2" imgW="1485900" imgH="571500" progId="Equation.DSMT4">
                  <p:embed/>
                  <p:pic>
                    <p:nvPicPr>
                      <p:cNvPr id="0"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81800" y="1676400"/>
                        <a:ext cx="14859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0" name="Object 9"/>
          <p:cNvGraphicFramePr>
            <a:graphicFrameLocks noChangeAspect="1"/>
          </p:cNvGraphicFramePr>
          <p:nvPr>
            <p:extLst>
              <p:ext uri="{D42A27DB-BD31-4B8C-83A1-F6EECF244321}">
                <p14:modId xmlns:p14="http://schemas.microsoft.com/office/powerpoint/2010/main" val="577936136"/>
              </p:ext>
            </p:extLst>
          </p:nvPr>
        </p:nvGraphicFramePr>
        <p:xfrm>
          <a:off x="2438400" y="4102100"/>
          <a:ext cx="1257300" cy="469900"/>
        </p:xfrm>
        <a:graphic>
          <a:graphicData uri="http://schemas.openxmlformats.org/presentationml/2006/ole">
            <mc:AlternateContent xmlns:mc="http://schemas.openxmlformats.org/markup-compatibility/2006">
              <mc:Choice xmlns:v="urn:schemas-microsoft-com:vml" Requires="v">
                <p:oleObj name="Equation" r:id="rId4" imgW="1257300" imgH="469900" progId="Equation.DSMT4">
                  <p:embed/>
                </p:oleObj>
              </mc:Choice>
              <mc:Fallback>
                <p:oleObj name="Equation" r:id="rId4" imgW="1257300" imgH="469900" progId="Equation.DSMT4">
                  <p:embed/>
                  <p:pic>
                    <p:nvPicPr>
                      <p:cNvPr id="0" name="Picture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38400" y="4102100"/>
                        <a:ext cx="1257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1" name="Object 11"/>
          <p:cNvGraphicFramePr>
            <a:graphicFrameLocks noChangeAspect="1"/>
          </p:cNvGraphicFramePr>
          <p:nvPr>
            <p:extLst>
              <p:ext uri="{D42A27DB-BD31-4B8C-83A1-F6EECF244321}">
                <p14:modId xmlns:p14="http://schemas.microsoft.com/office/powerpoint/2010/main" val="1237626900"/>
              </p:ext>
            </p:extLst>
          </p:nvPr>
        </p:nvGraphicFramePr>
        <p:xfrm>
          <a:off x="3073400" y="5016500"/>
          <a:ext cx="1244600" cy="482600"/>
        </p:xfrm>
        <a:graphic>
          <a:graphicData uri="http://schemas.openxmlformats.org/presentationml/2006/ole">
            <mc:AlternateContent xmlns:mc="http://schemas.openxmlformats.org/markup-compatibility/2006">
              <mc:Choice xmlns:v="urn:schemas-microsoft-com:vml" Requires="v">
                <p:oleObj name="Equation" r:id="rId6" imgW="1244520" imgH="482400" progId="Equation.DSMT4">
                  <p:embed/>
                </p:oleObj>
              </mc:Choice>
              <mc:Fallback>
                <p:oleObj name="Equation" r:id="rId6" imgW="1244520" imgH="482400" progId="Equation.DSMT4">
                  <p:embed/>
                  <p:pic>
                    <p:nvPicPr>
                      <p:cNvPr id="0" name="Picture 10"/>
                      <p:cNvPicPr>
                        <a:picLocks noChangeAspect="1" noChangeArrowheads="1"/>
                      </p:cNvPicPr>
                      <p:nvPr/>
                    </p:nvPicPr>
                    <p:blipFill>
                      <a:blip r:embed="rId7"/>
                      <a:srcRect/>
                      <a:stretch>
                        <a:fillRect/>
                      </a:stretch>
                    </p:blipFill>
                    <p:spPr bwMode="auto">
                      <a:xfrm>
                        <a:off x="3073400" y="5016500"/>
                        <a:ext cx="1244600" cy="48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ontent Placeholder 10"/>
          <p:cNvSpPr>
            <a:spLocks noGrp="1"/>
          </p:cNvSpPr>
          <p:nvPr>
            <p:ph idx="1"/>
          </p:nvPr>
        </p:nvSpPr>
        <p:spPr>
          <a:xfrm>
            <a:off x="457200" y="1280160"/>
            <a:ext cx="8229600" cy="2419124"/>
          </a:xfrm>
          <a:solidFill>
            <a:srgbClr val="FFFFCC"/>
          </a:solidFill>
          <a:ln w="28575">
            <a:solidFill>
              <a:srgbClr val="000000"/>
            </a:solidFill>
          </a:ln>
        </p:spPr>
        <p:txBody>
          <a:bodyPr>
            <a:spAutoFit/>
          </a:bodyPr>
          <a:lstStyle/>
          <a:p>
            <a:pPr>
              <a:tabLst>
                <a:tab pos="457200" algn="l"/>
              </a:tabLst>
            </a:pPr>
            <a:r>
              <a:rPr lang="en-US" dirty="0">
                <a:solidFill>
                  <a:srgbClr val="000000"/>
                </a:solidFill>
              </a:rPr>
              <a:t>The </a:t>
            </a:r>
            <a:r>
              <a:rPr lang="en-US" b="1" dirty="0">
                <a:solidFill>
                  <a:srgbClr val="C00000"/>
                </a:solidFill>
              </a:rPr>
              <a:t>range</a:t>
            </a:r>
            <a:r>
              <a:rPr lang="en-US" dirty="0">
                <a:solidFill>
                  <a:srgbClr val="000000"/>
                </a:solidFill>
              </a:rPr>
              <a:t> of the function also depends on the index </a:t>
            </a:r>
            <a:r>
              <a:rPr lang="en-US" i="1" dirty="0">
                <a:solidFill>
                  <a:srgbClr val="000000"/>
                </a:solidFill>
              </a:rPr>
              <a:t>n.</a:t>
            </a:r>
            <a:endParaRPr lang="en-US" dirty="0">
              <a:solidFill>
                <a:srgbClr val="000000"/>
              </a:solidFill>
            </a:endParaRPr>
          </a:p>
          <a:p>
            <a:pPr marL="514350" indent="-514350">
              <a:buFont typeface="+mj-lt"/>
              <a:buAutoNum type="arabicPeriod"/>
            </a:pPr>
            <a:r>
              <a:rPr lang="en-US" dirty="0">
                <a:solidFill>
                  <a:srgbClr val="000000"/>
                </a:solidFill>
              </a:rPr>
              <a:t>If </a:t>
            </a:r>
            <a:r>
              <a:rPr lang="en-US" i="1" dirty="0">
                <a:solidFill>
                  <a:srgbClr val="000000"/>
                </a:solidFill>
              </a:rPr>
              <a:t>n</a:t>
            </a:r>
            <a:r>
              <a:rPr lang="en-US" dirty="0">
                <a:solidFill>
                  <a:srgbClr val="000000"/>
                </a:solidFill>
              </a:rPr>
              <a:t> is an even number, the range is the set of all real numbers greater than or equal to 0, </a:t>
            </a:r>
          </a:p>
          <a:p>
            <a:pPr marL="514350" indent="-514350">
              <a:buFont typeface="+mj-lt"/>
              <a:buAutoNum type="arabicPeriod"/>
            </a:pPr>
            <a:r>
              <a:rPr lang="en-US" dirty="0">
                <a:solidFill>
                  <a:srgbClr val="000000"/>
                </a:solidFill>
              </a:rPr>
              <a:t>If </a:t>
            </a:r>
            <a:r>
              <a:rPr lang="en-US" i="1" dirty="0">
                <a:solidFill>
                  <a:srgbClr val="000000"/>
                </a:solidFill>
              </a:rPr>
              <a:t>n </a:t>
            </a:r>
            <a:r>
              <a:rPr lang="en-US" dirty="0">
                <a:solidFill>
                  <a:srgbClr val="000000"/>
                </a:solidFill>
              </a:rPr>
              <a:t>is an odd number, the range is the set of all real numbers, </a:t>
            </a:r>
          </a:p>
        </p:txBody>
      </p:sp>
      <p:sp>
        <p:nvSpPr>
          <p:cNvPr id="9218" name="Rectangle 2"/>
          <p:cNvSpPr>
            <a:spLocks noGrp="1"/>
          </p:cNvSpPr>
          <p:nvPr>
            <p:ph type="title"/>
          </p:nvPr>
        </p:nvSpPr>
        <p:spPr>
          <a:xfrm>
            <a:off x="457200" y="182880"/>
            <a:ext cx="8229600" cy="914400"/>
          </a:xfrm>
          <a:prstGeom prst="rect">
            <a:avLst/>
          </a:prstGeom>
        </p:spPr>
        <p:txBody>
          <a:bodyPr/>
          <a:lstStyle/>
          <a:p>
            <a:r>
              <a:rPr lang="en-US" dirty="0"/>
              <a:t>Definition: Radical Function (cont.)</a:t>
            </a:r>
          </a:p>
        </p:txBody>
      </p:sp>
      <p:graphicFrame>
        <p:nvGraphicFramePr>
          <p:cNvPr id="2" name="Object 11">
            <a:extLst>
              <a:ext uri="{FF2B5EF4-FFF2-40B4-BE49-F238E27FC236}">
                <a16:creationId xmlns:a16="http://schemas.microsoft.com/office/drawing/2014/main" id="{DBDF0948-74E1-CCB3-329E-71B57C9AAFB1}"/>
              </a:ext>
            </a:extLst>
          </p:cNvPr>
          <p:cNvGraphicFramePr>
            <a:graphicFrameLocks noChangeAspect="1"/>
          </p:cNvGraphicFramePr>
          <p:nvPr>
            <p:extLst>
              <p:ext uri="{D42A27DB-BD31-4B8C-83A1-F6EECF244321}">
                <p14:modId xmlns:p14="http://schemas.microsoft.com/office/powerpoint/2010/main" val="2345965143"/>
              </p:ext>
            </p:extLst>
          </p:nvPr>
        </p:nvGraphicFramePr>
        <p:xfrm>
          <a:off x="2489200" y="3187700"/>
          <a:ext cx="1244600" cy="482600"/>
        </p:xfrm>
        <a:graphic>
          <a:graphicData uri="http://schemas.openxmlformats.org/presentationml/2006/ole">
            <mc:AlternateContent xmlns:mc="http://schemas.openxmlformats.org/markup-compatibility/2006">
              <mc:Choice xmlns:v="urn:schemas-microsoft-com:vml" Requires="v">
                <p:oleObj name="Equation" r:id="rId2" imgW="1244520" imgH="482400" progId="Equation.DSMT4">
                  <p:embed/>
                </p:oleObj>
              </mc:Choice>
              <mc:Fallback>
                <p:oleObj name="Equation" r:id="rId2" imgW="1244520" imgH="482400" progId="Equation.DSMT4">
                  <p:embed/>
                  <p:pic>
                    <p:nvPicPr>
                      <p:cNvPr id="1031" name="Object 11"/>
                      <p:cNvPicPr>
                        <a:picLocks noChangeAspect="1" noChangeArrowheads="1"/>
                      </p:cNvPicPr>
                      <p:nvPr/>
                    </p:nvPicPr>
                    <p:blipFill>
                      <a:blip r:embed="rId3"/>
                      <a:srcRect/>
                      <a:stretch>
                        <a:fillRect/>
                      </a:stretch>
                    </p:blipFill>
                    <p:spPr bwMode="auto">
                      <a:xfrm>
                        <a:off x="2489200" y="3187700"/>
                        <a:ext cx="1244600" cy="48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11">
            <a:extLst>
              <a:ext uri="{FF2B5EF4-FFF2-40B4-BE49-F238E27FC236}">
                <a16:creationId xmlns:a16="http://schemas.microsoft.com/office/drawing/2014/main" id="{5CBF96BD-6FA4-BF56-D8CB-98161E927AEB}"/>
              </a:ext>
            </a:extLst>
          </p:cNvPr>
          <p:cNvGraphicFramePr>
            <a:graphicFrameLocks noChangeAspect="1"/>
          </p:cNvGraphicFramePr>
          <p:nvPr>
            <p:extLst>
              <p:ext uri="{D42A27DB-BD31-4B8C-83A1-F6EECF244321}">
                <p14:modId xmlns:p14="http://schemas.microsoft.com/office/powerpoint/2010/main" val="156531321"/>
              </p:ext>
            </p:extLst>
          </p:nvPr>
        </p:nvGraphicFramePr>
        <p:xfrm>
          <a:off x="6324600" y="2248422"/>
          <a:ext cx="927100" cy="482600"/>
        </p:xfrm>
        <a:graphic>
          <a:graphicData uri="http://schemas.openxmlformats.org/presentationml/2006/ole">
            <mc:AlternateContent xmlns:mc="http://schemas.openxmlformats.org/markup-compatibility/2006">
              <mc:Choice xmlns:v="urn:schemas-microsoft-com:vml" Requires="v">
                <p:oleObj name="Equation" r:id="rId4" imgW="927000" imgH="482400" progId="Equation.DSMT4">
                  <p:embed/>
                </p:oleObj>
              </mc:Choice>
              <mc:Fallback>
                <p:oleObj name="Equation" r:id="rId4" imgW="927000" imgH="482400" progId="Equation.DSMT4">
                  <p:embed/>
                  <p:pic>
                    <p:nvPicPr>
                      <p:cNvPr id="1031" name="Object 11"/>
                      <p:cNvPicPr>
                        <a:picLocks noChangeAspect="1" noChangeArrowheads="1"/>
                      </p:cNvPicPr>
                      <p:nvPr/>
                    </p:nvPicPr>
                    <p:blipFill>
                      <a:blip r:embed="rId5"/>
                      <a:srcRect/>
                      <a:stretch>
                        <a:fillRect/>
                      </a:stretch>
                    </p:blipFill>
                    <p:spPr bwMode="auto">
                      <a:xfrm>
                        <a:off x="6324600" y="2248422"/>
                        <a:ext cx="927100" cy="48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Grp="1"/>
          </p:cNvSpPr>
          <p:nvPr>
            <p:ph type="body" sz="half" idx="4294967295"/>
          </p:nvPr>
        </p:nvSpPr>
        <p:spPr>
          <a:xfrm>
            <a:off x="457200" y="1280160"/>
            <a:ext cx="8229600" cy="3194721"/>
          </a:xfrm>
          <a:prstGeom prst="rect">
            <a:avLst/>
          </a:prstGeom>
          <a:noFill/>
        </p:spPr>
        <p:txBody>
          <a:bodyPr>
            <a:spAutoFit/>
          </a:bodyPr>
          <a:lstStyle/>
          <a:p>
            <a:pPr marL="0" indent="0">
              <a:buFont typeface="Courier New" pitchFamily="49" charset="0"/>
              <a:buNone/>
            </a:pPr>
            <a:r>
              <a:rPr lang="en-US" sz="2800" i="0" dirty="0">
                <a:solidFill>
                  <a:schemeClr val="tx1"/>
                </a:solidFill>
              </a:rPr>
              <a:t>Determine the domain of each radical function.</a:t>
            </a:r>
            <a:r>
              <a:rPr lang="en-US" sz="2800" dirty="0">
                <a:solidFill>
                  <a:schemeClr val="tx1"/>
                </a:solidFill>
              </a:rPr>
              <a:t> </a:t>
            </a:r>
          </a:p>
          <a:p>
            <a:pPr marL="0" indent="0">
              <a:spcBef>
                <a:spcPct val="50000"/>
              </a:spcBef>
              <a:buFont typeface="Courier New" pitchFamily="49" charset="0"/>
              <a:buNone/>
            </a:pPr>
            <a:r>
              <a:rPr lang="en-US" sz="2800" i="0" dirty="0">
                <a:solidFill>
                  <a:schemeClr val="tx1"/>
                </a:solidFill>
              </a:rPr>
              <a:t>a.                                                       b.</a:t>
            </a:r>
          </a:p>
          <a:p>
            <a:pPr marL="0" indent="0">
              <a:spcBef>
                <a:spcPct val="50000"/>
              </a:spcBef>
              <a:buFont typeface="Courier New" pitchFamily="49" charset="0"/>
              <a:buNone/>
            </a:pPr>
            <a:r>
              <a:rPr lang="en-US" sz="2800" b="1" i="0" dirty="0">
                <a:solidFill>
                  <a:schemeClr val="tx1"/>
                </a:solidFill>
              </a:rPr>
              <a:t>Solution</a:t>
            </a:r>
          </a:p>
          <a:p>
            <a:pPr marL="514350" indent="-514350">
              <a:buFont typeface="+mj-lt"/>
              <a:buAutoNum type="alphaLcPeriod"/>
            </a:pPr>
            <a:r>
              <a:rPr lang="en-US" sz="2800" i="0" dirty="0">
                <a:solidFill>
                  <a:schemeClr val="tx1"/>
                </a:solidFill>
              </a:rPr>
              <a:t>Because the index is 2, the radicand must be nonnegative. (That is, the expression under the radical sign cannot be negative.)</a:t>
            </a:r>
          </a:p>
        </p:txBody>
      </p:sp>
      <p:sp>
        <p:nvSpPr>
          <p:cNvPr id="10242"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1: Finding the Domain of a Radical Function</a:t>
            </a:r>
          </a:p>
        </p:txBody>
      </p:sp>
      <p:graphicFrame>
        <p:nvGraphicFramePr>
          <p:cNvPr id="10244" name="Object 4"/>
          <p:cNvGraphicFramePr>
            <a:graphicFrameLocks noGrp="1" noChangeAspect="1"/>
          </p:cNvGraphicFramePr>
          <p:nvPr>
            <p:ph idx="1"/>
          </p:nvPr>
        </p:nvGraphicFramePr>
        <p:xfrm>
          <a:off x="922360" y="1905000"/>
          <a:ext cx="2146300" cy="533400"/>
        </p:xfrm>
        <a:graphic>
          <a:graphicData uri="http://schemas.openxmlformats.org/presentationml/2006/ole">
            <mc:AlternateContent xmlns:mc="http://schemas.openxmlformats.org/markup-compatibility/2006">
              <mc:Choice xmlns:v="urn:schemas-microsoft-com:vml" Requires="v">
                <p:oleObj name="Equation" r:id="rId2" imgW="2146300" imgH="533400" progId="Equation.DSMT4">
                  <p:embed/>
                </p:oleObj>
              </mc:Choice>
              <mc:Fallback>
                <p:oleObj name="Equation" r:id="rId2" imgW="2146300" imgH="533400" progId="Equation.DSMT4">
                  <p:embed/>
                  <p:pic>
                    <p:nvPicPr>
                      <p:cNvPr id="0" name="Picture 3"/>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2360" y="1905000"/>
                        <a:ext cx="21463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 name="Object 8">
            <a:extLst>
              <a:ext uri="{FF2B5EF4-FFF2-40B4-BE49-F238E27FC236}">
                <a16:creationId xmlns:a16="http://schemas.microsoft.com/office/drawing/2014/main" id="{C1B04112-F140-817C-9F4D-D0CA5F4D0C11}"/>
              </a:ext>
            </a:extLst>
          </p:cNvPr>
          <p:cNvGraphicFramePr>
            <a:graphicFrameLocks noChangeAspect="1"/>
          </p:cNvGraphicFramePr>
          <p:nvPr>
            <p:extLst>
              <p:ext uri="{D42A27DB-BD31-4B8C-83A1-F6EECF244321}">
                <p14:modId xmlns:p14="http://schemas.microsoft.com/office/powerpoint/2010/main" val="2113872244"/>
              </p:ext>
            </p:extLst>
          </p:nvPr>
        </p:nvGraphicFramePr>
        <p:xfrm>
          <a:off x="5638800" y="1905000"/>
          <a:ext cx="1473200" cy="482600"/>
        </p:xfrm>
        <a:graphic>
          <a:graphicData uri="http://schemas.openxmlformats.org/presentationml/2006/ole">
            <mc:AlternateContent xmlns:mc="http://schemas.openxmlformats.org/markup-compatibility/2006">
              <mc:Choice xmlns:v="urn:schemas-microsoft-com:vml" Requires="v">
                <p:oleObj name="Equation" r:id="rId4" imgW="1473200" imgH="482600" progId="Equation.DSMT4">
                  <p:embed/>
                </p:oleObj>
              </mc:Choice>
              <mc:Fallback>
                <p:oleObj name="Equation" r:id="rId4" imgW="1473200" imgH="482600" progId="Equation.DSMT4">
                  <p:embed/>
                  <p:pic>
                    <p:nvPicPr>
                      <p:cNvPr id="12292" name="Object 8"/>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638800" y="1905000"/>
                        <a:ext cx="14732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p:cNvSpPr>
          <p:nvPr>
            <p:ph type="body" sz="half" idx="4294967295"/>
          </p:nvPr>
        </p:nvSpPr>
        <p:spPr>
          <a:xfrm>
            <a:off x="457200" y="1280160"/>
            <a:ext cx="8229600" cy="4572000"/>
          </a:xfrm>
          <a:prstGeom prst="rect">
            <a:avLst/>
          </a:prstGeom>
        </p:spPr>
        <p:txBody>
          <a:bodyPr/>
          <a:lstStyle/>
          <a:p>
            <a:pPr marL="0" indent="0">
              <a:buFont typeface="Courier New" pitchFamily="49" charset="0"/>
              <a:buNone/>
            </a:pPr>
            <a:r>
              <a:rPr lang="en-US" sz="2800" i="0" dirty="0">
                <a:solidFill>
                  <a:schemeClr val="tx1"/>
                </a:solidFill>
              </a:rPr>
              <a:t>Thus, we must have</a:t>
            </a:r>
          </a:p>
          <a:p>
            <a:pPr marL="0" indent="0">
              <a:buFont typeface="Courier New" pitchFamily="49" charset="0"/>
              <a:buNone/>
            </a:pPr>
            <a:endParaRPr lang="en-US" sz="2800" i="0" dirty="0">
              <a:solidFill>
                <a:schemeClr val="tx1"/>
              </a:solidFill>
            </a:endParaRPr>
          </a:p>
          <a:p>
            <a:pPr marL="0" indent="0">
              <a:buFont typeface="Courier New" pitchFamily="49" charset="0"/>
              <a:buNone/>
            </a:pPr>
            <a:endParaRPr lang="en-US" sz="2800" i="0" dirty="0">
              <a:solidFill>
                <a:schemeClr val="tx1"/>
              </a:solidFill>
            </a:endParaRPr>
          </a:p>
          <a:p>
            <a:pPr marL="0" indent="0">
              <a:buFont typeface="Courier New" pitchFamily="49" charset="0"/>
              <a:buNone/>
            </a:pPr>
            <a:endParaRPr lang="en-US" sz="2800" i="0" dirty="0">
              <a:solidFill>
                <a:schemeClr val="tx1"/>
              </a:solidFill>
            </a:endParaRPr>
          </a:p>
          <a:p>
            <a:pPr marL="0" indent="0">
              <a:buFont typeface="Courier New" pitchFamily="49" charset="0"/>
              <a:buNone/>
            </a:pPr>
            <a:endParaRPr lang="en-US" sz="2800" i="0" dirty="0">
              <a:solidFill>
                <a:schemeClr val="tx1"/>
              </a:solidFill>
            </a:endParaRPr>
          </a:p>
          <a:p>
            <a:pPr marL="0" indent="0">
              <a:buFont typeface="Courier New" pitchFamily="49" charset="0"/>
              <a:buNone/>
            </a:pPr>
            <a:r>
              <a:rPr lang="en-US" sz="2800" i="0" dirty="0">
                <a:solidFill>
                  <a:schemeClr val="tx1"/>
                </a:solidFill>
              </a:rPr>
              <a:t>and the domain is the interval of real numbers</a:t>
            </a:r>
          </a:p>
        </p:txBody>
      </p:sp>
      <p:sp>
        <p:nvSpPr>
          <p:cNvPr id="11266"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1: Finding the Domain of a Radical Function (cont.)</a:t>
            </a:r>
          </a:p>
        </p:txBody>
      </p:sp>
      <p:graphicFrame>
        <p:nvGraphicFramePr>
          <p:cNvPr id="11269" name="Object 8"/>
          <p:cNvGraphicFramePr>
            <a:graphicFrameLocks noGrp="1" noChangeAspect="1"/>
          </p:cNvGraphicFramePr>
          <p:nvPr>
            <p:ph sz="quarter" idx="4294967295"/>
          </p:nvPr>
        </p:nvGraphicFramePr>
        <p:xfrm>
          <a:off x="7277100" y="3677290"/>
          <a:ext cx="1333500" cy="930275"/>
        </p:xfrm>
        <a:graphic>
          <a:graphicData uri="http://schemas.openxmlformats.org/presentationml/2006/ole">
            <mc:AlternateContent xmlns:mc="http://schemas.openxmlformats.org/markup-compatibility/2006">
              <mc:Choice xmlns:v="urn:schemas-microsoft-com:vml" Requires="v">
                <p:oleObj name="Equation" r:id="rId2" imgW="1346200" imgH="939800" progId="Equation.DSMT4">
                  <p:embed/>
                </p:oleObj>
              </mc:Choice>
              <mc:Fallback>
                <p:oleObj name="Equation" r:id="rId2" imgW="1346200" imgH="939800" progId="Equation.DSMT4">
                  <p:embed/>
                  <p:pic>
                    <p:nvPicPr>
                      <p:cNvPr id="0" name="Picture 7"/>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77100" y="3677290"/>
                        <a:ext cx="1333500" cy="930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6" name="Object 4"/>
          <p:cNvGraphicFramePr>
            <a:graphicFrameLocks noChangeAspect="1"/>
          </p:cNvGraphicFramePr>
          <p:nvPr/>
        </p:nvGraphicFramePr>
        <p:xfrm>
          <a:off x="3214048" y="1967552"/>
          <a:ext cx="1358900" cy="292100"/>
        </p:xfrm>
        <a:graphic>
          <a:graphicData uri="http://schemas.openxmlformats.org/presentationml/2006/ole">
            <mc:AlternateContent xmlns:mc="http://schemas.openxmlformats.org/markup-compatibility/2006">
              <mc:Choice xmlns:v="urn:schemas-microsoft-com:vml" Requires="v">
                <p:oleObj name="Equation" r:id="rId4" imgW="1358310" imgH="291973" progId="Equation.DSMT4">
                  <p:embed/>
                </p:oleObj>
              </mc:Choice>
              <mc:Fallback>
                <p:oleObj name="Equation" r:id="rId4" imgW="1358310" imgH="291973" progId="Equation.DSMT4">
                  <p:embed/>
                  <p:pic>
                    <p:nvPicPr>
                      <p:cNvPr id="0" name="Picture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14048" y="1967552"/>
                        <a:ext cx="1358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7" name="Object 5"/>
          <p:cNvGraphicFramePr>
            <a:graphicFrameLocks noChangeAspect="1"/>
          </p:cNvGraphicFramePr>
          <p:nvPr/>
        </p:nvGraphicFramePr>
        <p:xfrm>
          <a:off x="3698544" y="2506640"/>
          <a:ext cx="1079500" cy="292100"/>
        </p:xfrm>
        <a:graphic>
          <a:graphicData uri="http://schemas.openxmlformats.org/presentationml/2006/ole">
            <mc:AlternateContent xmlns:mc="http://schemas.openxmlformats.org/markup-compatibility/2006">
              <mc:Choice xmlns:v="urn:schemas-microsoft-com:vml" Requires="v">
                <p:oleObj name="Equation" r:id="rId6" imgW="1079032" imgH="291973" progId="Equation.DSMT4">
                  <p:embed/>
                </p:oleObj>
              </mc:Choice>
              <mc:Fallback>
                <p:oleObj name="Equation" r:id="rId6" imgW="1079032" imgH="291973" progId="Equation.DSMT4">
                  <p:embed/>
                  <p:pic>
                    <p:nvPicPr>
                      <p:cNvPr id="0" name="Picture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698544" y="2506640"/>
                        <a:ext cx="1079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8" name="Object 6"/>
          <p:cNvGraphicFramePr>
            <a:graphicFrameLocks noChangeAspect="1"/>
          </p:cNvGraphicFramePr>
          <p:nvPr/>
        </p:nvGraphicFramePr>
        <p:xfrm>
          <a:off x="3859852" y="2971800"/>
          <a:ext cx="1003300" cy="838200"/>
        </p:xfrm>
        <a:graphic>
          <a:graphicData uri="http://schemas.openxmlformats.org/presentationml/2006/ole">
            <mc:AlternateContent xmlns:mc="http://schemas.openxmlformats.org/markup-compatibility/2006">
              <mc:Choice xmlns:v="urn:schemas-microsoft-com:vml" Requires="v">
                <p:oleObj name="Equation" r:id="rId8" imgW="1002865" imgH="837836" progId="Equation.DSMT4">
                  <p:embed/>
                </p:oleObj>
              </mc:Choice>
              <mc:Fallback>
                <p:oleObj name="Equation" r:id="rId8" imgW="1002865" imgH="837836" progId="Equation.DSMT4">
                  <p:embed/>
                  <p:pic>
                    <p:nvPicPr>
                      <p:cNvPr id="0" name="Picture 1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859852" y="2971800"/>
                        <a:ext cx="1003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267">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12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p:cNvSpPr>
            <a:spLocks noGrp="1"/>
          </p:cNvSpPr>
          <p:nvPr>
            <p:ph type="body" sz="half" idx="4294967295"/>
          </p:nvPr>
        </p:nvSpPr>
        <p:spPr>
          <a:xfrm>
            <a:off x="457200" y="1280160"/>
            <a:ext cx="8153400" cy="4572000"/>
          </a:xfrm>
          <a:prstGeom prst="rect">
            <a:avLst/>
          </a:prstGeom>
        </p:spPr>
        <p:txBody>
          <a:bodyPr/>
          <a:lstStyle/>
          <a:p>
            <a:pPr marL="0" indent="0">
              <a:spcBef>
                <a:spcPct val="50000"/>
              </a:spcBef>
              <a:buFont typeface="Courier New" pitchFamily="49" charset="0"/>
              <a:buNone/>
            </a:pPr>
            <a:r>
              <a:rPr lang="en-US" sz="2800" i="0" dirty="0">
                <a:solidFill>
                  <a:schemeClr val="tx1"/>
                </a:solidFill>
              </a:rPr>
              <a:t>b</a:t>
            </a:r>
            <a:r>
              <a:rPr lang="en-US" sz="2800" dirty="0"/>
              <a:t>. Because the index is 3, an odd number, the radicand may be any real number. </a:t>
            </a:r>
          </a:p>
          <a:p>
            <a:pPr marL="0" indent="0">
              <a:buFont typeface="Courier New" pitchFamily="49" charset="0"/>
              <a:buNone/>
            </a:pPr>
            <a:r>
              <a:rPr lang="en-US" sz="2800" dirty="0"/>
              <a:t>Thus, the domain is the set of all real numbers</a:t>
            </a:r>
          </a:p>
          <a:p>
            <a:pPr marL="0" indent="0">
              <a:buFont typeface="Courier New" pitchFamily="49" charset="0"/>
              <a:buNone/>
            </a:pPr>
            <a:endParaRPr lang="en-US" sz="2800" i="0" dirty="0">
              <a:solidFill>
                <a:schemeClr val="tx1"/>
              </a:solidFill>
            </a:endParaRPr>
          </a:p>
        </p:txBody>
      </p:sp>
      <p:sp>
        <p:nvSpPr>
          <p:cNvPr id="12290" name="Rectangle 9"/>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1: Finding the Domain of a Radical Function (cont.)</a:t>
            </a:r>
          </a:p>
        </p:txBody>
      </p:sp>
      <p:graphicFrame>
        <p:nvGraphicFramePr>
          <p:cNvPr id="12293" name="Object 11"/>
          <p:cNvGraphicFramePr>
            <a:graphicFrameLocks noGrp="1" noChangeAspect="1"/>
          </p:cNvGraphicFramePr>
          <p:nvPr>
            <p:ph sz="quarter" idx="4294967295"/>
            <p:extLst>
              <p:ext uri="{D42A27DB-BD31-4B8C-83A1-F6EECF244321}">
                <p14:modId xmlns:p14="http://schemas.microsoft.com/office/powerpoint/2010/main" val="2461626866"/>
              </p:ext>
            </p:extLst>
          </p:nvPr>
        </p:nvGraphicFramePr>
        <p:xfrm>
          <a:off x="7353300" y="2286000"/>
          <a:ext cx="1257300" cy="477837"/>
        </p:xfrm>
        <a:graphic>
          <a:graphicData uri="http://schemas.openxmlformats.org/presentationml/2006/ole">
            <mc:AlternateContent xmlns:mc="http://schemas.openxmlformats.org/markup-compatibility/2006">
              <mc:Choice xmlns:v="urn:schemas-microsoft-com:vml" Requires="v">
                <p:oleObj name="Equation" r:id="rId2" imgW="1269449" imgH="482391" progId="Equation.DSMT4">
                  <p:embed/>
                </p:oleObj>
              </mc:Choice>
              <mc:Fallback>
                <p:oleObj name="Equation" r:id="rId2" imgW="1269449" imgH="482391" progId="Equation.DSMT4">
                  <p:embed/>
                  <p:pic>
                    <p:nvPicPr>
                      <p:cNvPr id="0" name="Picture 5"/>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53300" y="2286000"/>
                        <a:ext cx="1257300" cy="477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5" name="Content Placeholder 4">
            <a:extLst>
              <a:ext uri="{FF2B5EF4-FFF2-40B4-BE49-F238E27FC236}">
                <a16:creationId xmlns:a16="http://schemas.microsoft.com/office/drawing/2014/main" id="{B75780F6-8F9C-9515-BCCA-1403EED87CE9}"/>
              </a:ext>
            </a:extLst>
          </p:cNvPr>
          <p:cNvSpPr>
            <a:spLocks noGrp="1"/>
          </p:cNvSpPr>
          <p:nvPr>
            <p:ph idx="1"/>
          </p:nvPr>
        </p:nvSpPr>
        <p:spPr/>
        <p:txBody>
          <a:bodyPr/>
          <a:lstStyle/>
          <a:p>
            <a:r>
              <a:rPr lang="en-US" dirty="0"/>
              <a:t> </a:t>
            </a:r>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229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529</TotalTime>
  <Words>885</Words>
  <Application>Microsoft Office PowerPoint</Application>
  <PresentationFormat>On-screen Show (4:3)</PresentationFormat>
  <Paragraphs>110</Paragraphs>
  <Slides>19</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19</vt:i4>
      </vt:variant>
    </vt:vector>
  </HeadingPairs>
  <TitlesOfParts>
    <vt:vector size="25" baseType="lpstr">
      <vt:lpstr>Arial</vt:lpstr>
      <vt:lpstr>Calibri</vt:lpstr>
      <vt:lpstr>Courier New</vt:lpstr>
      <vt:lpstr>Symbol</vt:lpstr>
      <vt:lpstr>Office Theme</vt:lpstr>
      <vt:lpstr>Equation</vt:lpstr>
      <vt:lpstr>Section 8.7</vt:lpstr>
      <vt:lpstr>Definition: Relation, Domain, and Range</vt:lpstr>
      <vt:lpstr>Definition: Function</vt:lpstr>
      <vt:lpstr>Definition: Vertical Line Test</vt:lpstr>
      <vt:lpstr>Definition: Radical Function</vt:lpstr>
      <vt:lpstr>Definition: Radical Function (cont.)</vt:lpstr>
      <vt:lpstr>Example 1: Finding the Domain of a Radical Function</vt:lpstr>
      <vt:lpstr>Example 1: Finding the Domain of a Radical Function (cont.)</vt:lpstr>
      <vt:lpstr>Example 1: Finding the Domain of a Radical Function (cont.)</vt:lpstr>
      <vt:lpstr>Example 2: Evaluating Radical Functions</vt:lpstr>
      <vt:lpstr>Example 2: Evaluating Radical Functions (cont.)</vt:lpstr>
      <vt:lpstr>Example 3: Graphing a Radical Function</vt:lpstr>
      <vt:lpstr>Example 3: Graphing a Radical Function (cont.)</vt:lpstr>
      <vt:lpstr>Example 3: Graphing a Radical Function (cont.)</vt:lpstr>
      <vt:lpstr>Example 4: Using a TI-84 Plus to Graph a Radical Function</vt:lpstr>
      <vt:lpstr>Example 4: Using a TI-84 Plus to Graph a  Radical Functions (cont.)</vt:lpstr>
      <vt:lpstr>Example 4: Using a TI-84 Plus to Graph a  Radical Functions (cont.)</vt:lpstr>
      <vt:lpstr>Example 4: Using a TI-84 Plus to Graph a  Radical Functions (cont.)</vt:lpstr>
      <vt:lpstr>Example 4: Using a TI-84 Plus to Graph a  Radical Functions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Algebra for College Students, 7th Edition</dc:title>
  <dc:creator>Hawkes Learning</dc:creator>
  <cp:lastModifiedBy>Rebecca Johnson</cp:lastModifiedBy>
  <cp:revision>92</cp:revision>
  <dcterms:created xsi:type="dcterms:W3CDTF">2013-04-26T14:43:13Z</dcterms:created>
  <dcterms:modified xsi:type="dcterms:W3CDTF">2023-07-25T19:45:44Z</dcterms:modified>
</cp:coreProperties>
</file>