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256" r:id="rId2"/>
    <p:sldId id="260" r:id="rId3"/>
    <p:sldId id="279" r:id="rId4"/>
    <p:sldId id="262" r:id="rId5"/>
    <p:sldId id="281" r:id="rId6"/>
    <p:sldId id="263" r:id="rId7"/>
    <p:sldId id="280" r:id="rId8"/>
    <p:sldId id="266" r:id="rId9"/>
    <p:sldId id="277" r:id="rId10"/>
    <p:sldId id="267" r:id="rId11"/>
    <p:sldId id="278" r:id="rId12"/>
    <p:sldId id="268" r:id="rId13"/>
    <p:sldId id="269" r:id="rId14"/>
    <p:sldId id="270" r:id="rId15"/>
    <p:sldId id="271" r:id="rId16"/>
    <p:sldId id="272" r:id="rId17"/>
    <p:sldId id="273" r:id="rId18"/>
    <p:sldId id="274"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1F497D"/>
    <a:srgbClr val="0000FF"/>
    <a:srgbClr val="000099"/>
    <a:srgbClr val="FFFFCC"/>
    <a:srgbClr val="008080"/>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623" autoAdjust="0"/>
    <p:restoredTop sz="94660"/>
  </p:normalViewPr>
  <p:slideViewPr>
    <p:cSldViewPr>
      <p:cViewPr varScale="1">
        <p:scale>
          <a:sx n="114" d="100"/>
          <a:sy n="114" d="100"/>
        </p:scale>
        <p:origin x="1122"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7/25/2023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21940588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876C680-9B36-4A0B-8798-E6F006E76272}" type="datetimeFigureOut">
              <a:rPr lang="en-US" smtClean="0"/>
              <a:pPr/>
              <a:t>7/25/2023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EA52B31-A2B9-4F1F-8FB7-7DCA301E6FBC}" type="slidenum">
              <a:rPr lang="en-US" smtClean="0"/>
              <a:pPr/>
              <a:t>‹#›</a:t>
            </a:fld>
            <a:endParaRPr lang="en-US" dirty="0"/>
          </a:p>
        </p:txBody>
      </p:sp>
    </p:spTree>
    <p:extLst>
      <p:ext uri="{BB962C8B-B14F-4D97-AF65-F5344CB8AC3E}">
        <p14:creationId xmlns:p14="http://schemas.microsoft.com/office/powerpoint/2010/main" val="36729490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7"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8" name="Straight Connector 17"/>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1.wmf"/><Relationship Id="rId7" Type="http://schemas.openxmlformats.org/officeDocument/2006/relationships/image" Target="../media/image33.wmf"/><Relationship Id="rId2" Type="http://schemas.openxmlformats.org/officeDocument/2006/relationships/oleObject" Target="../embeddings/oleObject34.bin"/><Relationship Id="rId1" Type="http://schemas.openxmlformats.org/officeDocument/2006/relationships/slideLayout" Target="../slideLayouts/slideLayout2.xml"/><Relationship Id="rId6" Type="http://schemas.openxmlformats.org/officeDocument/2006/relationships/oleObject" Target="../embeddings/oleObject36.bin"/><Relationship Id="rId5" Type="http://schemas.openxmlformats.org/officeDocument/2006/relationships/image" Target="../media/image32.wmf"/><Relationship Id="rId4" Type="http://schemas.openxmlformats.org/officeDocument/2006/relationships/oleObject" Target="../embeddings/oleObject35.bin"/></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40.bin"/><Relationship Id="rId3" Type="http://schemas.openxmlformats.org/officeDocument/2006/relationships/image" Target="../media/image34.wmf"/><Relationship Id="rId7" Type="http://schemas.openxmlformats.org/officeDocument/2006/relationships/image" Target="../media/image36.wmf"/><Relationship Id="rId2" Type="http://schemas.openxmlformats.org/officeDocument/2006/relationships/oleObject" Target="../embeddings/oleObject37.bin"/><Relationship Id="rId1" Type="http://schemas.openxmlformats.org/officeDocument/2006/relationships/slideLayout" Target="../slideLayouts/slideLayout2.xml"/><Relationship Id="rId6" Type="http://schemas.openxmlformats.org/officeDocument/2006/relationships/oleObject" Target="../embeddings/oleObject39.bin"/><Relationship Id="rId11" Type="http://schemas.openxmlformats.org/officeDocument/2006/relationships/image" Target="../media/image38.wmf"/><Relationship Id="rId5" Type="http://schemas.openxmlformats.org/officeDocument/2006/relationships/image" Target="../media/image35.wmf"/><Relationship Id="rId10" Type="http://schemas.openxmlformats.org/officeDocument/2006/relationships/oleObject" Target="../embeddings/oleObject41.bin"/><Relationship Id="rId4" Type="http://schemas.openxmlformats.org/officeDocument/2006/relationships/oleObject" Target="../embeddings/oleObject38.bin"/><Relationship Id="rId9" Type="http://schemas.openxmlformats.org/officeDocument/2006/relationships/image" Target="../media/image37.wmf"/></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45.bin"/><Relationship Id="rId13" Type="http://schemas.openxmlformats.org/officeDocument/2006/relationships/image" Target="../media/image43.wmf"/><Relationship Id="rId3" Type="http://schemas.openxmlformats.org/officeDocument/2006/relationships/image" Target="../media/image39.wmf"/><Relationship Id="rId7" Type="http://schemas.openxmlformats.org/officeDocument/2006/relationships/image" Target="../media/image38.wmf"/><Relationship Id="rId12" Type="http://schemas.openxmlformats.org/officeDocument/2006/relationships/oleObject" Target="../embeddings/oleObject47.bin"/><Relationship Id="rId2" Type="http://schemas.openxmlformats.org/officeDocument/2006/relationships/oleObject" Target="../embeddings/oleObject42.bin"/><Relationship Id="rId1" Type="http://schemas.openxmlformats.org/officeDocument/2006/relationships/slideLayout" Target="../slideLayouts/slideLayout2.xml"/><Relationship Id="rId6" Type="http://schemas.openxmlformats.org/officeDocument/2006/relationships/oleObject" Target="../embeddings/oleObject44.bin"/><Relationship Id="rId11" Type="http://schemas.openxmlformats.org/officeDocument/2006/relationships/image" Target="../media/image42.wmf"/><Relationship Id="rId5" Type="http://schemas.openxmlformats.org/officeDocument/2006/relationships/image" Target="../media/image40.wmf"/><Relationship Id="rId10" Type="http://schemas.openxmlformats.org/officeDocument/2006/relationships/oleObject" Target="../embeddings/oleObject46.bin"/><Relationship Id="rId4" Type="http://schemas.openxmlformats.org/officeDocument/2006/relationships/oleObject" Target="../embeddings/oleObject43.bin"/><Relationship Id="rId9" Type="http://schemas.openxmlformats.org/officeDocument/2006/relationships/image" Target="../media/image41.wmf"/></Relationships>
</file>

<file path=ppt/slides/_rels/slide15.xml.rels><?xml version="1.0" encoding="UTF-8" standalone="yes"?>
<Relationships xmlns="http://schemas.openxmlformats.org/package/2006/relationships"><Relationship Id="rId3" Type="http://schemas.openxmlformats.org/officeDocument/2006/relationships/image" Target="../media/image44.wmf"/><Relationship Id="rId2" Type="http://schemas.openxmlformats.org/officeDocument/2006/relationships/oleObject" Target="../embeddings/oleObject48.bin"/><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52.bin"/><Relationship Id="rId3" Type="http://schemas.openxmlformats.org/officeDocument/2006/relationships/image" Target="../media/image45.wmf"/><Relationship Id="rId7" Type="http://schemas.openxmlformats.org/officeDocument/2006/relationships/image" Target="../media/image47.wmf"/><Relationship Id="rId2" Type="http://schemas.openxmlformats.org/officeDocument/2006/relationships/oleObject" Target="../embeddings/oleObject49.bin"/><Relationship Id="rId1" Type="http://schemas.openxmlformats.org/officeDocument/2006/relationships/slideLayout" Target="../slideLayouts/slideLayout2.xml"/><Relationship Id="rId6" Type="http://schemas.openxmlformats.org/officeDocument/2006/relationships/oleObject" Target="../embeddings/oleObject51.bin"/><Relationship Id="rId11" Type="http://schemas.openxmlformats.org/officeDocument/2006/relationships/image" Target="../media/image49.wmf"/><Relationship Id="rId5" Type="http://schemas.openxmlformats.org/officeDocument/2006/relationships/image" Target="../media/image46.wmf"/><Relationship Id="rId10" Type="http://schemas.openxmlformats.org/officeDocument/2006/relationships/oleObject" Target="../embeddings/oleObject53.bin"/><Relationship Id="rId4" Type="http://schemas.openxmlformats.org/officeDocument/2006/relationships/oleObject" Target="../embeddings/oleObject50.bin"/><Relationship Id="rId9" Type="http://schemas.openxmlformats.org/officeDocument/2006/relationships/image" Target="../media/image48.wmf"/></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56.bin"/><Relationship Id="rId3" Type="http://schemas.openxmlformats.org/officeDocument/2006/relationships/image" Target="../media/image48.wmf"/><Relationship Id="rId7" Type="http://schemas.openxmlformats.org/officeDocument/2006/relationships/image" Target="../media/image51.wmf"/><Relationship Id="rId2" Type="http://schemas.openxmlformats.org/officeDocument/2006/relationships/oleObject" Target="../embeddings/oleObject52.bin"/><Relationship Id="rId1" Type="http://schemas.openxmlformats.org/officeDocument/2006/relationships/slideLayout" Target="../slideLayouts/slideLayout2.xml"/><Relationship Id="rId6" Type="http://schemas.openxmlformats.org/officeDocument/2006/relationships/oleObject" Target="../embeddings/oleObject55.bin"/><Relationship Id="rId11" Type="http://schemas.openxmlformats.org/officeDocument/2006/relationships/image" Target="../media/image53.wmf"/><Relationship Id="rId5" Type="http://schemas.openxmlformats.org/officeDocument/2006/relationships/image" Target="../media/image50.wmf"/><Relationship Id="rId10" Type="http://schemas.openxmlformats.org/officeDocument/2006/relationships/oleObject" Target="../embeddings/oleObject57.bin"/><Relationship Id="rId4" Type="http://schemas.openxmlformats.org/officeDocument/2006/relationships/oleObject" Target="../embeddings/oleObject54.bin"/><Relationship Id="rId9" Type="http://schemas.openxmlformats.org/officeDocument/2006/relationships/image" Target="../media/image52.wmf"/></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60.bin"/><Relationship Id="rId3" Type="http://schemas.openxmlformats.org/officeDocument/2006/relationships/image" Target="../media/image54.wmf"/><Relationship Id="rId7" Type="http://schemas.openxmlformats.org/officeDocument/2006/relationships/image" Target="../media/image49.wmf"/><Relationship Id="rId2" Type="http://schemas.openxmlformats.org/officeDocument/2006/relationships/oleObject" Target="../embeddings/oleObject58.bin"/><Relationship Id="rId1" Type="http://schemas.openxmlformats.org/officeDocument/2006/relationships/slideLayout" Target="../slideLayouts/slideLayout2.xml"/><Relationship Id="rId6" Type="http://schemas.openxmlformats.org/officeDocument/2006/relationships/oleObject" Target="../embeddings/oleObject53.bin"/><Relationship Id="rId11" Type="http://schemas.openxmlformats.org/officeDocument/2006/relationships/image" Target="../media/image57.wmf"/><Relationship Id="rId5" Type="http://schemas.openxmlformats.org/officeDocument/2006/relationships/image" Target="../media/image55.wmf"/><Relationship Id="rId10" Type="http://schemas.openxmlformats.org/officeDocument/2006/relationships/oleObject" Target="../embeddings/oleObject61.bin"/><Relationship Id="rId4" Type="http://schemas.openxmlformats.org/officeDocument/2006/relationships/oleObject" Target="../embeddings/oleObject59.bin"/><Relationship Id="rId9" Type="http://schemas.openxmlformats.org/officeDocument/2006/relationships/image" Target="../media/image56.wmf"/></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4.wmf"/><Relationship Id="rId5" Type="http://schemas.openxmlformats.org/officeDocument/2006/relationships/oleObject" Target="../embeddings/oleObject3.bin"/><Relationship Id="rId4" Type="http://schemas.openxmlformats.org/officeDocument/2006/relationships/image" Target="../media/image3.wmf"/></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7.bin"/><Relationship Id="rId3" Type="http://schemas.openxmlformats.org/officeDocument/2006/relationships/image" Target="../media/image5.wmf"/><Relationship Id="rId7" Type="http://schemas.openxmlformats.org/officeDocument/2006/relationships/image" Target="../media/image7.wmf"/><Relationship Id="rId2" Type="http://schemas.openxmlformats.org/officeDocument/2006/relationships/oleObject" Target="../embeddings/oleObject4.bin"/><Relationship Id="rId1" Type="http://schemas.openxmlformats.org/officeDocument/2006/relationships/slideLayout" Target="../slideLayouts/slideLayout2.xml"/><Relationship Id="rId6" Type="http://schemas.openxmlformats.org/officeDocument/2006/relationships/oleObject" Target="../embeddings/oleObject6.bin"/><Relationship Id="rId5" Type="http://schemas.openxmlformats.org/officeDocument/2006/relationships/image" Target="../media/image6.wmf"/><Relationship Id="rId4" Type="http://schemas.openxmlformats.org/officeDocument/2006/relationships/oleObject" Target="../embeddings/oleObject5.bin"/><Relationship Id="rId9" Type="http://schemas.openxmlformats.org/officeDocument/2006/relationships/image" Target="../media/image8.wmf"/></Relationships>
</file>

<file path=ppt/slides/_rels/slide5.xml.rels><?xml version="1.0" encoding="UTF-8" standalone="yes"?>
<Relationships xmlns="http://schemas.openxmlformats.org/package/2006/relationships"><Relationship Id="rId13" Type="http://schemas.openxmlformats.org/officeDocument/2006/relationships/image" Target="../media/image10.wmf"/><Relationship Id="rId18" Type="http://schemas.openxmlformats.org/officeDocument/2006/relationships/oleObject" Target="../embeddings/oleObject16.bin"/><Relationship Id="rId26" Type="http://schemas.openxmlformats.org/officeDocument/2006/relationships/oleObject" Target="../embeddings/oleObject20.bin"/><Relationship Id="rId39" Type="http://schemas.openxmlformats.org/officeDocument/2006/relationships/image" Target="../media/image23.wmf"/><Relationship Id="rId21" Type="http://schemas.openxmlformats.org/officeDocument/2006/relationships/image" Target="../media/image14.wmf"/><Relationship Id="rId34" Type="http://schemas.openxmlformats.org/officeDocument/2006/relationships/oleObject" Target="../embeddings/oleObject24.bin"/><Relationship Id="rId7" Type="http://schemas.openxmlformats.org/officeDocument/2006/relationships/image" Target="../media/image7.wmf"/><Relationship Id="rId2" Type="http://schemas.openxmlformats.org/officeDocument/2006/relationships/oleObject" Target="../embeddings/oleObject8.bin"/><Relationship Id="rId16" Type="http://schemas.openxmlformats.org/officeDocument/2006/relationships/oleObject" Target="../embeddings/oleObject15.bin"/><Relationship Id="rId20" Type="http://schemas.openxmlformats.org/officeDocument/2006/relationships/oleObject" Target="../embeddings/oleObject17.bin"/><Relationship Id="rId29" Type="http://schemas.openxmlformats.org/officeDocument/2006/relationships/image" Target="../media/image18.wmf"/><Relationship Id="rId41" Type="http://schemas.openxmlformats.org/officeDocument/2006/relationships/image" Target="../media/image24.wmf"/><Relationship Id="rId1" Type="http://schemas.openxmlformats.org/officeDocument/2006/relationships/slideLayout" Target="../slideLayouts/slideLayout2.xml"/><Relationship Id="rId6" Type="http://schemas.openxmlformats.org/officeDocument/2006/relationships/oleObject" Target="../embeddings/oleObject10.bin"/><Relationship Id="rId11" Type="http://schemas.openxmlformats.org/officeDocument/2006/relationships/image" Target="../media/image9.wmf"/><Relationship Id="rId24" Type="http://schemas.openxmlformats.org/officeDocument/2006/relationships/oleObject" Target="../embeddings/oleObject19.bin"/><Relationship Id="rId32" Type="http://schemas.openxmlformats.org/officeDocument/2006/relationships/oleObject" Target="../embeddings/oleObject23.bin"/><Relationship Id="rId37" Type="http://schemas.openxmlformats.org/officeDocument/2006/relationships/image" Target="../media/image22.wmf"/><Relationship Id="rId40" Type="http://schemas.openxmlformats.org/officeDocument/2006/relationships/oleObject" Target="../embeddings/oleObject27.bin"/><Relationship Id="rId5" Type="http://schemas.openxmlformats.org/officeDocument/2006/relationships/image" Target="../media/image6.wmf"/><Relationship Id="rId15" Type="http://schemas.openxmlformats.org/officeDocument/2006/relationships/image" Target="../media/image11.wmf"/><Relationship Id="rId23" Type="http://schemas.openxmlformats.org/officeDocument/2006/relationships/image" Target="../media/image15.wmf"/><Relationship Id="rId28" Type="http://schemas.openxmlformats.org/officeDocument/2006/relationships/oleObject" Target="../embeddings/oleObject21.bin"/><Relationship Id="rId36" Type="http://schemas.openxmlformats.org/officeDocument/2006/relationships/oleObject" Target="../embeddings/oleObject25.bin"/><Relationship Id="rId10" Type="http://schemas.openxmlformats.org/officeDocument/2006/relationships/oleObject" Target="../embeddings/oleObject12.bin"/><Relationship Id="rId19" Type="http://schemas.openxmlformats.org/officeDocument/2006/relationships/image" Target="../media/image13.wmf"/><Relationship Id="rId31" Type="http://schemas.openxmlformats.org/officeDocument/2006/relationships/image" Target="../media/image19.wmf"/><Relationship Id="rId4" Type="http://schemas.openxmlformats.org/officeDocument/2006/relationships/oleObject" Target="../embeddings/oleObject9.bin"/><Relationship Id="rId9" Type="http://schemas.openxmlformats.org/officeDocument/2006/relationships/image" Target="../media/image8.wmf"/><Relationship Id="rId14" Type="http://schemas.openxmlformats.org/officeDocument/2006/relationships/oleObject" Target="../embeddings/oleObject14.bin"/><Relationship Id="rId22" Type="http://schemas.openxmlformats.org/officeDocument/2006/relationships/oleObject" Target="../embeddings/oleObject18.bin"/><Relationship Id="rId27" Type="http://schemas.openxmlformats.org/officeDocument/2006/relationships/image" Target="../media/image17.wmf"/><Relationship Id="rId30" Type="http://schemas.openxmlformats.org/officeDocument/2006/relationships/oleObject" Target="../embeddings/oleObject22.bin"/><Relationship Id="rId35" Type="http://schemas.openxmlformats.org/officeDocument/2006/relationships/image" Target="../media/image21.wmf"/><Relationship Id="rId8" Type="http://schemas.openxmlformats.org/officeDocument/2006/relationships/oleObject" Target="../embeddings/oleObject11.bin"/><Relationship Id="rId3" Type="http://schemas.openxmlformats.org/officeDocument/2006/relationships/image" Target="../media/image5.wmf"/><Relationship Id="rId12" Type="http://schemas.openxmlformats.org/officeDocument/2006/relationships/oleObject" Target="../embeddings/oleObject13.bin"/><Relationship Id="rId17" Type="http://schemas.openxmlformats.org/officeDocument/2006/relationships/image" Target="../media/image12.wmf"/><Relationship Id="rId25" Type="http://schemas.openxmlformats.org/officeDocument/2006/relationships/image" Target="../media/image16.wmf"/><Relationship Id="rId33" Type="http://schemas.openxmlformats.org/officeDocument/2006/relationships/image" Target="../media/image20.wmf"/><Relationship Id="rId38" Type="http://schemas.openxmlformats.org/officeDocument/2006/relationships/oleObject" Target="../embeddings/oleObject26.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oleObject" Target="../embeddings/oleObject28.bin"/><Relationship Id="rId1" Type="http://schemas.openxmlformats.org/officeDocument/2006/relationships/slideLayout" Target="../slideLayouts/slideLayout2.xml"/><Relationship Id="rId5" Type="http://schemas.openxmlformats.org/officeDocument/2006/relationships/image" Target="../media/image26.wmf"/><Relationship Id="rId4" Type="http://schemas.openxmlformats.org/officeDocument/2006/relationships/oleObject" Target="../embeddings/oleObject29.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33.bin"/><Relationship Id="rId3" Type="http://schemas.openxmlformats.org/officeDocument/2006/relationships/image" Target="../media/image27.wmf"/><Relationship Id="rId7" Type="http://schemas.openxmlformats.org/officeDocument/2006/relationships/image" Target="../media/image29.wmf"/><Relationship Id="rId2" Type="http://schemas.openxmlformats.org/officeDocument/2006/relationships/oleObject" Target="../embeddings/oleObject30.bin"/><Relationship Id="rId1" Type="http://schemas.openxmlformats.org/officeDocument/2006/relationships/slideLayout" Target="../slideLayouts/slideLayout2.xml"/><Relationship Id="rId6" Type="http://schemas.openxmlformats.org/officeDocument/2006/relationships/oleObject" Target="../embeddings/oleObject32.bin"/><Relationship Id="rId5" Type="http://schemas.openxmlformats.org/officeDocument/2006/relationships/image" Target="../media/image28.wmf"/><Relationship Id="rId4" Type="http://schemas.openxmlformats.org/officeDocument/2006/relationships/oleObject" Target="../embeddings/oleObject31.bin"/><Relationship Id="rId9" Type="http://schemas.openxmlformats.org/officeDocument/2006/relationships/image" Target="../media/image30.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8.8</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Introduction to Complex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182880"/>
            <a:ext cx="8229600" cy="914400"/>
          </a:xfrm>
          <a:prstGeom prst="rect">
            <a:avLst/>
          </a:prstGeom>
        </p:spPr>
        <p:txBody>
          <a:bodyPr/>
          <a:lstStyle/>
          <a:p>
            <a:r>
              <a:rPr lang="en-US" dirty="0"/>
              <a:t>Example 2: Identifying Real and Imaginary Parts (cont.) </a:t>
            </a:r>
            <a:endParaRPr lang="en-US" sz="3200" dirty="0">
              <a:solidFill>
                <a:schemeClr val="accent1"/>
              </a:solidFill>
            </a:endParaRPr>
          </a:p>
        </p:txBody>
      </p:sp>
      <p:sp>
        <p:nvSpPr>
          <p:cNvPr id="13315" name="Rectangle 3"/>
          <p:cNvSpPr>
            <a:spLocks noGrp="1"/>
          </p:cNvSpPr>
          <p:nvPr>
            <p:ph idx="1"/>
          </p:nvPr>
        </p:nvSpPr>
        <p:spPr>
          <a:xfrm>
            <a:off x="457200" y="1280160"/>
            <a:ext cx="8229600" cy="2046714"/>
          </a:xfrm>
          <a:prstGeom prst="rect">
            <a:avLst/>
          </a:prstGeom>
        </p:spPr>
        <p:txBody>
          <a:bodyPr>
            <a:spAutoFit/>
          </a:bodyPr>
          <a:lstStyle/>
          <a:p>
            <a:pPr marL="0" indent="3175">
              <a:tabLst>
                <a:tab pos="457200" algn="l"/>
              </a:tabLst>
            </a:pPr>
            <a:r>
              <a:rPr lang="sv-SE" sz="2800" i="0" dirty="0">
                <a:solidFill>
                  <a:schemeClr val="tx1"/>
                </a:solidFill>
              </a:rPr>
              <a:t>c.</a:t>
            </a:r>
            <a:r>
              <a:rPr lang="sv-SE" sz="2800" i="0" dirty="0">
                <a:solidFill>
                  <a:srgbClr val="0000FF"/>
                </a:solidFill>
              </a:rPr>
              <a:t>	</a:t>
            </a:r>
          </a:p>
          <a:p>
            <a:pPr marL="0" indent="3175">
              <a:spcBef>
                <a:spcPts val="1800"/>
              </a:spcBef>
              <a:tabLst>
                <a:tab pos="457200" algn="l"/>
              </a:tabLst>
            </a:pPr>
            <a:r>
              <a:rPr lang="en-US" sz="2800" i="0" dirty="0">
                <a:solidFill>
                  <a:schemeClr val="tx1"/>
                </a:solidFill>
              </a:rPr>
              <a:t>Thus, </a:t>
            </a:r>
            <a:r>
              <a:rPr lang="en-US" sz="2800" i="0" dirty="0">
                <a:solidFill>
                  <a:srgbClr val="FF0008"/>
                </a:solidFill>
              </a:rPr>
              <a:t>7</a:t>
            </a:r>
            <a:r>
              <a:rPr lang="en-US" sz="2800" i="0" dirty="0">
                <a:solidFill>
                  <a:schemeClr val="tx1"/>
                </a:solidFill>
              </a:rPr>
              <a:t> is the real part; </a:t>
            </a:r>
            <a:r>
              <a:rPr lang="en-US" sz="2800" i="0" dirty="0">
                <a:solidFill>
                  <a:srgbClr val="FF0008"/>
                </a:solidFill>
              </a:rPr>
              <a:t>0</a:t>
            </a:r>
            <a:r>
              <a:rPr lang="en-US" sz="2800" i="0" dirty="0">
                <a:solidFill>
                  <a:schemeClr val="tx1"/>
                </a:solidFill>
              </a:rPr>
              <a:t> is the imaginary part. (Remember, if </a:t>
            </a:r>
            <a:r>
              <a:rPr lang="en-US" sz="2800" i="1" dirty="0">
                <a:solidFill>
                  <a:schemeClr val="tx1"/>
                </a:solidFill>
              </a:rPr>
              <a:t>b</a:t>
            </a:r>
            <a:r>
              <a:rPr lang="en-US" sz="2800" dirty="0">
                <a:solidFill>
                  <a:schemeClr val="tx1"/>
                </a:solidFill>
              </a:rPr>
              <a:t> </a:t>
            </a:r>
            <a:r>
              <a:rPr lang="en-US" sz="2800" i="0" dirty="0">
                <a:solidFill>
                  <a:schemeClr val="tx1"/>
                </a:solidFill>
                <a:latin typeface="Symbol" pitchFamily="18" charset="2"/>
              </a:rPr>
              <a:t>=</a:t>
            </a:r>
            <a:r>
              <a:rPr lang="en-US" sz="2800" i="0" dirty="0">
                <a:solidFill>
                  <a:schemeClr val="tx1"/>
                </a:solidFill>
              </a:rPr>
              <a:t> 0, the complex number is a real number.)</a:t>
            </a:r>
            <a:r>
              <a:rPr lang="en-US" sz="2800" dirty="0"/>
              <a:t> </a:t>
            </a:r>
            <a:endParaRPr lang="en-US" sz="2800" i="0" dirty="0">
              <a:solidFill>
                <a:srgbClr val="CC0060"/>
              </a:solidFill>
            </a:endParaRPr>
          </a:p>
        </p:txBody>
      </p:sp>
      <p:sp>
        <p:nvSpPr>
          <p:cNvPr id="9" name="Rectangle 8"/>
          <p:cNvSpPr/>
          <p:nvPr/>
        </p:nvSpPr>
        <p:spPr>
          <a:xfrm>
            <a:off x="838200" y="1301675"/>
            <a:ext cx="1617751" cy="523220"/>
          </a:xfrm>
          <a:prstGeom prst="rect">
            <a:avLst/>
          </a:prstGeom>
        </p:spPr>
        <p:txBody>
          <a:bodyPr wrap="none">
            <a:spAutoFit/>
          </a:bodyPr>
          <a:lstStyle/>
          <a:p>
            <a:r>
              <a:rPr lang="sv-SE" sz="2800" dirty="0">
                <a:solidFill>
                  <a:srgbClr val="0000FF"/>
                </a:solidFill>
              </a:rPr>
              <a:t>7</a:t>
            </a:r>
            <a:r>
              <a:rPr lang="sv-SE" sz="2800" dirty="0">
                <a:solidFill>
                  <a:srgbClr val="000099"/>
                </a:solidFill>
              </a:rPr>
              <a:t> </a:t>
            </a:r>
            <a:r>
              <a:rPr lang="sv-SE" sz="2800" dirty="0">
                <a:solidFill>
                  <a:srgbClr val="000099"/>
                </a:solidFill>
                <a:latin typeface="Symbol" pitchFamily="18" charset="2"/>
              </a:rPr>
              <a:t>=</a:t>
            </a:r>
            <a:r>
              <a:rPr lang="sv-SE" sz="2800" dirty="0">
                <a:solidFill>
                  <a:srgbClr val="000099"/>
                </a:solidFill>
              </a:rPr>
              <a:t> 7 </a:t>
            </a:r>
            <a:r>
              <a:rPr lang="sv-SE" sz="2800" dirty="0">
                <a:solidFill>
                  <a:srgbClr val="000099"/>
                </a:solidFill>
                <a:latin typeface="Symbol" pitchFamily="18" charset="2"/>
              </a:rPr>
              <a:t>+</a:t>
            </a:r>
            <a:r>
              <a:rPr lang="sv-SE" sz="2800" dirty="0">
                <a:solidFill>
                  <a:srgbClr val="000099"/>
                </a:solidFill>
              </a:rPr>
              <a:t> 0</a:t>
            </a:r>
            <a:r>
              <a:rPr lang="sv-SE" sz="2800" i="1" dirty="0">
                <a:solidFill>
                  <a:srgbClr val="000099"/>
                </a:solidFill>
              </a:rPr>
              <a:t>i</a:t>
            </a:r>
            <a:r>
              <a:rPr lang="sv-SE" sz="2800" dirty="0">
                <a:solidFill>
                  <a:srgbClr val="000099"/>
                </a:solidFill>
              </a:rPr>
              <a:t> </a:t>
            </a:r>
            <a:endParaRPr lang="en-US" sz="2800" dirty="0"/>
          </a:p>
        </p:txBody>
      </p:sp>
      <p:sp>
        <p:nvSpPr>
          <p:cNvPr id="10" name="Rectangle 9"/>
          <p:cNvSpPr/>
          <p:nvPr/>
        </p:nvSpPr>
        <p:spPr>
          <a:xfrm>
            <a:off x="2836951" y="1363230"/>
            <a:ext cx="1915396" cy="400110"/>
          </a:xfrm>
          <a:prstGeom prst="rect">
            <a:avLst/>
          </a:prstGeom>
        </p:spPr>
        <p:txBody>
          <a:bodyPr wrap="none">
            <a:spAutoFit/>
          </a:bodyPr>
          <a:lstStyle/>
          <a:p>
            <a:r>
              <a:rPr lang="sv-SE" sz="2000" dirty="0">
                <a:solidFill>
                  <a:srgbClr val="008080"/>
                </a:solidFill>
              </a:rPr>
              <a:t>In standard form</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331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182880"/>
            <a:ext cx="8229600" cy="914400"/>
          </a:xfrm>
          <a:prstGeom prst="rect">
            <a:avLst/>
          </a:prstGeom>
        </p:spPr>
        <p:txBody>
          <a:bodyPr/>
          <a:lstStyle/>
          <a:p>
            <a:r>
              <a:rPr lang="en-US" dirty="0"/>
              <a:t>Example 2: Identifying Real and Imaginary Parts (cont.) </a:t>
            </a:r>
            <a:endParaRPr lang="en-US" sz="3200" dirty="0">
              <a:solidFill>
                <a:schemeClr val="accent1"/>
              </a:solidFill>
            </a:endParaRPr>
          </a:p>
        </p:txBody>
      </p:sp>
      <p:sp>
        <p:nvSpPr>
          <p:cNvPr id="13315" name="Rectangle 3"/>
          <p:cNvSpPr>
            <a:spLocks noGrp="1"/>
          </p:cNvSpPr>
          <p:nvPr>
            <p:ph idx="1"/>
          </p:nvPr>
        </p:nvSpPr>
        <p:spPr>
          <a:xfrm>
            <a:off x="457200" y="1280160"/>
            <a:ext cx="8229600" cy="1902059"/>
          </a:xfrm>
          <a:prstGeom prst="rect">
            <a:avLst/>
          </a:prstGeom>
        </p:spPr>
        <p:txBody>
          <a:bodyPr>
            <a:spAutoFit/>
          </a:bodyPr>
          <a:lstStyle/>
          <a:p>
            <a:pPr marL="0" indent="3175">
              <a:buFont typeface="Courier New" pitchFamily="49" charset="0"/>
              <a:buNone/>
              <a:tabLst>
                <a:tab pos="457200" algn="l"/>
              </a:tabLst>
            </a:pPr>
            <a:endParaRPr lang="en-US" sz="2800" i="0" dirty="0">
              <a:solidFill>
                <a:schemeClr val="tx1"/>
              </a:solidFill>
            </a:endParaRPr>
          </a:p>
          <a:p>
            <a:pPr marL="0" indent="3175">
              <a:buFont typeface="Courier New" pitchFamily="49" charset="0"/>
              <a:buNone/>
              <a:tabLst>
                <a:tab pos="457200" algn="l"/>
              </a:tabLst>
            </a:pPr>
            <a:r>
              <a:rPr lang="en-US" sz="2800" i="0" dirty="0">
                <a:solidFill>
                  <a:schemeClr val="tx1"/>
                </a:solidFill>
              </a:rPr>
              <a:t>Thus, </a:t>
            </a:r>
            <a:r>
              <a:rPr lang="en-US" sz="2800" i="0" dirty="0">
                <a:solidFill>
                  <a:srgbClr val="FF0008"/>
                </a:solidFill>
              </a:rPr>
              <a:t>0</a:t>
            </a:r>
            <a:r>
              <a:rPr lang="en-US" sz="2800" i="0" dirty="0">
                <a:solidFill>
                  <a:schemeClr val="tx1"/>
                </a:solidFill>
              </a:rPr>
              <a:t> is the real part;          is the imaginary part. </a:t>
            </a:r>
            <a:br>
              <a:rPr lang="en-US" sz="2800" i="0" dirty="0">
                <a:solidFill>
                  <a:schemeClr val="tx1"/>
                </a:solidFill>
              </a:rPr>
            </a:br>
            <a:r>
              <a:rPr lang="en-US" sz="2800" i="0" dirty="0">
                <a:solidFill>
                  <a:schemeClr val="tx1"/>
                </a:solidFill>
              </a:rPr>
              <a:t>(If </a:t>
            </a:r>
            <a:r>
              <a:rPr lang="en-US" sz="2800" i="1" dirty="0">
                <a:solidFill>
                  <a:schemeClr val="tx1"/>
                </a:solidFill>
              </a:rPr>
              <a:t>a</a:t>
            </a:r>
            <a:r>
              <a:rPr lang="en-US" sz="2800" dirty="0">
                <a:solidFill>
                  <a:schemeClr val="tx1"/>
                </a:solidFill>
              </a:rPr>
              <a:t> </a:t>
            </a:r>
            <a:r>
              <a:rPr lang="en-US" sz="2800" i="0" dirty="0">
                <a:solidFill>
                  <a:schemeClr val="tx1"/>
                </a:solidFill>
                <a:latin typeface="Symbol" pitchFamily="18" charset="2"/>
              </a:rPr>
              <a:t>=</a:t>
            </a:r>
            <a:r>
              <a:rPr lang="en-US" sz="2800" i="0" dirty="0">
                <a:solidFill>
                  <a:schemeClr val="tx1"/>
                </a:solidFill>
              </a:rPr>
              <a:t> 0 and </a:t>
            </a:r>
            <a:r>
              <a:rPr lang="en-US" sz="2800" i="1" dirty="0">
                <a:solidFill>
                  <a:schemeClr val="tx1"/>
                </a:solidFill>
              </a:rPr>
              <a:t>b</a:t>
            </a:r>
            <a:r>
              <a:rPr lang="en-US" sz="2800" dirty="0">
                <a:solidFill>
                  <a:schemeClr val="tx1"/>
                </a:solidFill>
              </a:rPr>
              <a:t> </a:t>
            </a:r>
            <a:r>
              <a:rPr lang="en-US" sz="2800" i="0" dirty="0">
                <a:solidFill>
                  <a:schemeClr val="tx1"/>
                </a:solidFill>
                <a:sym typeface="Symbol" pitchFamily="18" charset="2"/>
              </a:rPr>
              <a:t></a:t>
            </a:r>
            <a:r>
              <a:rPr lang="en-US" sz="2800" i="0" dirty="0">
                <a:solidFill>
                  <a:schemeClr val="tx1"/>
                </a:solidFill>
              </a:rPr>
              <a:t> 0, then the complex number is a pure imaginary number.)</a:t>
            </a:r>
            <a:r>
              <a:rPr lang="en-US" sz="2800" dirty="0">
                <a:solidFill>
                  <a:schemeClr val="tx1"/>
                </a:solidFill>
              </a:rPr>
              <a:t> </a:t>
            </a:r>
          </a:p>
        </p:txBody>
      </p:sp>
      <p:graphicFrame>
        <p:nvGraphicFramePr>
          <p:cNvPr id="5124" name="Object 4"/>
          <p:cNvGraphicFramePr>
            <a:graphicFrameLocks noChangeAspect="1"/>
          </p:cNvGraphicFramePr>
          <p:nvPr>
            <p:extLst>
              <p:ext uri="{D42A27DB-BD31-4B8C-83A1-F6EECF244321}">
                <p14:modId xmlns:p14="http://schemas.microsoft.com/office/powerpoint/2010/main" val="1057331907"/>
              </p:ext>
            </p:extLst>
          </p:nvPr>
        </p:nvGraphicFramePr>
        <p:xfrm>
          <a:off x="533400" y="1309744"/>
          <a:ext cx="292100" cy="304800"/>
        </p:xfrm>
        <a:graphic>
          <a:graphicData uri="http://schemas.openxmlformats.org/presentationml/2006/ole">
            <mc:AlternateContent xmlns:mc="http://schemas.openxmlformats.org/markup-compatibility/2006">
              <mc:Choice xmlns:v="urn:schemas-microsoft-com:vml" Requires="v">
                <p:oleObj name="Equation" r:id="rId2" imgW="291960" imgH="304560" progId="Equation.DSMT4">
                  <p:embed/>
                </p:oleObj>
              </mc:Choice>
              <mc:Fallback>
                <p:oleObj name="Equation" r:id="rId2" imgW="291960" imgH="304560" progId="Equation.DSMT4">
                  <p:embed/>
                  <p:pic>
                    <p:nvPicPr>
                      <p:cNvPr id="0" name="Object 7"/>
                      <p:cNvPicPr>
                        <a:picLocks noChangeAspect="1" noChangeArrowheads="1"/>
                      </p:cNvPicPr>
                      <p:nvPr/>
                    </p:nvPicPr>
                    <p:blipFill>
                      <a:blip r:embed="rId3"/>
                      <a:srcRect/>
                      <a:stretch>
                        <a:fillRect/>
                      </a:stretch>
                    </p:blipFill>
                    <p:spPr bwMode="auto">
                      <a:xfrm>
                        <a:off x="533400" y="1309744"/>
                        <a:ext cx="2921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5" name="Object 6"/>
          <p:cNvGraphicFramePr>
            <a:graphicFrameLocks noChangeAspect="1"/>
          </p:cNvGraphicFramePr>
          <p:nvPr>
            <p:extLst>
              <p:ext uri="{D42A27DB-BD31-4B8C-83A1-F6EECF244321}">
                <p14:modId xmlns:p14="http://schemas.microsoft.com/office/powerpoint/2010/main" val="317657412"/>
              </p:ext>
            </p:extLst>
          </p:nvPr>
        </p:nvGraphicFramePr>
        <p:xfrm>
          <a:off x="3962400" y="1828800"/>
          <a:ext cx="673100" cy="444500"/>
        </p:xfrm>
        <a:graphic>
          <a:graphicData uri="http://schemas.openxmlformats.org/presentationml/2006/ole">
            <mc:AlternateContent xmlns:mc="http://schemas.openxmlformats.org/markup-compatibility/2006">
              <mc:Choice xmlns:v="urn:schemas-microsoft-com:vml" Requires="v">
                <p:oleObj name="Equation" r:id="rId4" imgW="672808" imgH="444307" progId="Equation.DSMT4">
                  <p:embed/>
                </p:oleObj>
              </mc:Choice>
              <mc:Fallback>
                <p:oleObj name="Equation" r:id="rId4" imgW="672808" imgH="444307" progId="Equation.DSMT4">
                  <p:embed/>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62400" y="1828800"/>
                        <a:ext cx="6731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6" name="Object 6"/>
          <p:cNvGraphicFramePr>
            <a:graphicFrameLocks noChangeAspect="1"/>
          </p:cNvGraphicFramePr>
          <p:nvPr>
            <p:extLst>
              <p:ext uri="{D42A27DB-BD31-4B8C-83A1-F6EECF244321}">
                <p14:modId xmlns:p14="http://schemas.microsoft.com/office/powerpoint/2010/main" val="1243458165"/>
              </p:ext>
            </p:extLst>
          </p:nvPr>
        </p:nvGraphicFramePr>
        <p:xfrm>
          <a:off x="990600" y="1230120"/>
          <a:ext cx="2235200" cy="444500"/>
        </p:xfrm>
        <a:graphic>
          <a:graphicData uri="http://schemas.openxmlformats.org/presentationml/2006/ole">
            <mc:AlternateContent xmlns:mc="http://schemas.openxmlformats.org/markup-compatibility/2006">
              <mc:Choice xmlns:v="urn:schemas-microsoft-com:vml" Requires="v">
                <p:oleObj name="Equation" r:id="rId6" imgW="2235200" imgH="444500" progId="Equation.DSMT4">
                  <p:embed/>
                </p:oleObj>
              </mc:Choice>
              <mc:Fallback>
                <p:oleObj name="Equation" r:id="rId6" imgW="2235200" imgH="444500" progId="Equation.DSMT4">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90600" y="1230120"/>
                        <a:ext cx="2235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2" name="Rectangle 11"/>
          <p:cNvSpPr/>
          <p:nvPr/>
        </p:nvSpPr>
        <p:spPr>
          <a:xfrm>
            <a:off x="3977404" y="1274510"/>
            <a:ext cx="1915396" cy="400110"/>
          </a:xfrm>
          <a:prstGeom prst="rect">
            <a:avLst/>
          </a:prstGeom>
        </p:spPr>
        <p:txBody>
          <a:bodyPr wrap="none">
            <a:spAutoFit/>
          </a:bodyPr>
          <a:lstStyle/>
          <a:p>
            <a:r>
              <a:rPr lang="sv-SE" sz="2000" dirty="0">
                <a:solidFill>
                  <a:srgbClr val="008080"/>
                </a:solidFill>
              </a:rPr>
              <a:t>In standard form</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3315">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1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xfrm>
            <a:off x="457200" y="182880"/>
            <a:ext cx="8229600" cy="914400"/>
          </a:xfrm>
          <a:prstGeom prst="rect">
            <a:avLst/>
          </a:prstGeom>
        </p:spPr>
        <p:txBody>
          <a:bodyPr/>
          <a:lstStyle/>
          <a:p>
            <a:r>
              <a:rPr lang="en-US" dirty="0"/>
              <a:t>Definition: Equality of Complex Numbers</a:t>
            </a:r>
          </a:p>
        </p:txBody>
      </p:sp>
      <p:sp>
        <p:nvSpPr>
          <p:cNvPr id="14339" name="Rectangle 6"/>
          <p:cNvSpPr>
            <a:spLocks noGrp="1"/>
          </p:cNvSpPr>
          <p:nvPr>
            <p:ph idx="1"/>
          </p:nvPr>
        </p:nvSpPr>
        <p:spPr>
          <a:xfrm>
            <a:off x="457200" y="1280160"/>
            <a:ext cx="8229600" cy="1040285"/>
          </a:xfrm>
          <a:prstGeom prst="rect">
            <a:avLst/>
          </a:prstGeom>
          <a:solidFill>
            <a:srgbClr val="FFFFCC"/>
          </a:solidFill>
          <a:ln w="28575">
            <a:solidFill>
              <a:srgbClr val="000000"/>
            </a:solidFill>
          </a:ln>
        </p:spPr>
        <p:txBody>
          <a:bodyPr>
            <a:spAutoFit/>
          </a:bodyPr>
          <a:lstStyle/>
          <a:p>
            <a:pPr marL="15875" indent="-15875">
              <a:buFont typeface="Courier New" pitchFamily="49" charset="0"/>
              <a:buNone/>
              <a:tabLst>
                <a:tab pos="1828800" algn="l"/>
                <a:tab pos="3597275" algn="l"/>
                <a:tab pos="4856163" algn="l"/>
              </a:tabLst>
            </a:pPr>
            <a:r>
              <a:rPr lang="en-US" i="0" dirty="0">
                <a:solidFill>
                  <a:srgbClr val="000000"/>
                </a:solidFill>
              </a:rPr>
              <a:t>For complex numbers </a:t>
            </a:r>
            <a:r>
              <a:rPr lang="en-US" i="1" dirty="0">
                <a:solidFill>
                  <a:srgbClr val="000000"/>
                </a:solidFill>
              </a:rPr>
              <a:t>a</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a:t>
            </a:r>
            <a:r>
              <a:rPr lang="en-US" i="1" dirty="0">
                <a:solidFill>
                  <a:srgbClr val="000000"/>
                </a:solidFill>
              </a:rPr>
              <a:t>bi</a:t>
            </a:r>
            <a:r>
              <a:rPr lang="en-US" dirty="0">
                <a:solidFill>
                  <a:srgbClr val="000000"/>
                </a:solidFill>
              </a:rPr>
              <a:t> </a:t>
            </a:r>
            <a:r>
              <a:rPr lang="en-US" i="0" dirty="0">
                <a:solidFill>
                  <a:srgbClr val="000000"/>
                </a:solidFill>
              </a:rPr>
              <a:t>and </a:t>
            </a:r>
            <a:r>
              <a:rPr lang="en-US" i="1" dirty="0">
                <a:solidFill>
                  <a:srgbClr val="000000"/>
                </a:solidFill>
              </a:rPr>
              <a:t>c</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a:t>
            </a:r>
            <a:r>
              <a:rPr lang="en-US" i="1" dirty="0">
                <a:solidFill>
                  <a:srgbClr val="000000"/>
                </a:solidFill>
              </a:rPr>
              <a:t>di</a:t>
            </a:r>
            <a:r>
              <a:rPr lang="en-US" i="0" dirty="0">
                <a:solidFill>
                  <a:srgbClr val="000000"/>
                </a:solidFill>
              </a:rPr>
              <a:t>,</a:t>
            </a:r>
          </a:p>
          <a:p>
            <a:pPr marL="15875" indent="-15875">
              <a:buFont typeface="Courier New" pitchFamily="49" charset="0"/>
              <a:buNone/>
              <a:tabLst>
                <a:tab pos="1828800" algn="l"/>
                <a:tab pos="3597275" algn="l"/>
                <a:tab pos="4856163" algn="l"/>
              </a:tabLst>
            </a:pPr>
            <a:r>
              <a:rPr lang="en-US" i="0" dirty="0">
                <a:solidFill>
                  <a:srgbClr val="000000"/>
                </a:solidFill>
              </a:rPr>
              <a:t>		if </a:t>
            </a:r>
            <a:r>
              <a:rPr lang="en-US" b="1" i="1" dirty="0">
                <a:solidFill>
                  <a:srgbClr val="0000FF"/>
                </a:solidFill>
              </a:rPr>
              <a:t>a</a:t>
            </a:r>
            <a:r>
              <a:rPr lang="en-US" b="1" dirty="0">
                <a:solidFill>
                  <a:srgbClr val="0000FF"/>
                </a:solidFill>
              </a:rPr>
              <a:t> </a:t>
            </a:r>
            <a:r>
              <a:rPr lang="en-US" b="1" i="0" dirty="0">
                <a:solidFill>
                  <a:srgbClr val="0000FF"/>
                </a:solidFill>
                <a:latin typeface="Symbol" pitchFamily="18" charset="2"/>
              </a:rPr>
              <a:t>+</a:t>
            </a:r>
            <a:r>
              <a:rPr lang="en-US" i="0" dirty="0">
                <a:solidFill>
                  <a:srgbClr val="0000FF"/>
                </a:solidFill>
              </a:rPr>
              <a:t> </a:t>
            </a:r>
            <a:r>
              <a:rPr lang="en-US" b="1" i="1" dirty="0">
                <a:solidFill>
                  <a:srgbClr val="0000FF"/>
                </a:solidFill>
              </a:rPr>
              <a:t>bi</a:t>
            </a:r>
            <a:r>
              <a:rPr lang="en-US" b="1" dirty="0">
                <a:solidFill>
                  <a:srgbClr val="0000FF"/>
                </a:solidFill>
              </a:rPr>
              <a:t> </a:t>
            </a:r>
            <a:r>
              <a:rPr lang="en-US" i="0" dirty="0">
                <a:solidFill>
                  <a:srgbClr val="0000FF"/>
                </a:solidFill>
              </a:rPr>
              <a:t>= </a:t>
            </a:r>
            <a:r>
              <a:rPr lang="en-US" b="1" i="1" dirty="0">
                <a:solidFill>
                  <a:srgbClr val="0000FF"/>
                </a:solidFill>
              </a:rPr>
              <a:t>c</a:t>
            </a:r>
            <a:r>
              <a:rPr lang="en-US" b="1" dirty="0">
                <a:solidFill>
                  <a:srgbClr val="0000FF"/>
                </a:solidFill>
              </a:rPr>
              <a:t> </a:t>
            </a:r>
            <a:r>
              <a:rPr lang="en-US" b="1" i="0" dirty="0">
                <a:solidFill>
                  <a:srgbClr val="0000FF"/>
                </a:solidFill>
                <a:latin typeface="Symbol" pitchFamily="18" charset="2"/>
              </a:rPr>
              <a:t>+</a:t>
            </a:r>
            <a:r>
              <a:rPr lang="en-US" i="0" dirty="0">
                <a:solidFill>
                  <a:srgbClr val="0000FF"/>
                </a:solidFill>
              </a:rPr>
              <a:t> </a:t>
            </a:r>
            <a:r>
              <a:rPr lang="en-US" b="1" i="1" dirty="0">
                <a:solidFill>
                  <a:srgbClr val="0000FF"/>
                </a:solidFill>
              </a:rPr>
              <a:t>di</a:t>
            </a:r>
            <a:r>
              <a:rPr lang="en-US" i="0" dirty="0">
                <a:solidFill>
                  <a:srgbClr val="000000"/>
                </a:solidFill>
              </a:rPr>
              <a:t>, then </a:t>
            </a:r>
            <a:r>
              <a:rPr lang="en-US" b="1" i="1" dirty="0">
                <a:solidFill>
                  <a:srgbClr val="0000FF"/>
                </a:solidFill>
              </a:rPr>
              <a:t>a</a:t>
            </a:r>
            <a:r>
              <a:rPr lang="en-US" b="1" dirty="0">
                <a:solidFill>
                  <a:srgbClr val="0000FF"/>
                </a:solidFill>
              </a:rPr>
              <a:t> </a:t>
            </a:r>
            <a:r>
              <a:rPr lang="en-US" b="1" i="0" dirty="0">
                <a:solidFill>
                  <a:srgbClr val="0000FF"/>
                </a:solidFill>
                <a:latin typeface="Symbol" pitchFamily="18" charset="2"/>
              </a:rPr>
              <a:t>=</a:t>
            </a:r>
            <a:r>
              <a:rPr lang="en-US" i="0" dirty="0">
                <a:solidFill>
                  <a:srgbClr val="0000FF"/>
                </a:solidFill>
              </a:rPr>
              <a:t> </a:t>
            </a:r>
            <a:r>
              <a:rPr lang="en-US" b="1" i="1" dirty="0">
                <a:solidFill>
                  <a:srgbClr val="0000FF"/>
                </a:solidFill>
              </a:rPr>
              <a:t>c</a:t>
            </a:r>
            <a:r>
              <a:rPr lang="en-US" b="1" dirty="0">
                <a:solidFill>
                  <a:srgbClr val="000000"/>
                </a:solidFill>
              </a:rPr>
              <a:t> </a:t>
            </a:r>
            <a:r>
              <a:rPr lang="en-US" i="0" dirty="0">
                <a:solidFill>
                  <a:srgbClr val="000000"/>
                </a:solidFill>
              </a:rPr>
              <a:t>and </a:t>
            </a:r>
            <a:r>
              <a:rPr lang="en-US" b="1" i="1" dirty="0">
                <a:solidFill>
                  <a:srgbClr val="0000FF"/>
                </a:solidFill>
              </a:rPr>
              <a:t>b</a:t>
            </a:r>
            <a:r>
              <a:rPr lang="en-US" b="1" dirty="0">
                <a:solidFill>
                  <a:srgbClr val="0000FF"/>
                </a:solidFill>
              </a:rPr>
              <a:t> </a:t>
            </a:r>
            <a:r>
              <a:rPr lang="en-US" b="1" i="0" dirty="0">
                <a:solidFill>
                  <a:srgbClr val="0000FF"/>
                </a:solidFill>
                <a:latin typeface="Symbol" pitchFamily="18" charset="2"/>
              </a:rPr>
              <a:t>=</a:t>
            </a:r>
            <a:r>
              <a:rPr lang="en-US" i="0" dirty="0">
                <a:solidFill>
                  <a:srgbClr val="0000FF"/>
                </a:solidFill>
              </a:rPr>
              <a:t> </a:t>
            </a:r>
            <a:r>
              <a:rPr lang="en-US" b="1" i="1" dirty="0">
                <a:solidFill>
                  <a:srgbClr val="0000FF"/>
                </a:solidFill>
              </a:rPr>
              <a:t>d</a:t>
            </a:r>
            <a:r>
              <a:rPr lang="en-US" i="0" dirty="0">
                <a:solidFill>
                  <a:srgbClr val="000000"/>
                </a:solidFill>
              </a:rPr>
              <a:t>.</a:t>
            </a:r>
            <a:endParaRPr lang="en-US" dirty="0">
              <a:solidFill>
                <a:srgbClr val="00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Solving Equations</a:t>
            </a:r>
            <a:r>
              <a:rPr lang="en-US" dirty="0"/>
              <a:t> </a:t>
            </a:r>
          </a:p>
        </p:txBody>
      </p:sp>
      <p:sp>
        <p:nvSpPr>
          <p:cNvPr id="15363" name="Rectangle 3"/>
          <p:cNvSpPr>
            <a:spLocks noGrp="1"/>
          </p:cNvSpPr>
          <p:nvPr>
            <p:ph idx="1"/>
          </p:nvPr>
        </p:nvSpPr>
        <p:spPr>
          <a:xfrm>
            <a:off x="457200" y="1295400"/>
            <a:ext cx="8229600" cy="4056495"/>
          </a:xfrm>
          <a:prstGeom prst="rect">
            <a:avLst/>
          </a:prstGeom>
        </p:spPr>
        <p:txBody>
          <a:bodyPr>
            <a:spAutoFit/>
          </a:bodyPr>
          <a:lstStyle/>
          <a:p>
            <a:pPr marL="0" indent="0">
              <a:buFont typeface="Courier New" pitchFamily="49" charset="0"/>
              <a:buNone/>
            </a:pPr>
            <a:r>
              <a:rPr lang="en-US" sz="2800" i="0" dirty="0">
                <a:solidFill>
                  <a:schemeClr val="tx1"/>
                </a:solidFill>
              </a:rPr>
              <a:t>Solve each equation for </a:t>
            </a:r>
            <a:r>
              <a:rPr lang="en-US" sz="2800" i="1" dirty="0">
                <a:solidFill>
                  <a:schemeClr val="tx1"/>
                </a:solidFill>
              </a:rPr>
              <a:t>x</a:t>
            </a:r>
            <a:r>
              <a:rPr lang="en-US" sz="2800" dirty="0">
                <a:solidFill>
                  <a:schemeClr val="tx1"/>
                </a:solidFill>
              </a:rPr>
              <a:t> </a:t>
            </a:r>
            <a:r>
              <a:rPr lang="en-US" sz="2800" i="0" dirty="0">
                <a:solidFill>
                  <a:schemeClr val="tx1"/>
                </a:solidFill>
              </a:rPr>
              <a:t>and </a:t>
            </a:r>
            <a:r>
              <a:rPr lang="en-US" sz="2800" i="1" dirty="0">
                <a:solidFill>
                  <a:schemeClr val="tx1"/>
                </a:solidFill>
              </a:rPr>
              <a:t>y</a:t>
            </a:r>
            <a:r>
              <a:rPr lang="en-US" sz="2800" i="0" dirty="0">
                <a:solidFill>
                  <a:schemeClr val="tx1"/>
                </a:solidFill>
              </a:rPr>
              <a:t>.</a:t>
            </a:r>
            <a:r>
              <a:rPr lang="en-US" sz="2800" dirty="0">
                <a:solidFill>
                  <a:schemeClr val="tx1"/>
                </a:solidFill>
              </a:rPr>
              <a:t> </a:t>
            </a:r>
          </a:p>
          <a:p>
            <a:pPr>
              <a:tabLst>
                <a:tab pos="457200" algn="l"/>
              </a:tabLst>
            </a:pPr>
            <a:r>
              <a:rPr lang="en-US" sz="2800" i="0" dirty="0">
                <a:solidFill>
                  <a:schemeClr val="tx1"/>
                </a:solidFill>
              </a:rPr>
              <a:t>a.</a:t>
            </a:r>
            <a:r>
              <a:rPr lang="en-US" sz="2800" b="1" i="0" dirty="0">
                <a:solidFill>
                  <a:schemeClr val="tx1"/>
                </a:solidFill>
              </a:rPr>
              <a:t>	</a:t>
            </a:r>
            <a:r>
              <a:rPr lang="en-US" sz="2800" i="0" dirty="0">
                <a:solidFill>
                  <a:srgbClr val="0000FF"/>
                </a:solidFill>
              </a:rPr>
              <a:t>(</a:t>
            </a:r>
            <a:r>
              <a:rPr lang="en-US" sz="2800" i="1" dirty="0">
                <a:solidFill>
                  <a:srgbClr val="0000FF"/>
                </a:solidFill>
              </a:rPr>
              <a:t>x</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3) </a:t>
            </a:r>
            <a:r>
              <a:rPr lang="en-US" sz="2800" i="0" dirty="0">
                <a:solidFill>
                  <a:srgbClr val="0000FF"/>
                </a:solidFill>
                <a:latin typeface="Symbol" pitchFamily="18" charset="2"/>
              </a:rPr>
              <a:t>+</a:t>
            </a:r>
            <a:r>
              <a:rPr lang="en-US" sz="2800" i="0" dirty="0">
                <a:solidFill>
                  <a:srgbClr val="0000FF"/>
                </a:solidFill>
              </a:rPr>
              <a:t> 2</a:t>
            </a:r>
            <a:r>
              <a:rPr lang="en-US" sz="2800" i="1" dirty="0">
                <a:solidFill>
                  <a:srgbClr val="0000FF"/>
                </a:solidFill>
              </a:rPr>
              <a:t>yi</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7 </a:t>
            </a:r>
            <a:r>
              <a:rPr lang="en-US" sz="2800" i="0" dirty="0">
                <a:solidFill>
                  <a:srgbClr val="0000FF"/>
                </a:solidFill>
                <a:latin typeface="Symbol" pitchFamily="18" charset="2"/>
              </a:rPr>
              <a:t>-</a:t>
            </a:r>
            <a:r>
              <a:rPr lang="en-US" sz="2800" i="0" dirty="0">
                <a:solidFill>
                  <a:srgbClr val="0000FF"/>
                </a:solidFill>
              </a:rPr>
              <a:t> 6</a:t>
            </a:r>
            <a:r>
              <a:rPr lang="en-US" sz="2800" i="1" dirty="0">
                <a:solidFill>
                  <a:srgbClr val="0000FF"/>
                </a:solidFill>
              </a:rPr>
              <a:t>i        </a:t>
            </a:r>
            <a:r>
              <a:rPr lang="en-US" sz="2800" dirty="0"/>
              <a:t>b</a:t>
            </a:r>
            <a:r>
              <a:rPr lang="en-US" sz="2800" i="1" dirty="0">
                <a:solidFill>
                  <a:srgbClr val="0000FF"/>
                </a:solidFill>
              </a:rPr>
              <a:t>.</a:t>
            </a:r>
            <a:r>
              <a:rPr lang="es-ES" dirty="0">
                <a:solidFill>
                  <a:srgbClr val="0000FF"/>
                </a:solidFill>
              </a:rPr>
              <a:t> 2</a:t>
            </a:r>
            <a:r>
              <a:rPr lang="es-ES" i="1" dirty="0">
                <a:solidFill>
                  <a:srgbClr val="0000FF"/>
                </a:solidFill>
              </a:rPr>
              <a:t>y</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3 </a:t>
            </a:r>
            <a:r>
              <a:rPr lang="es-ES" dirty="0">
                <a:solidFill>
                  <a:srgbClr val="0000FF"/>
                </a:solidFill>
                <a:latin typeface="Symbol" pitchFamily="18" charset="2"/>
              </a:rPr>
              <a:t>-</a:t>
            </a:r>
            <a:r>
              <a:rPr lang="es-ES" dirty="0">
                <a:solidFill>
                  <a:srgbClr val="0000FF"/>
                </a:solidFill>
              </a:rPr>
              <a:t> 8</a:t>
            </a:r>
            <a:r>
              <a:rPr lang="es-ES" i="1" dirty="0">
                <a:solidFill>
                  <a:srgbClr val="0000FF"/>
                </a:solidFill>
              </a:rPr>
              <a:t>i</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9 </a:t>
            </a:r>
            <a:r>
              <a:rPr lang="es-ES" dirty="0">
                <a:solidFill>
                  <a:srgbClr val="0000FF"/>
                </a:solidFill>
                <a:latin typeface="Symbol" pitchFamily="18" charset="2"/>
              </a:rPr>
              <a:t>+</a:t>
            </a:r>
            <a:r>
              <a:rPr lang="es-ES" dirty="0">
                <a:solidFill>
                  <a:srgbClr val="0000FF"/>
                </a:solidFill>
              </a:rPr>
              <a:t> 4</a:t>
            </a:r>
            <a:r>
              <a:rPr lang="es-ES" i="1" dirty="0">
                <a:solidFill>
                  <a:srgbClr val="0000FF"/>
                </a:solidFill>
              </a:rPr>
              <a:t>xi</a:t>
            </a:r>
          </a:p>
          <a:p>
            <a:pPr marL="0" indent="0">
              <a:buFont typeface="Courier New" pitchFamily="49" charset="0"/>
              <a:buNone/>
            </a:pPr>
            <a:r>
              <a:rPr lang="en-US" sz="2800" b="1" i="0" dirty="0">
                <a:solidFill>
                  <a:schemeClr val="tx1"/>
                </a:solidFill>
              </a:rPr>
              <a:t>Solution</a:t>
            </a:r>
          </a:p>
          <a:p>
            <a:pPr marL="0" indent="0">
              <a:buFont typeface="Courier New" pitchFamily="49" charset="0"/>
              <a:buNone/>
            </a:pPr>
            <a:r>
              <a:rPr lang="en-US" sz="2800" i="0" dirty="0">
                <a:solidFill>
                  <a:schemeClr val="tx1"/>
                </a:solidFill>
              </a:rPr>
              <a:t>Equate the real parts and the imaginary parts, and solve the resulting equations.</a:t>
            </a:r>
            <a:r>
              <a:rPr lang="en-US" sz="2800" dirty="0"/>
              <a:t> </a:t>
            </a:r>
          </a:p>
          <a:p>
            <a:pPr marL="514350" indent="-514350">
              <a:buFont typeface="+mj-lt"/>
              <a:buAutoNum type="alphaLcPeriod"/>
            </a:pPr>
            <a:r>
              <a:rPr lang="en-US" sz="2800" i="0" dirty="0">
                <a:solidFill>
                  <a:schemeClr val="tx1"/>
                </a:solidFill>
              </a:rPr>
              <a:t> </a:t>
            </a:r>
          </a:p>
          <a:p>
            <a:endParaRPr lang="en-US" dirty="0">
              <a:solidFill>
                <a:schemeClr val="tx1"/>
              </a:solidFill>
            </a:endParaRPr>
          </a:p>
          <a:p>
            <a:endParaRPr lang="en-US" sz="2800" i="0" dirty="0">
              <a:solidFill>
                <a:schemeClr val="tx1"/>
              </a:solidFill>
            </a:endParaRPr>
          </a:p>
        </p:txBody>
      </p:sp>
      <p:graphicFrame>
        <p:nvGraphicFramePr>
          <p:cNvPr id="6148" name="Object 4"/>
          <p:cNvGraphicFramePr>
            <a:graphicFrameLocks noChangeAspect="1"/>
          </p:cNvGraphicFramePr>
          <p:nvPr>
            <p:extLst>
              <p:ext uri="{D42A27DB-BD31-4B8C-83A1-F6EECF244321}">
                <p14:modId xmlns:p14="http://schemas.microsoft.com/office/powerpoint/2010/main" val="3952567828"/>
              </p:ext>
            </p:extLst>
          </p:nvPr>
        </p:nvGraphicFramePr>
        <p:xfrm>
          <a:off x="2057400" y="3911600"/>
          <a:ext cx="1206500" cy="292100"/>
        </p:xfrm>
        <a:graphic>
          <a:graphicData uri="http://schemas.openxmlformats.org/presentationml/2006/ole">
            <mc:AlternateContent xmlns:mc="http://schemas.openxmlformats.org/markup-compatibility/2006">
              <mc:Choice xmlns:v="urn:schemas-microsoft-com:vml" Requires="v">
                <p:oleObj name="Equation" r:id="rId2" imgW="1206500" imgH="292100" progId="Equation.DSMT4">
                  <p:embed/>
                </p:oleObj>
              </mc:Choice>
              <mc:Fallback>
                <p:oleObj name="Equation" r:id="rId2" imgW="1206500" imgH="29210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7400" y="3911600"/>
                        <a:ext cx="12065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9" name="Object 6"/>
          <p:cNvGraphicFramePr>
            <a:graphicFrameLocks noChangeAspect="1"/>
          </p:cNvGraphicFramePr>
          <p:nvPr>
            <p:extLst>
              <p:ext uri="{D42A27DB-BD31-4B8C-83A1-F6EECF244321}">
                <p14:modId xmlns:p14="http://schemas.microsoft.com/office/powerpoint/2010/main" val="393248670"/>
              </p:ext>
            </p:extLst>
          </p:nvPr>
        </p:nvGraphicFramePr>
        <p:xfrm>
          <a:off x="5397500" y="3911600"/>
          <a:ext cx="1104900" cy="355600"/>
        </p:xfrm>
        <a:graphic>
          <a:graphicData uri="http://schemas.openxmlformats.org/presentationml/2006/ole">
            <mc:AlternateContent xmlns:mc="http://schemas.openxmlformats.org/markup-compatibility/2006">
              <mc:Choice xmlns:v="urn:schemas-microsoft-com:vml" Requires="v">
                <p:oleObj name="Equation" r:id="rId4" imgW="1104421" imgH="355446" progId="Equation.DSMT4">
                  <p:embed/>
                </p:oleObj>
              </mc:Choice>
              <mc:Fallback>
                <p:oleObj name="Equation" r:id="rId4" imgW="1104421" imgH="355446" progId="Equation.DSMT4">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97500" y="3911600"/>
                        <a:ext cx="11049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0" name="Object 6"/>
          <p:cNvGraphicFramePr>
            <a:graphicFrameLocks noChangeAspect="1"/>
          </p:cNvGraphicFramePr>
          <p:nvPr>
            <p:extLst>
              <p:ext uri="{D42A27DB-BD31-4B8C-83A1-F6EECF244321}">
                <p14:modId xmlns:p14="http://schemas.microsoft.com/office/powerpoint/2010/main" val="1179369584"/>
              </p:ext>
            </p:extLst>
          </p:nvPr>
        </p:nvGraphicFramePr>
        <p:xfrm>
          <a:off x="2527300" y="4445000"/>
          <a:ext cx="736600" cy="279400"/>
        </p:xfrm>
        <a:graphic>
          <a:graphicData uri="http://schemas.openxmlformats.org/presentationml/2006/ole">
            <mc:AlternateContent xmlns:mc="http://schemas.openxmlformats.org/markup-compatibility/2006">
              <mc:Choice xmlns:v="urn:schemas-microsoft-com:vml" Requires="v">
                <p:oleObj name="Equation" r:id="rId6" imgW="736600" imgH="279400" progId="Equation.DSMT4">
                  <p:embed/>
                </p:oleObj>
              </mc:Choice>
              <mc:Fallback>
                <p:oleObj name="Equation" r:id="rId6" imgW="736600" imgH="27940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27300" y="4445000"/>
                        <a:ext cx="736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1" name="Object 7"/>
          <p:cNvGraphicFramePr>
            <a:graphicFrameLocks noChangeAspect="1"/>
          </p:cNvGraphicFramePr>
          <p:nvPr>
            <p:extLst>
              <p:ext uri="{D42A27DB-BD31-4B8C-83A1-F6EECF244321}">
                <p14:modId xmlns:p14="http://schemas.microsoft.com/office/powerpoint/2010/main" val="3867319364"/>
              </p:ext>
            </p:extLst>
          </p:nvPr>
        </p:nvGraphicFramePr>
        <p:xfrm>
          <a:off x="5575300" y="4445000"/>
          <a:ext cx="927100" cy="355600"/>
        </p:xfrm>
        <a:graphic>
          <a:graphicData uri="http://schemas.openxmlformats.org/presentationml/2006/ole">
            <mc:AlternateContent xmlns:mc="http://schemas.openxmlformats.org/markup-compatibility/2006">
              <mc:Choice xmlns:v="urn:schemas-microsoft-com:vml" Requires="v">
                <p:oleObj name="Equation" r:id="rId8" imgW="926698" imgH="355446" progId="Equation.DSMT4">
                  <p:embed/>
                </p:oleObj>
              </mc:Choice>
              <mc:Fallback>
                <p:oleObj name="Equation" r:id="rId8" imgW="926698" imgH="355446" progId="Equation.DSMT4">
                  <p:embed/>
                  <p:pic>
                    <p:nvPicPr>
                      <p:cNvPr id="0"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575300" y="4445000"/>
                        <a:ext cx="9271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2" name="Object 8"/>
          <p:cNvGraphicFramePr>
            <a:graphicFrameLocks noChangeAspect="1"/>
          </p:cNvGraphicFramePr>
          <p:nvPr>
            <p:extLst>
              <p:ext uri="{D42A27DB-BD31-4B8C-83A1-F6EECF244321}">
                <p14:modId xmlns:p14="http://schemas.microsoft.com/office/powerpoint/2010/main" val="2880001827"/>
              </p:ext>
            </p:extLst>
          </p:nvPr>
        </p:nvGraphicFramePr>
        <p:xfrm>
          <a:off x="4051300" y="3911600"/>
          <a:ext cx="558800" cy="304800"/>
        </p:xfrm>
        <a:graphic>
          <a:graphicData uri="http://schemas.openxmlformats.org/presentationml/2006/ole">
            <mc:AlternateContent xmlns:mc="http://schemas.openxmlformats.org/markup-compatibility/2006">
              <mc:Choice xmlns:v="urn:schemas-microsoft-com:vml" Requires="v">
                <p:oleObj name="Equation" r:id="rId10" imgW="558558" imgH="304668" progId="Equation.DSMT4">
                  <p:embed/>
                </p:oleObj>
              </mc:Choice>
              <mc:Fallback>
                <p:oleObj name="Equation" r:id="rId10" imgW="558558" imgH="304668"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051300" y="3911600"/>
                        <a:ext cx="558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4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5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14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15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61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Solving Equations </a:t>
            </a:r>
            <a:r>
              <a:rPr lang="en-US" dirty="0">
                <a:solidFill>
                  <a:schemeClr val="tx1"/>
                </a:solidFill>
              </a:rPr>
              <a:t>(cont.)</a:t>
            </a:r>
            <a:r>
              <a:rPr lang="en-US" dirty="0"/>
              <a:t> </a:t>
            </a:r>
          </a:p>
        </p:txBody>
      </p:sp>
      <p:sp>
        <p:nvSpPr>
          <p:cNvPr id="16387" name="Rectangle 3"/>
          <p:cNvSpPr>
            <a:spLocks noGrp="1"/>
          </p:cNvSpPr>
          <p:nvPr>
            <p:ph idx="1"/>
          </p:nvPr>
        </p:nvSpPr>
        <p:spPr>
          <a:xfrm>
            <a:off x="457200" y="1280160"/>
            <a:ext cx="533400" cy="523220"/>
          </a:xfrm>
          <a:prstGeom prst="rect">
            <a:avLst/>
          </a:prstGeom>
        </p:spPr>
        <p:txBody>
          <a:bodyPr wrap="square">
            <a:spAutoFit/>
          </a:bodyPr>
          <a:lstStyle/>
          <a:p>
            <a:pPr marL="0" indent="0">
              <a:buFont typeface="Courier New" pitchFamily="49" charset="0"/>
              <a:buNone/>
              <a:tabLst>
                <a:tab pos="457200" algn="l"/>
              </a:tabLst>
            </a:pPr>
            <a:r>
              <a:rPr lang="en-US" sz="2800" i="0" dirty="0">
                <a:solidFill>
                  <a:schemeClr val="tx1"/>
                </a:solidFill>
              </a:rPr>
              <a:t>b.</a:t>
            </a:r>
            <a:r>
              <a:rPr lang="en-US" dirty="0">
                <a:solidFill>
                  <a:schemeClr val="tx1"/>
                </a:solidFill>
              </a:rPr>
              <a:t> </a:t>
            </a:r>
            <a:endParaRPr lang="en-US" sz="2800" i="0" dirty="0">
              <a:solidFill>
                <a:schemeClr val="tx1"/>
              </a:solidFill>
            </a:endParaRPr>
          </a:p>
        </p:txBody>
      </p:sp>
      <p:graphicFrame>
        <p:nvGraphicFramePr>
          <p:cNvPr id="7172" name="Object 8"/>
          <p:cNvGraphicFramePr>
            <a:graphicFrameLocks noChangeAspect="1"/>
          </p:cNvGraphicFramePr>
          <p:nvPr>
            <p:extLst>
              <p:ext uri="{D42A27DB-BD31-4B8C-83A1-F6EECF244321}">
                <p14:modId xmlns:p14="http://schemas.microsoft.com/office/powerpoint/2010/main" val="3181043877"/>
              </p:ext>
            </p:extLst>
          </p:nvPr>
        </p:nvGraphicFramePr>
        <p:xfrm>
          <a:off x="1524000" y="1371600"/>
          <a:ext cx="1371600" cy="355600"/>
        </p:xfrm>
        <a:graphic>
          <a:graphicData uri="http://schemas.openxmlformats.org/presentationml/2006/ole">
            <mc:AlternateContent xmlns:mc="http://schemas.openxmlformats.org/markup-compatibility/2006">
              <mc:Choice xmlns:v="urn:schemas-microsoft-com:vml" Requires="v">
                <p:oleObj name="Equation" r:id="rId2" imgW="1371600" imgH="355600" progId="Equation.DSMT4">
                  <p:embed/>
                </p:oleObj>
              </mc:Choice>
              <mc:Fallback>
                <p:oleObj name="Equation" r:id="rId2" imgW="1371600" imgH="355600" progId="Equation.DSMT4">
                  <p:embed/>
                  <p:pic>
                    <p:nvPicPr>
                      <p:cNvPr id="0"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1371600"/>
                        <a:ext cx="13716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3" name="Object 10"/>
          <p:cNvGraphicFramePr>
            <a:graphicFrameLocks noChangeAspect="1"/>
          </p:cNvGraphicFramePr>
          <p:nvPr>
            <p:extLst>
              <p:ext uri="{D42A27DB-BD31-4B8C-83A1-F6EECF244321}">
                <p14:modId xmlns:p14="http://schemas.microsoft.com/office/powerpoint/2010/main" val="3656682980"/>
              </p:ext>
            </p:extLst>
          </p:nvPr>
        </p:nvGraphicFramePr>
        <p:xfrm>
          <a:off x="4800600" y="1371600"/>
          <a:ext cx="1130300" cy="292100"/>
        </p:xfrm>
        <a:graphic>
          <a:graphicData uri="http://schemas.openxmlformats.org/presentationml/2006/ole">
            <mc:AlternateContent xmlns:mc="http://schemas.openxmlformats.org/markup-compatibility/2006">
              <mc:Choice xmlns:v="urn:schemas-microsoft-com:vml" Requires="v">
                <p:oleObj name="Equation" r:id="rId4" imgW="1129810" imgH="291973" progId="Equation.DSMT4">
                  <p:embed/>
                </p:oleObj>
              </mc:Choice>
              <mc:Fallback>
                <p:oleObj name="Equation" r:id="rId4" imgW="1129810" imgH="291973" progId="Equation.DSMT4">
                  <p:embed/>
                  <p:pic>
                    <p:nvPicPr>
                      <p:cNvPr id="0"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00600" y="1371600"/>
                        <a:ext cx="11303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4" name="Object 6"/>
          <p:cNvGraphicFramePr>
            <a:graphicFrameLocks noChangeAspect="1"/>
          </p:cNvGraphicFramePr>
          <p:nvPr>
            <p:extLst>
              <p:ext uri="{D42A27DB-BD31-4B8C-83A1-F6EECF244321}">
                <p14:modId xmlns:p14="http://schemas.microsoft.com/office/powerpoint/2010/main" val="2967270030"/>
              </p:ext>
            </p:extLst>
          </p:nvPr>
        </p:nvGraphicFramePr>
        <p:xfrm>
          <a:off x="3568700" y="1371600"/>
          <a:ext cx="558800" cy="304800"/>
        </p:xfrm>
        <a:graphic>
          <a:graphicData uri="http://schemas.openxmlformats.org/presentationml/2006/ole">
            <mc:AlternateContent xmlns:mc="http://schemas.openxmlformats.org/markup-compatibility/2006">
              <mc:Choice xmlns:v="urn:schemas-microsoft-com:vml" Requires="v">
                <p:oleObj name="Equation" r:id="rId6" imgW="558558" imgH="304668" progId="Equation.DSMT4">
                  <p:embed/>
                </p:oleObj>
              </mc:Choice>
              <mc:Fallback>
                <p:oleObj name="Equation" r:id="rId6" imgW="558558" imgH="304668" progId="Equation.DSMT4">
                  <p:embed/>
                  <p:pic>
                    <p:nvPicPr>
                      <p:cNvPr id="0" name="Picture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68700" y="1371600"/>
                        <a:ext cx="558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5" name="Object 7"/>
          <p:cNvGraphicFramePr>
            <a:graphicFrameLocks noChangeAspect="1"/>
          </p:cNvGraphicFramePr>
          <p:nvPr>
            <p:extLst>
              <p:ext uri="{D42A27DB-BD31-4B8C-83A1-F6EECF244321}">
                <p14:modId xmlns:p14="http://schemas.microsoft.com/office/powerpoint/2010/main" val="4291481258"/>
              </p:ext>
            </p:extLst>
          </p:nvPr>
        </p:nvGraphicFramePr>
        <p:xfrm>
          <a:off x="2006600" y="1981200"/>
          <a:ext cx="889000" cy="355600"/>
        </p:xfrm>
        <a:graphic>
          <a:graphicData uri="http://schemas.openxmlformats.org/presentationml/2006/ole">
            <mc:AlternateContent xmlns:mc="http://schemas.openxmlformats.org/markup-compatibility/2006">
              <mc:Choice xmlns:v="urn:schemas-microsoft-com:vml" Requires="v">
                <p:oleObj name="Equation" r:id="rId8" imgW="888614" imgH="355446" progId="Equation.DSMT4">
                  <p:embed/>
                </p:oleObj>
              </mc:Choice>
              <mc:Fallback>
                <p:oleObj name="Equation" r:id="rId8" imgW="888614" imgH="355446" progId="Equation.DSMT4">
                  <p:embed/>
                  <p:pic>
                    <p:nvPicPr>
                      <p:cNvPr id="0" name="Picture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06600" y="1981200"/>
                        <a:ext cx="8890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6" name="Object 8"/>
          <p:cNvGraphicFramePr>
            <a:graphicFrameLocks noChangeAspect="1"/>
          </p:cNvGraphicFramePr>
          <p:nvPr>
            <p:extLst>
              <p:ext uri="{D42A27DB-BD31-4B8C-83A1-F6EECF244321}">
                <p14:modId xmlns:p14="http://schemas.microsoft.com/office/powerpoint/2010/main" val="723956504"/>
              </p:ext>
            </p:extLst>
          </p:nvPr>
        </p:nvGraphicFramePr>
        <p:xfrm>
          <a:off x="2184400" y="2540000"/>
          <a:ext cx="711200" cy="355600"/>
        </p:xfrm>
        <a:graphic>
          <a:graphicData uri="http://schemas.openxmlformats.org/presentationml/2006/ole">
            <mc:AlternateContent xmlns:mc="http://schemas.openxmlformats.org/markup-compatibility/2006">
              <mc:Choice xmlns:v="urn:schemas-microsoft-com:vml" Requires="v">
                <p:oleObj name="Equation" r:id="rId10" imgW="710891" imgH="355446" progId="Equation.DSMT4">
                  <p:embed/>
                </p:oleObj>
              </mc:Choice>
              <mc:Fallback>
                <p:oleObj name="Equation" r:id="rId10" imgW="710891" imgH="355446" progId="Equation.DSMT4">
                  <p:embed/>
                  <p:pic>
                    <p:nvPicPr>
                      <p:cNvPr id="0" name="Picture 1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184400" y="2540000"/>
                        <a:ext cx="7112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7" name="Object 9"/>
          <p:cNvGraphicFramePr>
            <a:graphicFrameLocks noChangeAspect="1"/>
          </p:cNvGraphicFramePr>
          <p:nvPr>
            <p:extLst>
              <p:ext uri="{D42A27DB-BD31-4B8C-83A1-F6EECF244321}">
                <p14:modId xmlns:p14="http://schemas.microsoft.com/office/powerpoint/2010/main" val="1918079820"/>
              </p:ext>
            </p:extLst>
          </p:nvPr>
        </p:nvGraphicFramePr>
        <p:xfrm>
          <a:off x="4826000" y="1981200"/>
          <a:ext cx="939800" cy="279400"/>
        </p:xfrm>
        <a:graphic>
          <a:graphicData uri="http://schemas.openxmlformats.org/presentationml/2006/ole">
            <mc:AlternateContent xmlns:mc="http://schemas.openxmlformats.org/markup-compatibility/2006">
              <mc:Choice xmlns:v="urn:schemas-microsoft-com:vml" Requires="v">
                <p:oleObj name="Equation" r:id="rId12" imgW="939800" imgH="279400" progId="Equation.DSMT4">
                  <p:embed/>
                </p:oleObj>
              </mc:Choice>
              <mc:Fallback>
                <p:oleObj name="Equation" r:id="rId12" imgW="939800" imgH="279400" progId="Equation.DSMT4">
                  <p:embed/>
                  <p:pic>
                    <p:nvPicPr>
                      <p:cNvPr id="0" name="Picture 1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826000" y="1981200"/>
                        <a:ext cx="939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17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17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17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1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Definition: Addition and Subtraction with Complex Numbers</a:t>
            </a:r>
          </a:p>
        </p:txBody>
      </p:sp>
      <p:sp>
        <p:nvSpPr>
          <p:cNvPr id="17411" name="Rectangle 4"/>
          <p:cNvSpPr>
            <a:spLocks noGrp="1"/>
          </p:cNvSpPr>
          <p:nvPr>
            <p:ph idx="1"/>
          </p:nvPr>
        </p:nvSpPr>
        <p:spPr>
          <a:xfrm>
            <a:off x="457200" y="1280160"/>
            <a:ext cx="8229600" cy="2862322"/>
          </a:xfrm>
          <a:prstGeom prst="rect">
            <a:avLst/>
          </a:prstGeom>
          <a:solidFill>
            <a:srgbClr val="FFFFCC"/>
          </a:solidFill>
          <a:ln w="28575">
            <a:solidFill>
              <a:srgbClr val="000000"/>
            </a:solidFill>
          </a:ln>
        </p:spPr>
        <p:txBody>
          <a:bodyPr>
            <a:spAutoFit/>
          </a:bodyPr>
          <a:lstStyle/>
          <a:p>
            <a:pPr marL="15875" indent="-15875">
              <a:buFont typeface="Courier New" pitchFamily="49" charset="0"/>
              <a:buNone/>
              <a:tabLst>
                <a:tab pos="1828800" algn="l"/>
                <a:tab pos="3597275" algn="l"/>
                <a:tab pos="4856163" algn="l"/>
              </a:tabLst>
            </a:pPr>
            <a:endParaRPr lang="en-US" sz="1200" i="0" dirty="0">
              <a:solidFill>
                <a:srgbClr val="000000"/>
              </a:solidFill>
            </a:endParaRPr>
          </a:p>
          <a:p>
            <a:pPr marL="15875" indent="-15875">
              <a:buFont typeface="Courier New" pitchFamily="49" charset="0"/>
              <a:buNone/>
              <a:tabLst>
                <a:tab pos="1828800" algn="l"/>
                <a:tab pos="3597275" algn="l"/>
                <a:tab pos="4856163" algn="l"/>
              </a:tabLst>
            </a:pPr>
            <a:r>
              <a:rPr lang="en-US" sz="2800" i="0" dirty="0">
                <a:solidFill>
                  <a:srgbClr val="000000"/>
                </a:solidFill>
              </a:rPr>
              <a:t>For complex numbers </a:t>
            </a:r>
            <a:r>
              <a:rPr lang="en-US" sz="2800" i="1" dirty="0">
                <a:solidFill>
                  <a:srgbClr val="000000"/>
                </a:solidFill>
              </a:rPr>
              <a:t>a</a:t>
            </a:r>
            <a:r>
              <a:rPr lang="en-US" sz="2800" i="0" dirty="0">
                <a:solidFill>
                  <a:srgbClr val="000000"/>
                </a:solidFill>
              </a:rPr>
              <a:t> </a:t>
            </a:r>
            <a:r>
              <a:rPr lang="en-US" sz="2800" i="0" dirty="0">
                <a:solidFill>
                  <a:srgbClr val="000000"/>
                </a:solidFill>
                <a:latin typeface="Symbol" pitchFamily="18" charset="2"/>
              </a:rPr>
              <a:t>+</a:t>
            </a:r>
            <a:r>
              <a:rPr lang="en-US" sz="2800" i="0" dirty="0">
                <a:solidFill>
                  <a:srgbClr val="000000"/>
                </a:solidFill>
              </a:rPr>
              <a:t> </a:t>
            </a:r>
            <a:r>
              <a:rPr lang="en-US" sz="2800" i="1" dirty="0">
                <a:solidFill>
                  <a:srgbClr val="000000"/>
                </a:solidFill>
              </a:rPr>
              <a:t>bi</a:t>
            </a:r>
            <a:r>
              <a:rPr lang="en-US" sz="2800" i="0" dirty="0">
                <a:solidFill>
                  <a:srgbClr val="000000"/>
                </a:solidFill>
              </a:rPr>
              <a:t> and </a:t>
            </a:r>
            <a:r>
              <a:rPr lang="en-US" sz="2800" i="1" dirty="0">
                <a:solidFill>
                  <a:srgbClr val="000000"/>
                </a:solidFill>
              </a:rPr>
              <a:t>c</a:t>
            </a:r>
            <a:r>
              <a:rPr lang="en-US" sz="2800" i="0" dirty="0">
                <a:solidFill>
                  <a:srgbClr val="000000"/>
                </a:solidFill>
              </a:rPr>
              <a:t> </a:t>
            </a:r>
            <a:r>
              <a:rPr lang="en-US" sz="2800" i="0" dirty="0">
                <a:solidFill>
                  <a:srgbClr val="000000"/>
                </a:solidFill>
                <a:latin typeface="Symbol" pitchFamily="18" charset="2"/>
              </a:rPr>
              <a:t>+</a:t>
            </a:r>
            <a:r>
              <a:rPr lang="en-US" sz="2800" i="0" dirty="0">
                <a:solidFill>
                  <a:srgbClr val="000000"/>
                </a:solidFill>
              </a:rPr>
              <a:t> </a:t>
            </a:r>
            <a:r>
              <a:rPr lang="en-US" sz="2800" i="1" dirty="0">
                <a:solidFill>
                  <a:srgbClr val="000000"/>
                </a:solidFill>
              </a:rPr>
              <a:t>di</a:t>
            </a:r>
            <a:r>
              <a:rPr lang="en-US" sz="2800" i="0" dirty="0">
                <a:solidFill>
                  <a:srgbClr val="000000"/>
                </a:solidFill>
              </a:rPr>
              <a:t>,</a:t>
            </a:r>
          </a:p>
          <a:p>
            <a:pPr marL="15875" indent="-15875">
              <a:buFont typeface="Courier New" pitchFamily="49" charset="0"/>
              <a:buNone/>
              <a:tabLst>
                <a:tab pos="1828800" algn="l"/>
                <a:tab pos="3597275" algn="l"/>
                <a:tab pos="4856163" algn="l"/>
              </a:tabLst>
            </a:pPr>
            <a:endParaRPr lang="en-US" dirty="0">
              <a:solidFill>
                <a:srgbClr val="000000"/>
              </a:solidFill>
            </a:endParaRPr>
          </a:p>
          <a:p>
            <a:pPr marL="15875" indent="-15875">
              <a:buFont typeface="Courier New" pitchFamily="49" charset="0"/>
              <a:buNone/>
              <a:tabLst>
                <a:tab pos="1828800" algn="l"/>
                <a:tab pos="3597275" algn="l"/>
                <a:tab pos="4856163" algn="l"/>
              </a:tabLst>
            </a:pPr>
            <a:endParaRPr lang="en-US" sz="2800" i="0" dirty="0">
              <a:solidFill>
                <a:srgbClr val="000000"/>
              </a:solidFill>
            </a:endParaRPr>
          </a:p>
          <a:p>
            <a:pPr marL="15875" indent="-15875">
              <a:buFont typeface="Courier New" pitchFamily="49" charset="0"/>
              <a:buNone/>
              <a:tabLst>
                <a:tab pos="1828800" algn="l"/>
                <a:tab pos="3597275" algn="l"/>
                <a:tab pos="4856163" algn="l"/>
              </a:tabLst>
            </a:pPr>
            <a:endParaRPr lang="en-US" dirty="0">
              <a:solidFill>
                <a:srgbClr val="000000"/>
              </a:solidFill>
            </a:endParaRPr>
          </a:p>
          <a:p>
            <a:pPr marL="15875" indent="-15875">
              <a:buFont typeface="Courier New" pitchFamily="49" charset="0"/>
              <a:buNone/>
              <a:tabLst>
                <a:tab pos="1828800" algn="l"/>
                <a:tab pos="3597275" algn="l"/>
                <a:tab pos="4856163" algn="l"/>
              </a:tabLst>
            </a:pPr>
            <a:endParaRPr lang="en-US" sz="2800" i="0" dirty="0">
              <a:solidFill>
                <a:srgbClr val="000000"/>
              </a:solidFill>
            </a:endParaRPr>
          </a:p>
        </p:txBody>
      </p:sp>
      <p:graphicFrame>
        <p:nvGraphicFramePr>
          <p:cNvPr id="8195" name="Object 5"/>
          <p:cNvGraphicFramePr>
            <a:graphicFrameLocks noChangeAspect="1"/>
          </p:cNvGraphicFramePr>
          <p:nvPr>
            <p:extLst>
              <p:ext uri="{D42A27DB-BD31-4B8C-83A1-F6EECF244321}">
                <p14:modId xmlns:p14="http://schemas.microsoft.com/office/powerpoint/2010/main" val="3262059184"/>
              </p:ext>
            </p:extLst>
          </p:nvPr>
        </p:nvGraphicFramePr>
        <p:xfrm>
          <a:off x="1676400" y="2286000"/>
          <a:ext cx="5156200" cy="1574800"/>
        </p:xfrm>
        <a:graphic>
          <a:graphicData uri="http://schemas.openxmlformats.org/presentationml/2006/ole">
            <mc:AlternateContent xmlns:mc="http://schemas.openxmlformats.org/markup-compatibility/2006">
              <mc:Choice xmlns:v="urn:schemas-microsoft-com:vml" Requires="v">
                <p:oleObj name="Equation" r:id="rId2" imgW="5155920" imgH="1574640" progId="Equation.DSMT4">
                  <p:embed/>
                </p:oleObj>
              </mc:Choice>
              <mc:Fallback>
                <p:oleObj name="Equation" r:id="rId2" imgW="5155920" imgH="157464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6400" y="2286000"/>
                        <a:ext cx="5156200" cy="157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xfrm>
            <a:off x="457200" y="182880"/>
            <a:ext cx="8229600" cy="914400"/>
          </a:xfrm>
          <a:prstGeom prst="rect">
            <a:avLst/>
          </a:prstGeom>
        </p:spPr>
        <p:txBody>
          <a:bodyPr/>
          <a:lstStyle/>
          <a:p>
            <a:r>
              <a:rPr lang="en-US" dirty="0"/>
              <a:t>Example 4: Adding and Subtracting with Complex Numbers </a:t>
            </a:r>
          </a:p>
        </p:txBody>
      </p:sp>
      <p:sp>
        <p:nvSpPr>
          <p:cNvPr id="18435" name="Rectangle 3"/>
          <p:cNvSpPr>
            <a:spLocks noGrp="1"/>
          </p:cNvSpPr>
          <p:nvPr>
            <p:ph idx="1"/>
          </p:nvPr>
        </p:nvSpPr>
        <p:spPr>
          <a:xfrm>
            <a:off x="457200" y="1280160"/>
            <a:ext cx="8229600" cy="4659737"/>
          </a:xfrm>
          <a:prstGeom prst="rect">
            <a:avLst/>
          </a:prstGeom>
        </p:spPr>
        <p:txBody>
          <a:bodyPr>
            <a:spAutoFit/>
          </a:bodyPr>
          <a:lstStyle/>
          <a:p>
            <a:pPr marL="533400" indent="-533400">
              <a:buFont typeface="Courier New" pitchFamily="49" charset="0"/>
              <a:buNone/>
            </a:pPr>
            <a:r>
              <a:rPr lang="en-US" sz="2800" i="0" dirty="0">
                <a:solidFill>
                  <a:schemeClr val="tx1"/>
                </a:solidFill>
              </a:rPr>
              <a:t>Find each sum or difference as indicated.</a:t>
            </a:r>
            <a:r>
              <a:rPr lang="en-US" sz="2800" dirty="0">
                <a:solidFill>
                  <a:schemeClr val="tx1"/>
                </a:solidFill>
              </a:rPr>
              <a:t> </a:t>
            </a:r>
          </a:p>
          <a:p>
            <a:pPr marL="533400" indent="-533400">
              <a:buFont typeface="Courier New" pitchFamily="49" charset="0"/>
              <a:buNone/>
            </a:pPr>
            <a:r>
              <a:rPr lang="en-US" sz="2800" i="0" dirty="0">
                <a:solidFill>
                  <a:schemeClr val="tx1"/>
                </a:solidFill>
              </a:rPr>
              <a:t>a.	</a:t>
            </a:r>
            <a:r>
              <a:rPr lang="en-US" sz="2800" i="0" dirty="0">
                <a:solidFill>
                  <a:srgbClr val="0000FF"/>
                </a:solidFill>
              </a:rPr>
              <a:t>(6 </a:t>
            </a:r>
            <a:r>
              <a:rPr lang="en-US" sz="2800" i="0" dirty="0">
                <a:solidFill>
                  <a:srgbClr val="0000FF"/>
                </a:solidFill>
                <a:latin typeface="Symbol" pitchFamily="18" charset="2"/>
              </a:rPr>
              <a:t>-</a:t>
            </a:r>
            <a:r>
              <a:rPr lang="en-US" sz="2800" i="0" dirty="0">
                <a:solidFill>
                  <a:srgbClr val="0000FF"/>
                </a:solidFill>
              </a:rPr>
              <a:t> 2</a:t>
            </a:r>
            <a:r>
              <a:rPr lang="en-US" sz="2800" i="1" dirty="0">
                <a:solidFill>
                  <a:srgbClr val="0000FF"/>
                </a:solidFill>
              </a:rPr>
              <a:t>i</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(1</a:t>
            </a:r>
            <a:r>
              <a:rPr lang="en-US" sz="2800" i="0" dirty="0">
                <a:solidFill>
                  <a:srgbClr val="0000FF"/>
                </a:solidFill>
                <a:latin typeface="Symbol" pitchFamily="18" charset="2"/>
              </a:rPr>
              <a:t>-</a:t>
            </a:r>
            <a:r>
              <a:rPr lang="en-US" sz="2800" i="0" dirty="0">
                <a:solidFill>
                  <a:srgbClr val="0000FF"/>
                </a:solidFill>
              </a:rPr>
              <a:t> 2</a:t>
            </a:r>
            <a:r>
              <a:rPr lang="en-US" sz="2800" i="1" dirty="0">
                <a:solidFill>
                  <a:srgbClr val="0000FF"/>
                </a:solidFill>
              </a:rPr>
              <a:t>i</a:t>
            </a:r>
            <a:r>
              <a:rPr lang="en-US" sz="2800" i="0" dirty="0">
                <a:solidFill>
                  <a:srgbClr val="0000FF"/>
                </a:solidFill>
              </a:rPr>
              <a:t>)                          </a:t>
            </a:r>
          </a:p>
          <a:p>
            <a:pPr marL="533400" indent="-533400">
              <a:buFont typeface="Courier New" pitchFamily="49" charset="0"/>
              <a:buNone/>
            </a:pPr>
            <a:endParaRPr lang="en-US" sz="2800" b="1" i="0" dirty="0">
              <a:solidFill>
                <a:schemeClr val="tx1"/>
              </a:solidFill>
            </a:endParaRPr>
          </a:p>
          <a:p>
            <a:pPr marL="533400" indent="-533400">
              <a:buFont typeface="Courier New" pitchFamily="49" charset="0"/>
              <a:buNone/>
            </a:pPr>
            <a:endParaRPr lang="en-US" b="1" dirty="0">
              <a:solidFill>
                <a:schemeClr val="tx1"/>
              </a:solidFill>
            </a:endParaRPr>
          </a:p>
          <a:p>
            <a:pPr marL="533400" indent="-533400">
              <a:buFont typeface="Courier New" pitchFamily="49" charset="0"/>
              <a:buNone/>
            </a:pPr>
            <a:r>
              <a:rPr lang="en-US" sz="2800" b="1" i="0" dirty="0">
                <a:solidFill>
                  <a:schemeClr val="tx1"/>
                </a:solidFill>
              </a:rPr>
              <a:t>Solution</a:t>
            </a:r>
          </a:p>
          <a:p>
            <a:pPr marL="533400" indent="-533400">
              <a:buFont typeface="Courier New" pitchFamily="49" charset="0"/>
              <a:buNone/>
            </a:pPr>
            <a:r>
              <a:rPr lang="en-US" dirty="0">
                <a:solidFill>
                  <a:schemeClr val="tx1"/>
                </a:solidFill>
              </a:rPr>
              <a:t>a.</a:t>
            </a:r>
          </a:p>
          <a:p>
            <a:pPr marL="533400" indent="-533400">
              <a:buFont typeface="Courier New" pitchFamily="49" charset="0"/>
              <a:buNone/>
            </a:pPr>
            <a:endParaRPr lang="en-US" sz="2800" b="1" i="0" dirty="0">
              <a:solidFill>
                <a:schemeClr val="tx1"/>
              </a:solidFill>
            </a:endParaRPr>
          </a:p>
          <a:p>
            <a:pPr marL="533400" indent="-533400">
              <a:buFont typeface="Courier New" pitchFamily="49" charset="0"/>
              <a:buNone/>
            </a:pPr>
            <a:endParaRPr lang="en-US" b="1" dirty="0">
              <a:solidFill>
                <a:schemeClr val="tx1"/>
              </a:solidFill>
            </a:endParaRPr>
          </a:p>
          <a:p>
            <a:pPr marL="533400" indent="-533400">
              <a:buFont typeface="Courier New" pitchFamily="49" charset="0"/>
              <a:buNone/>
            </a:pPr>
            <a:endParaRPr lang="en-US" sz="2800" b="1" i="0" dirty="0">
              <a:solidFill>
                <a:schemeClr val="tx1"/>
              </a:solidFill>
            </a:endParaRPr>
          </a:p>
        </p:txBody>
      </p:sp>
      <p:graphicFrame>
        <p:nvGraphicFramePr>
          <p:cNvPr id="9219" name="Object 4"/>
          <p:cNvGraphicFramePr>
            <a:graphicFrameLocks noChangeAspect="1"/>
          </p:cNvGraphicFramePr>
          <p:nvPr>
            <p:extLst>
              <p:ext uri="{D42A27DB-BD31-4B8C-83A1-F6EECF244321}">
                <p14:modId xmlns:p14="http://schemas.microsoft.com/office/powerpoint/2010/main" val="3335720275"/>
              </p:ext>
            </p:extLst>
          </p:nvPr>
        </p:nvGraphicFramePr>
        <p:xfrm>
          <a:off x="1295400" y="3911600"/>
          <a:ext cx="2311400" cy="469900"/>
        </p:xfrm>
        <a:graphic>
          <a:graphicData uri="http://schemas.openxmlformats.org/presentationml/2006/ole">
            <mc:AlternateContent xmlns:mc="http://schemas.openxmlformats.org/markup-compatibility/2006">
              <mc:Choice xmlns:v="urn:schemas-microsoft-com:vml" Requires="v">
                <p:oleObj name="Equation" r:id="rId2" imgW="2311400" imgH="469900" progId="Equation.DSMT4">
                  <p:embed/>
                </p:oleObj>
              </mc:Choice>
              <mc:Fallback>
                <p:oleObj name="Equation" r:id="rId2" imgW="2311400" imgH="469900" progId="Equation.DSMT4">
                  <p:embed/>
                  <p:pic>
                    <p:nvPicPr>
                      <p:cNvPr id="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3911600"/>
                        <a:ext cx="23114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0" name="Object 4"/>
          <p:cNvGraphicFramePr>
            <a:graphicFrameLocks noChangeAspect="1"/>
          </p:cNvGraphicFramePr>
          <p:nvPr>
            <p:extLst>
              <p:ext uri="{D42A27DB-BD31-4B8C-83A1-F6EECF244321}">
                <p14:modId xmlns:p14="http://schemas.microsoft.com/office/powerpoint/2010/main" val="968900817"/>
              </p:ext>
            </p:extLst>
          </p:nvPr>
        </p:nvGraphicFramePr>
        <p:xfrm>
          <a:off x="3733800" y="3911600"/>
          <a:ext cx="2730500" cy="469900"/>
        </p:xfrm>
        <a:graphic>
          <a:graphicData uri="http://schemas.openxmlformats.org/presentationml/2006/ole">
            <mc:AlternateContent xmlns:mc="http://schemas.openxmlformats.org/markup-compatibility/2006">
              <mc:Choice xmlns:v="urn:schemas-microsoft-com:vml" Requires="v">
                <p:oleObj name="Equation" r:id="rId4" imgW="2730500" imgH="469900" progId="Equation.DSMT4">
                  <p:embed/>
                </p:oleObj>
              </mc:Choice>
              <mc:Fallback>
                <p:oleObj name="Equation" r:id="rId4" imgW="2730500" imgH="469900" progId="Equation.DSMT4">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33800" y="3911600"/>
                        <a:ext cx="2730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1" name="Object 5"/>
          <p:cNvGraphicFramePr>
            <a:graphicFrameLocks noChangeAspect="1"/>
          </p:cNvGraphicFramePr>
          <p:nvPr>
            <p:extLst>
              <p:ext uri="{D42A27DB-BD31-4B8C-83A1-F6EECF244321}">
                <p14:modId xmlns:p14="http://schemas.microsoft.com/office/powerpoint/2010/main" val="1472954039"/>
              </p:ext>
            </p:extLst>
          </p:nvPr>
        </p:nvGraphicFramePr>
        <p:xfrm>
          <a:off x="3733800" y="4597400"/>
          <a:ext cx="1079500" cy="279400"/>
        </p:xfrm>
        <a:graphic>
          <a:graphicData uri="http://schemas.openxmlformats.org/presentationml/2006/ole">
            <mc:AlternateContent xmlns:mc="http://schemas.openxmlformats.org/markup-compatibility/2006">
              <mc:Choice xmlns:v="urn:schemas-microsoft-com:vml" Requires="v">
                <p:oleObj name="Equation" r:id="rId6" imgW="1079500" imgH="279400" progId="Equation.DSMT4">
                  <p:embed/>
                </p:oleObj>
              </mc:Choice>
              <mc:Fallback>
                <p:oleObj name="Equation" r:id="rId6" imgW="1079500" imgH="279400" progId="Equation.DSMT4">
                  <p:embed/>
                  <p:pic>
                    <p:nvPicPr>
                      <p:cNvPr id="0"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33800" y="4597400"/>
                        <a:ext cx="1079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6">
            <a:extLst>
              <a:ext uri="{FF2B5EF4-FFF2-40B4-BE49-F238E27FC236}">
                <a16:creationId xmlns:a16="http://schemas.microsoft.com/office/drawing/2014/main" id="{78D001BC-1759-868C-1FAF-B8810A6D9A7B}"/>
              </a:ext>
            </a:extLst>
          </p:cNvPr>
          <p:cNvGraphicFramePr>
            <a:graphicFrameLocks noChangeAspect="1"/>
          </p:cNvGraphicFramePr>
          <p:nvPr>
            <p:extLst>
              <p:ext uri="{D42A27DB-BD31-4B8C-83A1-F6EECF244321}">
                <p14:modId xmlns:p14="http://schemas.microsoft.com/office/powerpoint/2010/main" val="3216637602"/>
              </p:ext>
            </p:extLst>
          </p:nvPr>
        </p:nvGraphicFramePr>
        <p:xfrm>
          <a:off x="546100" y="2566237"/>
          <a:ext cx="3810000" cy="622300"/>
        </p:xfrm>
        <a:graphic>
          <a:graphicData uri="http://schemas.openxmlformats.org/presentationml/2006/ole">
            <mc:AlternateContent xmlns:mc="http://schemas.openxmlformats.org/markup-compatibility/2006">
              <mc:Choice xmlns:v="urn:schemas-microsoft-com:vml" Requires="v">
                <p:oleObj name="Equation" r:id="rId8" imgW="3809880" imgH="622080" progId="Equation.DSMT4">
                  <p:embed/>
                </p:oleObj>
              </mc:Choice>
              <mc:Fallback>
                <p:oleObj name="Equation" r:id="rId8" imgW="3809880" imgH="622080" progId="Equation.DSMT4">
                  <p:embed/>
                  <p:pic>
                    <p:nvPicPr>
                      <p:cNvPr id="10244"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6100" y="2566237"/>
                        <a:ext cx="38100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8">
            <a:extLst>
              <a:ext uri="{FF2B5EF4-FFF2-40B4-BE49-F238E27FC236}">
                <a16:creationId xmlns:a16="http://schemas.microsoft.com/office/drawing/2014/main" id="{BEB0BAAD-2251-109B-6696-3F9296D428D4}"/>
              </a:ext>
            </a:extLst>
          </p:cNvPr>
          <p:cNvGraphicFramePr>
            <a:graphicFrameLocks noChangeAspect="1"/>
          </p:cNvGraphicFramePr>
          <p:nvPr>
            <p:extLst>
              <p:ext uri="{D42A27DB-BD31-4B8C-83A1-F6EECF244321}">
                <p14:modId xmlns:p14="http://schemas.microsoft.com/office/powerpoint/2010/main" val="2168803629"/>
              </p:ext>
            </p:extLst>
          </p:nvPr>
        </p:nvGraphicFramePr>
        <p:xfrm>
          <a:off x="4787900" y="1733618"/>
          <a:ext cx="3352800" cy="622300"/>
        </p:xfrm>
        <a:graphic>
          <a:graphicData uri="http://schemas.openxmlformats.org/presentationml/2006/ole">
            <mc:AlternateContent xmlns:mc="http://schemas.openxmlformats.org/markup-compatibility/2006">
              <mc:Choice xmlns:v="urn:schemas-microsoft-com:vml" Requires="v">
                <p:oleObj name="Equation" r:id="rId10" imgW="3352680" imgH="622080" progId="Equation.DSMT4">
                  <p:embed/>
                </p:oleObj>
              </mc:Choice>
              <mc:Fallback>
                <p:oleObj name="Equation" r:id="rId10" imgW="3352680" imgH="622080" progId="Equation.DSMT4">
                  <p:embed/>
                  <p:pic>
                    <p:nvPicPr>
                      <p:cNvPr id="11270" name="Object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787900" y="1733618"/>
                        <a:ext cx="33528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5">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xfrm>
            <a:off x="457200" y="182880"/>
            <a:ext cx="8229600" cy="914400"/>
          </a:xfrm>
          <a:prstGeom prst="rect">
            <a:avLst/>
          </a:prstGeom>
        </p:spPr>
        <p:txBody>
          <a:bodyPr/>
          <a:lstStyle/>
          <a:p>
            <a:r>
              <a:rPr lang="en-US" dirty="0"/>
              <a:t>Example 4: Adding and Subtracting with Complex Numbers </a:t>
            </a:r>
            <a:r>
              <a:rPr lang="en-US" sz="3200" dirty="0">
                <a:solidFill>
                  <a:schemeClr val="accent1"/>
                </a:solidFill>
              </a:rPr>
              <a:t>(cont.) </a:t>
            </a:r>
          </a:p>
        </p:txBody>
      </p:sp>
      <p:graphicFrame>
        <p:nvGraphicFramePr>
          <p:cNvPr id="10244" name="Object 6"/>
          <p:cNvGraphicFramePr>
            <a:graphicFrameLocks noChangeAspect="1"/>
          </p:cNvGraphicFramePr>
          <p:nvPr/>
        </p:nvGraphicFramePr>
        <p:xfrm>
          <a:off x="609600" y="1238250"/>
          <a:ext cx="3810000" cy="622300"/>
        </p:xfrm>
        <a:graphic>
          <a:graphicData uri="http://schemas.openxmlformats.org/presentationml/2006/ole">
            <mc:AlternateContent xmlns:mc="http://schemas.openxmlformats.org/markup-compatibility/2006">
              <mc:Choice xmlns:v="urn:schemas-microsoft-com:vml" Requires="v">
                <p:oleObj name="Equation" r:id="rId2" imgW="3809880" imgH="622080" progId="Equation.DSMT4">
                  <p:embed/>
                </p:oleObj>
              </mc:Choice>
              <mc:Fallback>
                <p:oleObj name="Equation" r:id="rId2" imgW="3809880" imgH="622080" progId="Equation.DSMT4">
                  <p:embed/>
                  <p:pic>
                    <p:nvPicPr>
                      <p:cNvPr id="0"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238250"/>
                        <a:ext cx="38100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6" name="Object 6"/>
          <p:cNvGraphicFramePr>
            <a:graphicFrameLocks noChangeAspect="1"/>
          </p:cNvGraphicFramePr>
          <p:nvPr>
            <p:extLst>
              <p:ext uri="{D42A27DB-BD31-4B8C-83A1-F6EECF244321}">
                <p14:modId xmlns:p14="http://schemas.microsoft.com/office/powerpoint/2010/main" val="3588647757"/>
              </p:ext>
            </p:extLst>
          </p:nvPr>
        </p:nvGraphicFramePr>
        <p:xfrm>
          <a:off x="4572000" y="1238250"/>
          <a:ext cx="3949700" cy="622300"/>
        </p:xfrm>
        <a:graphic>
          <a:graphicData uri="http://schemas.openxmlformats.org/presentationml/2006/ole">
            <mc:AlternateContent xmlns:mc="http://schemas.openxmlformats.org/markup-compatibility/2006">
              <mc:Choice xmlns:v="urn:schemas-microsoft-com:vml" Requires="v">
                <p:oleObj name="Equation" r:id="rId4" imgW="3949700" imgH="622300" progId="Equation.DSMT4">
                  <p:embed/>
                </p:oleObj>
              </mc:Choice>
              <mc:Fallback>
                <p:oleObj name="Equation" r:id="rId4" imgW="3949700" imgH="622300" progId="Equation.DSMT4">
                  <p:embed/>
                  <p:pic>
                    <p:nvPicPr>
                      <p:cNvPr id="0"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0" y="1238250"/>
                        <a:ext cx="39497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7" name="Object 7"/>
          <p:cNvGraphicFramePr>
            <a:graphicFrameLocks noChangeAspect="1"/>
          </p:cNvGraphicFramePr>
          <p:nvPr>
            <p:extLst>
              <p:ext uri="{D42A27DB-BD31-4B8C-83A1-F6EECF244321}">
                <p14:modId xmlns:p14="http://schemas.microsoft.com/office/powerpoint/2010/main" val="3113012365"/>
              </p:ext>
            </p:extLst>
          </p:nvPr>
        </p:nvGraphicFramePr>
        <p:xfrm>
          <a:off x="4572000" y="2008717"/>
          <a:ext cx="2921000" cy="622300"/>
        </p:xfrm>
        <a:graphic>
          <a:graphicData uri="http://schemas.openxmlformats.org/presentationml/2006/ole">
            <mc:AlternateContent xmlns:mc="http://schemas.openxmlformats.org/markup-compatibility/2006">
              <mc:Choice xmlns:v="urn:schemas-microsoft-com:vml" Requires="v">
                <p:oleObj name="Equation" r:id="rId6" imgW="2921000" imgH="622300" progId="Equation.DSMT4">
                  <p:embed/>
                </p:oleObj>
              </mc:Choice>
              <mc:Fallback>
                <p:oleObj name="Equation" r:id="rId6" imgW="2921000" imgH="622300" progId="Equation.DSMT4">
                  <p:embed/>
                  <p:pic>
                    <p:nvPicPr>
                      <p:cNvPr id="0" name="Picture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72000" y="2008717"/>
                        <a:ext cx="29210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8" name="Object 8"/>
          <p:cNvGraphicFramePr>
            <a:graphicFrameLocks noChangeAspect="1"/>
          </p:cNvGraphicFramePr>
          <p:nvPr>
            <p:extLst>
              <p:ext uri="{D42A27DB-BD31-4B8C-83A1-F6EECF244321}">
                <p14:modId xmlns:p14="http://schemas.microsoft.com/office/powerpoint/2010/main" val="956857479"/>
              </p:ext>
            </p:extLst>
          </p:nvPr>
        </p:nvGraphicFramePr>
        <p:xfrm>
          <a:off x="4572000" y="2779184"/>
          <a:ext cx="1473200" cy="444500"/>
        </p:xfrm>
        <a:graphic>
          <a:graphicData uri="http://schemas.openxmlformats.org/presentationml/2006/ole">
            <mc:AlternateContent xmlns:mc="http://schemas.openxmlformats.org/markup-compatibility/2006">
              <mc:Choice xmlns:v="urn:schemas-microsoft-com:vml" Requires="v">
                <p:oleObj name="Equation" r:id="rId8" imgW="1473200" imgH="444500" progId="Equation.DSMT4">
                  <p:embed/>
                </p:oleObj>
              </mc:Choice>
              <mc:Fallback>
                <p:oleObj name="Equation" r:id="rId8" imgW="1473200" imgH="444500" progId="Equation.DSMT4">
                  <p:embed/>
                  <p:pic>
                    <p:nvPicPr>
                      <p:cNvPr id="0" name="Picture 1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572000" y="2779184"/>
                        <a:ext cx="1473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9" name="Object 9"/>
          <p:cNvGraphicFramePr>
            <a:graphicFrameLocks noChangeAspect="1"/>
          </p:cNvGraphicFramePr>
          <p:nvPr>
            <p:extLst>
              <p:ext uri="{D42A27DB-BD31-4B8C-83A1-F6EECF244321}">
                <p14:modId xmlns:p14="http://schemas.microsoft.com/office/powerpoint/2010/main" val="1085013827"/>
              </p:ext>
            </p:extLst>
          </p:nvPr>
        </p:nvGraphicFramePr>
        <p:xfrm>
          <a:off x="4572000" y="3435350"/>
          <a:ext cx="2946400" cy="469900"/>
        </p:xfrm>
        <a:graphic>
          <a:graphicData uri="http://schemas.openxmlformats.org/presentationml/2006/ole">
            <mc:AlternateContent xmlns:mc="http://schemas.openxmlformats.org/markup-compatibility/2006">
              <mc:Choice xmlns:v="urn:schemas-microsoft-com:vml" Requires="v">
                <p:oleObj name="Equation" r:id="rId10" imgW="2946400" imgH="469900" progId="Equation.DSMT4">
                  <p:embed/>
                </p:oleObj>
              </mc:Choice>
              <mc:Fallback>
                <p:oleObj name="Equation" r:id="rId10" imgW="2946400" imgH="469900" progId="Equation.DSMT4">
                  <p:embed/>
                  <p:pic>
                    <p:nvPicPr>
                      <p:cNvPr id="0" name="Picture 1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572000" y="3435350"/>
                        <a:ext cx="2946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5" name="Content Placeholder 4">
            <a:extLst>
              <a:ext uri="{FF2B5EF4-FFF2-40B4-BE49-F238E27FC236}">
                <a16:creationId xmlns:a16="http://schemas.microsoft.com/office/drawing/2014/main" id="{D74AA1E0-B645-F2C5-D5B8-13C156792AE9}"/>
              </a:ext>
            </a:extLst>
          </p:cNvPr>
          <p:cNvSpPr>
            <a:spLocks noGrp="1"/>
          </p:cNvSpPr>
          <p:nvPr>
            <p:ph idx="1"/>
          </p:nvPr>
        </p:nvSpPr>
        <p:spPr/>
        <p:txBody>
          <a:bodyPr/>
          <a:lstStyle/>
          <a:p>
            <a:r>
              <a:rPr lang="en-US" dirty="0"/>
              <a:t> </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xfrm>
            <a:off x="457200" y="182880"/>
            <a:ext cx="8229600" cy="914400"/>
          </a:xfrm>
          <a:prstGeom prst="rect">
            <a:avLst/>
          </a:prstGeom>
        </p:spPr>
        <p:txBody>
          <a:bodyPr/>
          <a:lstStyle/>
          <a:p>
            <a:r>
              <a:rPr lang="en-US" dirty="0"/>
              <a:t>Example 4: Adding and Subtracting with Complex Numbers </a:t>
            </a:r>
            <a:r>
              <a:rPr lang="en-US" dirty="0">
                <a:solidFill>
                  <a:schemeClr val="accent1"/>
                </a:solidFill>
              </a:rPr>
              <a:t>(cont.) </a:t>
            </a:r>
            <a:endParaRPr lang="en-US" sz="3200" dirty="0">
              <a:solidFill>
                <a:schemeClr val="accent1"/>
              </a:solidFill>
            </a:endParaRPr>
          </a:p>
        </p:txBody>
      </p:sp>
      <p:sp>
        <p:nvSpPr>
          <p:cNvPr id="20483" name="Rectangle 3"/>
          <p:cNvSpPr>
            <a:spLocks noGrp="1"/>
          </p:cNvSpPr>
          <p:nvPr>
            <p:ph idx="1"/>
          </p:nvPr>
        </p:nvSpPr>
        <p:spPr>
          <a:prstGeom prst="rect">
            <a:avLst/>
          </a:prstGeom>
        </p:spPr>
        <p:txBody>
          <a:bodyPr/>
          <a:lstStyle/>
          <a:p>
            <a:pPr marL="533400" indent="-533400">
              <a:buFont typeface="Courier New" pitchFamily="49" charset="0"/>
              <a:buNone/>
            </a:pPr>
            <a:r>
              <a:rPr lang="en-US" sz="2800" i="0" dirty="0">
                <a:solidFill>
                  <a:schemeClr val="tx1"/>
                </a:solidFill>
              </a:rPr>
              <a:t>	</a:t>
            </a:r>
          </a:p>
          <a:p>
            <a:pPr marL="533400" indent="-533400">
              <a:buFont typeface="Courier New" pitchFamily="49" charset="0"/>
              <a:buNone/>
            </a:pPr>
            <a:endParaRPr lang="en-US" sz="2800" b="1" i="0" dirty="0">
              <a:solidFill>
                <a:schemeClr val="tx1"/>
              </a:solidFill>
            </a:endParaRPr>
          </a:p>
          <a:p>
            <a:pPr marL="533400" indent="-533400">
              <a:buFont typeface="Courier New" pitchFamily="49" charset="0"/>
              <a:buNone/>
            </a:pPr>
            <a:endParaRPr lang="en-US" sz="2800" b="1" i="0" dirty="0">
              <a:solidFill>
                <a:schemeClr val="tx1"/>
              </a:solidFill>
            </a:endParaRPr>
          </a:p>
          <a:p>
            <a:pPr marL="533400" indent="-533400">
              <a:buFont typeface="Courier New" pitchFamily="49" charset="0"/>
              <a:buNone/>
            </a:pPr>
            <a:r>
              <a:rPr lang="en-US" sz="2800" b="1" i="0" dirty="0">
                <a:solidFill>
                  <a:schemeClr val="tx1"/>
                </a:solidFill>
              </a:rPr>
              <a:t>Note: </a:t>
            </a:r>
            <a:r>
              <a:rPr lang="en-US" sz="2800" i="0" dirty="0">
                <a:solidFill>
                  <a:schemeClr val="tx1"/>
                </a:solidFill>
              </a:rPr>
              <a:t>Here, the coefficients do not simplify. This means 	that the</a:t>
            </a:r>
            <a:r>
              <a:rPr lang="en-US" sz="2800" dirty="0">
                <a:solidFill>
                  <a:schemeClr val="tx1"/>
                </a:solidFill>
              </a:rPr>
              <a:t> </a:t>
            </a:r>
            <a:r>
              <a:rPr lang="en-US" sz="2800" i="0" dirty="0">
                <a:solidFill>
                  <a:schemeClr val="tx1"/>
                </a:solidFill>
              </a:rPr>
              <a:t>real part is              and the imaginary 	part is</a:t>
            </a:r>
            <a:endParaRPr lang="en-US" sz="2800" b="1" i="0" dirty="0">
              <a:solidFill>
                <a:schemeClr val="tx1"/>
              </a:solidFill>
            </a:endParaRPr>
          </a:p>
        </p:txBody>
      </p:sp>
      <p:graphicFrame>
        <p:nvGraphicFramePr>
          <p:cNvPr id="20486" name="Object 12"/>
          <p:cNvGraphicFramePr>
            <a:graphicFrameLocks noChangeAspect="1"/>
          </p:cNvGraphicFramePr>
          <p:nvPr>
            <p:extLst>
              <p:ext uri="{D42A27DB-BD31-4B8C-83A1-F6EECF244321}">
                <p14:modId xmlns:p14="http://schemas.microsoft.com/office/powerpoint/2010/main" val="706633756"/>
              </p:ext>
            </p:extLst>
          </p:nvPr>
        </p:nvGraphicFramePr>
        <p:xfrm>
          <a:off x="4343400" y="3213100"/>
          <a:ext cx="927100" cy="444500"/>
        </p:xfrm>
        <a:graphic>
          <a:graphicData uri="http://schemas.openxmlformats.org/presentationml/2006/ole">
            <mc:AlternateContent xmlns:mc="http://schemas.openxmlformats.org/markup-compatibility/2006">
              <mc:Choice xmlns:v="urn:schemas-microsoft-com:vml" Requires="v">
                <p:oleObj name="Equation" r:id="rId2" imgW="926698" imgH="444307" progId="Equation.DSMT4">
                  <p:embed/>
                </p:oleObj>
              </mc:Choice>
              <mc:Fallback>
                <p:oleObj name="Equation" r:id="rId2" imgW="926698" imgH="444307" progId="Equation.DSMT4">
                  <p:embed/>
                  <p:pic>
                    <p:nvPicPr>
                      <p:cNvPr id="0"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43400" y="3213100"/>
                        <a:ext cx="9271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7" name="Object 13"/>
          <p:cNvGraphicFramePr>
            <a:graphicFrameLocks noChangeAspect="1"/>
          </p:cNvGraphicFramePr>
          <p:nvPr>
            <p:extLst>
              <p:ext uri="{D42A27DB-BD31-4B8C-83A1-F6EECF244321}">
                <p14:modId xmlns:p14="http://schemas.microsoft.com/office/powerpoint/2010/main" val="764020612"/>
              </p:ext>
            </p:extLst>
          </p:nvPr>
        </p:nvGraphicFramePr>
        <p:xfrm>
          <a:off x="2438400" y="3657600"/>
          <a:ext cx="1028700" cy="444500"/>
        </p:xfrm>
        <a:graphic>
          <a:graphicData uri="http://schemas.openxmlformats.org/presentationml/2006/ole">
            <mc:AlternateContent xmlns:mc="http://schemas.openxmlformats.org/markup-compatibility/2006">
              <mc:Choice xmlns:v="urn:schemas-microsoft-com:vml" Requires="v">
                <p:oleObj name="Equation" r:id="rId4" imgW="1028254" imgH="444307" progId="Equation.DSMT4">
                  <p:embed/>
                </p:oleObj>
              </mc:Choice>
              <mc:Fallback>
                <p:oleObj name="Equation" r:id="rId4" imgW="1028254" imgH="444307" progId="Equation.DSMT4">
                  <p:embed/>
                  <p:pic>
                    <p:nvPicPr>
                      <p:cNvPr id="0"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38400" y="3657600"/>
                        <a:ext cx="10287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0" name="Object 8"/>
          <p:cNvGraphicFramePr>
            <a:graphicFrameLocks noChangeAspect="1"/>
          </p:cNvGraphicFramePr>
          <p:nvPr/>
        </p:nvGraphicFramePr>
        <p:xfrm>
          <a:off x="533400" y="1238250"/>
          <a:ext cx="3352800" cy="622300"/>
        </p:xfrm>
        <a:graphic>
          <a:graphicData uri="http://schemas.openxmlformats.org/presentationml/2006/ole">
            <mc:AlternateContent xmlns:mc="http://schemas.openxmlformats.org/markup-compatibility/2006">
              <mc:Choice xmlns:v="urn:schemas-microsoft-com:vml" Requires="v">
                <p:oleObj name="Equation" r:id="rId6" imgW="3352680" imgH="622080" progId="Equation.DSMT4">
                  <p:embed/>
                </p:oleObj>
              </mc:Choice>
              <mc:Fallback>
                <p:oleObj name="Equation" r:id="rId6" imgW="3352680" imgH="622080" progId="Equation.DSMT4">
                  <p:embed/>
                  <p:pic>
                    <p:nvPicPr>
                      <p:cNvPr id="0" name="Picture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3400" y="1238250"/>
                        <a:ext cx="33528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2" name="Object 8"/>
          <p:cNvGraphicFramePr>
            <a:graphicFrameLocks noChangeAspect="1"/>
          </p:cNvGraphicFramePr>
          <p:nvPr>
            <p:extLst>
              <p:ext uri="{D42A27DB-BD31-4B8C-83A1-F6EECF244321}">
                <p14:modId xmlns:p14="http://schemas.microsoft.com/office/powerpoint/2010/main" val="1225751149"/>
              </p:ext>
            </p:extLst>
          </p:nvPr>
        </p:nvGraphicFramePr>
        <p:xfrm>
          <a:off x="3996914" y="1238250"/>
          <a:ext cx="3289300" cy="622300"/>
        </p:xfrm>
        <a:graphic>
          <a:graphicData uri="http://schemas.openxmlformats.org/presentationml/2006/ole">
            <mc:AlternateContent xmlns:mc="http://schemas.openxmlformats.org/markup-compatibility/2006">
              <mc:Choice xmlns:v="urn:schemas-microsoft-com:vml" Requires="v">
                <p:oleObj name="Equation" r:id="rId8" imgW="3289300" imgH="622300" progId="Equation.DSMT4">
                  <p:embed/>
                </p:oleObj>
              </mc:Choice>
              <mc:Fallback>
                <p:oleObj name="Equation" r:id="rId8" imgW="3289300" imgH="622300" progId="Equation.DSMT4">
                  <p:embed/>
                  <p:pic>
                    <p:nvPicPr>
                      <p:cNvPr id="0" name="Picture 1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96914" y="1238250"/>
                        <a:ext cx="32893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3" name="Object 9"/>
          <p:cNvGraphicFramePr>
            <a:graphicFrameLocks noChangeAspect="1"/>
          </p:cNvGraphicFramePr>
          <p:nvPr>
            <p:extLst>
              <p:ext uri="{D42A27DB-BD31-4B8C-83A1-F6EECF244321}">
                <p14:modId xmlns:p14="http://schemas.microsoft.com/office/powerpoint/2010/main" val="509420659"/>
              </p:ext>
            </p:extLst>
          </p:nvPr>
        </p:nvGraphicFramePr>
        <p:xfrm>
          <a:off x="3996914" y="1924050"/>
          <a:ext cx="3048000" cy="622300"/>
        </p:xfrm>
        <a:graphic>
          <a:graphicData uri="http://schemas.openxmlformats.org/presentationml/2006/ole">
            <mc:AlternateContent xmlns:mc="http://schemas.openxmlformats.org/markup-compatibility/2006">
              <mc:Choice xmlns:v="urn:schemas-microsoft-com:vml" Requires="v">
                <p:oleObj name="Equation" r:id="rId10" imgW="3048000" imgH="622300" progId="Equation.DSMT4">
                  <p:embed/>
                </p:oleObj>
              </mc:Choice>
              <mc:Fallback>
                <p:oleObj name="Equation" r:id="rId10" imgW="3048000" imgH="622300" progId="Equation.DSMT4">
                  <p:embed/>
                  <p:pic>
                    <p:nvPicPr>
                      <p:cNvPr id="0" name="Picture 1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996914" y="1924050"/>
                        <a:ext cx="30480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7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7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48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048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4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xfrm>
            <a:off x="457200" y="182880"/>
            <a:ext cx="8229600" cy="914400"/>
          </a:xfrm>
          <a:prstGeom prst="rect">
            <a:avLst/>
          </a:prstGeom>
        </p:spPr>
        <p:txBody>
          <a:bodyPr/>
          <a:lstStyle/>
          <a:p>
            <a:pPr marL="15875" indent="-15875">
              <a:tabLst>
                <a:tab pos="457200" algn="l"/>
              </a:tabLst>
            </a:pPr>
            <a:r>
              <a:rPr lang="en-US" dirty="0"/>
              <a:t>Definition: </a:t>
            </a:r>
            <a:r>
              <a:rPr lang="en-US" i="1" dirty="0"/>
              <a:t>i</a:t>
            </a:r>
            <a:r>
              <a:rPr lang="en-US" dirty="0"/>
              <a:t> and </a:t>
            </a:r>
            <a:r>
              <a:rPr lang="en-US" i="1" dirty="0"/>
              <a:t>i</a:t>
            </a:r>
            <a:r>
              <a:rPr lang="en-US" baseline="30000" dirty="0"/>
              <a:t>2</a:t>
            </a:r>
          </a:p>
        </p:txBody>
      </p:sp>
      <p:sp>
        <p:nvSpPr>
          <p:cNvPr id="6147" name="Rectangle 4"/>
          <p:cNvSpPr>
            <a:spLocks noGrp="1"/>
          </p:cNvSpPr>
          <p:nvPr>
            <p:ph idx="1"/>
          </p:nvPr>
        </p:nvSpPr>
        <p:spPr>
          <a:xfrm>
            <a:off x="457200" y="1280160"/>
            <a:ext cx="8229600" cy="1069011"/>
          </a:xfrm>
          <a:prstGeom prst="rect">
            <a:avLst/>
          </a:prstGeom>
          <a:solidFill>
            <a:srgbClr val="FFFFCC"/>
          </a:solidFill>
          <a:ln w="28575">
            <a:solidFill>
              <a:srgbClr val="000000"/>
            </a:solidFill>
          </a:ln>
        </p:spPr>
        <p:txBody>
          <a:bodyPr>
            <a:spAutoFit/>
          </a:bodyPr>
          <a:lstStyle/>
          <a:p>
            <a:pPr marL="15875" indent="-15875" algn="ctr">
              <a:buFont typeface="Courier New" pitchFamily="49" charset="0"/>
              <a:buNone/>
              <a:tabLst>
                <a:tab pos="457200" algn="l"/>
              </a:tabLst>
            </a:pPr>
            <a:endParaRPr lang="en-US" b="1" baseline="30000" dirty="0">
              <a:solidFill>
                <a:srgbClr val="000000"/>
              </a:solidFill>
            </a:endParaRPr>
          </a:p>
          <a:p>
            <a:pPr marL="15875" indent="-15875" algn="ctr">
              <a:buFont typeface="Courier New" pitchFamily="49" charset="0"/>
              <a:buNone/>
              <a:tabLst>
                <a:tab pos="457200" algn="l"/>
              </a:tabLst>
            </a:pPr>
            <a:endParaRPr lang="en-US" b="1" i="0" baseline="30000" dirty="0">
              <a:solidFill>
                <a:srgbClr val="000000"/>
              </a:solidFill>
            </a:endParaRPr>
          </a:p>
          <a:p>
            <a:pPr marL="15875" indent="-15875" algn="ctr">
              <a:buFont typeface="Courier New" pitchFamily="49" charset="0"/>
              <a:buNone/>
              <a:tabLst>
                <a:tab pos="457200" algn="l"/>
              </a:tabLst>
            </a:pPr>
            <a:endParaRPr lang="en-US" b="1" i="0" baseline="30000" dirty="0">
              <a:solidFill>
                <a:srgbClr val="000000"/>
              </a:solidFill>
            </a:endParaRPr>
          </a:p>
        </p:txBody>
      </p:sp>
      <p:graphicFrame>
        <p:nvGraphicFramePr>
          <p:cNvPr id="6148" name="Object 5"/>
          <p:cNvGraphicFramePr>
            <a:graphicFrameLocks noChangeAspect="1"/>
          </p:cNvGraphicFramePr>
          <p:nvPr>
            <p:extLst>
              <p:ext uri="{D42A27DB-BD31-4B8C-83A1-F6EECF244321}">
                <p14:modId xmlns:p14="http://schemas.microsoft.com/office/powerpoint/2010/main" val="3896937968"/>
              </p:ext>
            </p:extLst>
          </p:nvPr>
        </p:nvGraphicFramePr>
        <p:xfrm>
          <a:off x="2281237" y="1465415"/>
          <a:ext cx="4581525" cy="698500"/>
        </p:xfrm>
        <a:graphic>
          <a:graphicData uri="http://schemas.openxmlformats.org/presentationml/2006/ole">
            <mc:AlternateContent xmlns:mc="http://schemas.openxmlformats.org/markup-compatibility/2006">
              <mc:Choice xmlns:v="urn:schemas-microsoft-com:vml" Requires="v">
                <p:oleObj name="Equation" r:id="rId2" imgW="4584700" imgH="698500" progId="Equation.DSMT4">
                  <p:embed/>
                </p:oleObj>
              </mc:Choice>
              <mc:Fallback>
                <p:oleObj name="Equation" r:id="rId2" imgW="4584700" imgH="6985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1237" y="1465415"/>
                        <a:ext cx="4581525" cy="698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6146" name="Rectangle 2"/>
              <p:cNvSpPr>
                <a:spLocks noGrp="1"/>
              </p:cNvSpPr>
              <p:nvPr>
                <p:ph type="title"/>
              </p:nvPr>
            </p:nvSpPr>
            <p:spPr>
              <a:xfrm>
                <a:off x="457200" y="182880"/>
                <a:ext cx="8229600" cy="914400"/>
              </a:xfrm>
              <a:prstGeom prst="rect">
                <a:avLst/>
              </a:prstGeom>
            </p:spPr>
            <p:txBody>
              <a:bodyPr/>
              <a:lstStyle/>
              <a:p>
                <a:pPr marL="15875" indent="-15875">
                  <a:tabLst>
                    <a:tab pos="457200" algn="l"/>
                  </a:tabLst>
                </a:pPr>
                <a:r>
                  <a:rPr lang="en-US" dirty="0"/>
                  <a:t>Definition: </a:t>
                </a:r>
                <a14:m>
                  <m:oMath xmlns:m="http://schemas.openxmlformats.org/officeDocument/2006/math">
                    <m:rad>
                      <m:radPr>
                        <m:degHide m:val="on"/>
                        <m:ctrlPr>
                          <a:rPr lang="en-US" i="1" smtClean="0">
                            <a:solidFill>
                              <a:srgbClr val="1F497D"/>
                            </a:solidFill>
                            <a:latin typeface="Cambria Math" panose="02040503050406030204" pitchFamily="18" charset="0"/>
                          </a:rPr>
                        </m:ctrlPr>
                      </m:radPr>
                      <m:deg/>
                      <m:e>
                        <m:r>
                          <a:rPr lang="en-US" i="1" smtClean="0">
                            <a:solidFill>
                              <a:srgbClr val="1F497D"/>
                            </a:solidFill>
                            <a:latin typeface="Cambria Math" panose="02040503050406030204" pitchFamily="18" charset="0"/>
                          </a:rPr>
                          <m:t>−</m:t>
                        </m:r>
                        <m:r>
                          <a:rPr lang="en-US" i="1" smtClean="0">
                            <a:solidFill>
                              <a:srgbClr val="1F497D"/>
                            </a:solidFill>
                            <a:latin typeface="Cambria Math" panose="02040503050406030204" pitchFamily="18" charset="0"/>
                          </a:rPr>
                          <m:t>𝑎</m:t>
                        </m:r>
                      </m:e>
                    </m:rad>
                    <m:r>
                      <a:rPr lang="en-US" i="1" smtClean="0">
                        <a:solidFill>
                          <a:srgbClr val="1F497D"/>
                        </a:solidFill>
                        <a:latin typeface="Cambria Math" panose="02040503050406030204" pitchFamily="18" charset="0"/>
                      </a:rPr>
                      <m:t>=</m:t>
                    </m:r>
                    <m:rad>
                      <m:radPr>
                        <m:degHide m:val="on"/>
                        <m:ctrlPr>
                          <a:rPr lang="en-US" i="1" smtClean="0">
                            <a:solidFill>
                              <a:srgbClr val="1F497D"/>
                            </a:solidFill>
                            <a:latin typeface="Cambria Math" panose="02040503050406030204" pitchFamily="18" charset="0"/>
                          </a:rPr>
                        </m:ctrlPr>
                      </m:radPr>
                      <m:deg/>
                      <m:e>
                        <m:r>
                          <a:rPr lang="en-US" i="1" smtClean="0">
                            <a:solidFill>
                              <a:srgbClr val="1F497D"/>
                            </a:solidFill>
                            <a:latin typeface="Cambria Math" panose="02040503050406030204" pitchFamily="18" charset="0"/>
                          </a:rPr>
                          <m:t>𝑎</m:t>
                        </m:r>
                      </m:e>
                    </m:rad>
                    <m:r>
                      <a:rPr lang="en-US" i="1" smtClean="0">
                        <a:solidFill>
                          <a:srgbClr val="1F497D"/>
                        </a:solidFill>
                        <a:latin typeface="Cambria Math" panose="02040503050406030204" pitchFamily="18" charset="0"/>
                      </a:rPr>
                      <m:t>ⅈ</m:t>
                    </m:r>
                  </m:oMath>
                </a14:m>
                <a:endParaRPr lang="en-US" baseline="30000" dirty="0"/>
              </a:p>
            </p:txBody>
          </p:sp>
        </mc:Choice>
        <mc:Fallback xmlns="">
          <p:sp>
            <p:nvSpPr>
              <p:cNvPr id="6146" name="Rectangle 2"/>
              <p:cNvSpPr>
                <a:spLocks noGrp="1" noRot="1" noChangeAspect="1" noMove="1" noResize="1" noEditPoints="1" noAdjustHandles="1" noChangeArrowheads="1" noChangeShapeType="1" noTextEdit="1"/>
              </p:cNvSpPr>
              <p:nvPr>
                <p:ph type="title"/>
              </p:nvPr>
            </p:nvSpPr>
            <p:spPr>
              <a:xfrm>
                <a:off x="457200" y="182880"/>
                <a:ext cx="8229600" cy="914400"/>
              </a:xfrm>
              <a:prstGeom prst="rect">
                <a:avLst/>
              </a:prstGeom>
              <a:blipFill>
                <a:blip r:embed="rId2"/>
                <a:stretch>
                  <a:fillRect/>
                </a:stretch>
              </a:blipFill>
            </p:spPr>
            <p:txBody>
              <a:bodyPr/>
              <a:lstStyle/>
              <a:p>
                <a:r>
                  <a:rPr lang="en-IN">
                    <a:noFill/>
                  </a:rPr>
                  <a:t> </a:t>
                </a:r>
              </a:p>
            </p:txBody>
          </p:sp>
        </mc:Fallback>
      </mc:AlternateContent>
      <p:sp>
        <p:nvSpPr>
          <p:cNvPr id="6147" name="Rectangle 4"/>
          <p:cNvSpPr>
            <a:spLocks noGrp="1"/>
          </p:cNvSpPr>
          <p:nvPr>
            <p:ph idx="1"/>
          </p:nvPr>
        </p:nvSpPr>
        <p:spPr>
          <a:xfrm>
            <a:off x="457200" y="1280160"/>
            <a:ext cx="8229600" cy="2332946"/>
          </a:xfrm>
          <a:prstGeom prst="rect">
            <a:avLst/>
          </a:prstGeom>
          <a:solidFill>
            <a:srgbClr val="FFFFCC"/>
          </a:solidFill>
          <a:ln w="28575">
            <a:solidFill>
              <a:srgbClr val="000000"/>
            </a:solidFill>
          </a:ln>
        </p:spPr>
        <p:txBody>
          <a:bodyPr>
            <a:spAutoFit/>
          </a:bodyPr>
          <a:lstStyle/>
          <a:p>
            <a:pPr marL="15875" indent="-15875">
              <a:tabLst>
                <a:tab pos="457200" algn="l"/>
              </a:tabLst>
            </a:pPr>
            <a:r>
              <a:rPr lang="en-US" i="0" dirty="0">
                <a:solidFill>
                  <a:srgbClr val="000000"/>
                </a:solidFill>
              </a:rPr>
              <a:t>If </a:t>
            </a:r>
            <a:r>
              <a:rPr lang="en-US" i="1" dirty="0">
                <a:solidFill>
                  <a:srgbClr val="000000"/>
                </a:solidFill>
              </a:rPr>
              <a:t>a</a:t>
            </a:r>
            <a:r>
              <a:rPr lang="en-US" i="0" dirty="0">
                <a:solidFill>
                  <a:srgbClr val="000000"/>
                </a:solidFill>
              </a:rPr>
              <a:t> is a positive real number, then  </a:t>
            </a:r>
          </a:p>
          <a:p>
            <a:pPr marL="15875" indent="-15875">
              <a:tabLst>
                <a:tab pos="457200" algn="l"/>
              </a:tabLst>
            </a:pPr>
            <a:endParaRPr lang="en-US" i="0" dirty="0">
              <a:solidFill>
                <a:srgbClr val="000000"/>
              </a:solidFill>
            </a:endParaRPr>
          </a:p>
          <a:p>
            <a:pPr marL="15875" indent="-15875">
              <a:tabLst>
                <a:tab pos="457200" algn="l"/>
              </a:tabLst>
            </a:pPr>
            <a:r>
              <a:rPr lang="en-US" b="1" i="0" dirty="0">
                <a:solidFill>
                  <a:srgbClr val="000000"/>
                </a:solidFill>
              </a:rPr>
              <a:t>Note: </a:t>
            </a:r>
            <a:r>
              <a:rPr lang="en-US" i="0" dirty="0">
                <a:solidFill>
                  <a:srgbClr val="000000"/>
                </a:solidFill>
              </a:rPr>
              <a:t>The number </a:t>
            </a:r>
            <a:r>
              <a:rPr lang="en-US" i="1" dirty="0">
                <a:solidFill>
                  <a:srgbClr val="000000"/>
                </a:solidFill>
              </a:rPr>
              <a:t>i</a:t>
            </a:r>
            <a:r>
              <a:rPr lang="en-US" i="0" dirty="0">
                <a:solidFill>
                  <a:srgbClr val="000000"/>
                </a:solidFill>
              </a:rPr>
              <a:t> is not under the radical sign. To avoid confusion, we sometimes write </a:t>
            </a:r>
            <a:endParaRPr lang="en-US" dirty="0">
              <a:solidFill>
                <a:srgbClr val="000000"/>
              </a:solidFill>
            </a:endParaRPr>
          </a:p>
          <a:p>
            <a:pPr marL="15875" indent="-15875" algn="ctr">
              <a:buFont typeface="Courier New" pitchFamily="49" charset="0"/>
              <a:buNone/>
              <a:tabLst>
                <a:tab pos="457200" algn="l"/>
              </a:tabLst>
            </a:pPr>
            <a:endParaRPr lang="en-US" b="1" i="0" baseline="30000" dirty="0">
              <a:solidFill>
                <a:srgbClr val="000000"/>
              </a:solidFill>
            </a:endParaRPr>
          </a:p>
        </p:txBody>
      </p:sp>
      <p:graphicFrame>
        <p:nvGraphicFramePr>
          <p:cNvPr id="4" name="Object 6">
            <a:extLst>
              <a:ext uri="{FF2B5EF4-FFF2-40B4-BE49-F238E27FC236}">
                <a16:creationId xmlns:a16="http://schemas.microsoft.com/office/drawing/2014/main" id="{08E33738-4CDE-E03E-BC4E-96BBB33AEFBD}"/>
              </a:ext>
            </a:extLst>
          </p:cNvPr>
          <p:cNvGraphicFramePr>
            <a:graphicFrameLocks noChangeAspect="1"/>
          </p:cNvGraphicFramePr>
          <p:nvPr>
            <p:extLst>
              <p:ext uri="{D42A27DB-BD31-4B8C-83A1-F6EECF244321}">
                <p14:modId xmlns:p14="http://schemas.microsoft.com/office/powerpoint/2010/main" val="3243087657"/>
              </p:ext>
            </p:extLst>
          </p:nvPr>
        </p:nvGraphicFramePr>
        <p:xfrm>
          <a:off x="2721690" y="1774346"/>
          <a:ext cx="3327400" cy="508000"/>
        </p:xfrm>
        <a:graphic>
          <a:graphicData uri="http://schemas.openxmlformats.org/presentationml/2006/ole">
            <mc:AlternateContent xmlns:mc="http://schemas.openxmlformats.org/markup-compatibility/2006">
              <mc:Choice xmlns:v="urn:schemas-microsoft-com:vml" Requires="v">
                <p:oleObj name="Equation" r:id="rId3" imgW="3327400" imgH="508000" progId="Equation.DSMT4">
                  <p:embed/>
                </p:oleObj>
              </mc:Choice>
              <mc:Fallback>
                <p:oleObj name="Equation" r:id="rId3" imgW="3327400" imgH="508000" progId="Equation.DSMT4">
                  <p:embed/>
                  <p:pic>
                    <p:nvPicPr>
                      <p:cNvPr id="7173"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21690" y="1774346"/>
                        <a:ext cx="33274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7">
            <a:extLst>
              <a:ext uri="{FF2B5EF4-FFF2-40B4-BE49-F238E27FC236}">
                <a16:creationId xmlns:a16="http://schemas.microsoft.com/office/drawing/2014/main" id="{D5F43636-C2C9-B645-97A2-4D6A0E3255DF}"/>
              </a:ext>
            </a:extLst>
          </p:cNvPr>
          <p:cNvGraphicFramePr>
            <a:graphicFrameLocks noChangeAspect="1"/>
          </p:cNvGraphicFramePr>
          <p:nvPr>
            <p:extLst>
              <p:ext uri="{D42A27DB-BD31-4B8C-83A1-F6EECF244321}">
                <p14:modId xmlns:p14="http://schemas.microsoft.com/office/powerpoint/2010/main" val="3685617272"/>
              </p:ext>
            </p:extLst>
          </p:nvPr>
        </p:nvGraphicFramePr>
        <p:xfrm>
          <a:off x="6019800" y="2743200"/>
          <a:ext cx="647700" cy="444500"/>
        </p:xfrm>
        <a:graphic>
          <a:graphicData uri="http://schemas.openxmlformats.org/presentationml/2006/ole">
            <mc:AlternateContent xmlns:mc="http://schemas.openxmlformats.org/markup-compatibility/2006">
              <mc:Choice xmlns:v="urn:schemas-microsoft-com:vml" Requires="v">
                <p:oleObj name="Equation" r:id="rId5" imgW="647419" imgH="444307" progId="Equation.DSMT4">
                  <p:embed/>
                </p:oleObj>
              </mc:Choice>
              <mc:Fallback>
                <p:oleObj name="Equation" r:id="rId5" imgW="647419" imgH="444307" progId="Equation.DSMT4">
                  <p:embed/>
                  <p:pic>
                    <p:nvPicPr>
                      <p:cNvPr id="7174"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19800" y="2743200"/>
                        <a:ext cx="6477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547414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Finding the Square Roots of </a:t>
            </a:r>
            <a:br>
              <a:rPr lang="en-US" sz="3200" dirty="0">
                <a:solidFill>
                  <a:schemeClr val="accent1"/>
                </a:solidFill>
              </a:rPr>
            </a:br>
            <a:r>
              <a:rPr lang="en-US" sz="3200" dirty="0">
                <a:solidFill>
                  <a:schemeClr val="accent1"/>
                </a:solidFill>
              </a:rPr>
              <a:t>Negative Numbers</a:t>
            </a:r>
          </a:p>
        </p:txBody>
      </p:sp>
      <p:sp>
        <p:nvSpPr>
          <p:cNvPr id="8195" name="Rectangle 3"/>
          <p:cNvSpPr>
            <a:spLocks noGrp="1"/>
          </p:cNvSpPr>
          <p:nvPr>
            <p:ph idx="1"/>
          </p:nvPr>
        </p:nvSpPr>
        <p:spPr>
          <a:xfrm>
            <a:off x="457200" y="1280160"/>
            <a:ext cx="8229600" cy="523220"/>
          </a:xfrm>
          <a:prstGeom prst="rect">
            <a:avLst/>
          </a:prstGeom>
        </p:spPr>
        <p:txBody>
          <a:bodyPr>
            <a:spAutoFit/>
          </a:bodyPr>
          <a:lstStyle/>
          <a:p>
            <a:pPr algn="just">
              <a:buFont typeface="Courier New" pitchFamily="49" charset="0"/>
              <a:buNone/>
            </a:pPr>
            <a:r>
              <a:rPr lang="en-US" i="0" dirty="0">
                <a:solidFill>
                  <a:schemeClr val="tx1"/>
                </a:solidFill>
              </a:rPr>
              <a:t>Simplify each radical.</a:t>
            </a:r>
            <a:endParaRPr lang="en-US" dirty="0">
              <a:solidFill>
                <a:schemeClr val="tx1"/>
              </a:solidFill>
            </a:endParaRPr>
          </a:p>
        </p:txBody>
      </p:sp>
      <p:graphicFrame>
        <p:nvGraphicFramePr>
          <p:cNvPr id="3075" name="Object 3"/>
          <p:cNvGraphicFramePr>
            <a:graphicFrameLocks noChangeAspect="1"/>
          </p:cNvGraphicFramePr>
          <p:nvPr/>
        </p:nvGraphicFramePr>
        <p:xfrm>
          <a:off x="558800" y="2057400"/>
          <a:ext cx="1384300" cy="508000"/>
        </p:xfrm>
        <a:graphic>
          <a:graphicData uri="http://schemas.openxmlformats.org/presentationml/2006/ole">
            <mc:AlternateContent xmlns:mc="http://schemas.openxmlformats.org/markup-compatibility/2006">
              <mc:Choice xmlns:v="urn:schemas-microsoft-com:vml" Requires="v">
                <p:oleObj name="Equation" r:id="rId2" imgW="1384200" imgH="507960" progId="Equation.DSMT4">
                  <p:embed/>
                </p:oleObj>
              </mc:Choice>
              <mc:Fallback>
                <p:oleObj name="Equation" r:id="rId2" imgW="1384200" imgH="507960" progId="Equation.DSMT4">
                  <p:embed/>
                  <p:pic>
                    <p:nvPicPr>
                      <p:cNvPr id="0" name="Picture 2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800" y="2057400"/>
                        <a:ext cx="13843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6" name="Object 4"/>
          <p:cNvGraphicFramePr>
            <a:graphicFrameLocks noChangeAspect="1"/>
          </p:cNvGraphicFramePr>
          <p:nvPr>
            <p:extLst>
              <p:ext uri="{D42A27DB-BD31-4B8C-83A1-F6EECF244321}">
                <p14:modId xmlns:p14="http://schemas.microsoft.com/office/powerpoint/2010/main" val="3882695825"/>
              </p:ext>
            </p:extLst>
          </p:nvPr>
        </p:nvGraphicFramePr>
        <p:xfrm>
          <a:off x="578746" y="2788920"/>
          <a:ext cx="1409700" cy="508000"/>
        </p:xfrm>
        <a:graphic>
          <a:graphicData uri="http://schemas.openxmlformats.org/presentationml/2006/ole">
            <mc:AlternateContent xmlns:mc="http://schemas.openxmlformats.org/markup-compatibility/2006">
              <mc:Choice xmlns:v="urn:schemas-microsoft-com:vml" Requires="v">
                <p:oleObj name="Equation" r:id="rId4" imgW="1409400" imgH="507960" progId="Equation.DSMT4">
                  <p:embed/>
                </p:oleObj>
              </mc:Choice>
              <mc:Fallback>
                <p:oleObj name="Equation" r:id="rId4" imgW="1409400" imgH="507960" progId="Equation.DSMT4">
                  <p:embed/>
                  <p:pic>
                    <p:nvPicPr>
                      <p:cNvPr id="0" name="Picture 2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8746" y="2788920"/>
                        <a:ext cx="14097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7" name="Object 5"/>
          <p:cNvGraphicFramePr>
            <a:graphicFrameLocks noChangeAspect="1"/>
          </p:cNvGraphicFramePr>
          <p:nvPr>
            <p:extLst>
              <p:ext uri="{D42A27DB-BD31-4B8C-83A1-F6EECF244321}">
                <p14:modId xmlns:p14="http://schemas.microsoft.com/office/powerpoint/2010/main" val="1942604771"/>
              </p:ext>
            </p:extLst>
          </p:nvPr>
        </p:nvGraphicFramePr>
        <p:xfrm>
          <a:off x="4876800" y="2008672"/>
          <a:ext cx="1409700" cy="508000"/>
        </p:xfrm>
        <a:graphic>
          <a:graphicData uri="http://schemas.openxmlformats.org/presentationml/2006/ole">
            <mc:AlternateContent xmlns:mc="http://schemas.openxmlformats.org/markup-compatibility/2006">
              <mc:Choice xmlns:v="urn:schemas-microsoft-com:vml" Requires="v">
                <p:oleObj name="Equation" r:id="rId6" imgW="1409400" imgH="507960" progId="Equation.DSMT4">
                  <p:embed/>
                </p:oleObj>
              </mc:Choice>
              <mc:Fallback>
                <p:oleObj name="Equation" r:id="rId6" imgW="1409400" imgH="507960" progId="Equation.DSMT4">
                  <p:embed/>
                  <p:pic>
                    <p:nvPicPr>
                      <p:cNvPr id="0" name="Picture 2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876800" y="2008672"/>
                        <a:ext cx="14097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8" name="Object 6"/>
          <p:cNvGraphicFramePr>
            <a:graphicFrameLocks noChangeAspect="1"/>
          </p:cNvGraphicFramePr>
          <p:nvPr>
            <p:extLst>
              <p:ext uri="{D42A27DB-BD31-4B8C-83A1-F6EECF244321}">
                <p14:modId xmlns:p14="http://schemas.microsoft.com/office/powerpoint/2010/main" val="336167408"/>
              </p:ext>
            </p:extLst>
          </p:nvPr>
        </p:nvGraphicFramePr>
        <p:xfrm>
          <a:off x="4843705" y="2687898"/>
          <a:ext cx="1435100" cy="508000"/>
        </p:xfrm>
        <a:graphic>
          <a:graphicData uri="http://schemas.openxmlformats.org/presentationml/2006/ole">
            <mc:AlternateContent xmlns:mc="http://schemas.openxmlformats.org/markup-compatibility/2006">
              <mc:Choice xmlns:v="urn:schemas-microsoft-com:vml" Requires="v">
                <p:oleObj name="Equation" r:id="rId8" imgW="1434960" imgH="507960" progId="Equation.DSMT4">
                  <p:embed/>
                </p:oleObj>
              </mc:Choice>
              <mc:Fallback>
                <p:oleObj name="Equation" r:id="rId8" imgW="1434960" imgH="507960" progId="Equation.DSMT4">
                  <p:embed/>
                  <p:pic>
                    <p:nvPicPr>
                      <p:cNvPr id="0" name="Picture 2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843705" y="2687898"/>
                        <a:ext cx="14351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Finding the Square Roots of </a:t>
            </a:r>
            <a:br>
              <a:rPr lang="en-US" sz="3200" dirty="0">
                <a:solidFill>
                  <a:schemeClr val="accent1"/>
                </a:solidFill>
              </a:rPr>
            </a:br>
            <a:r>
              <a:rPr lang="en-US" sz="3200" dirty="0">
                <a:solidFill>
                  <a:schemeClr val="accent1"/>
                </a:solidFill>
              </a:rPr>
              <a:t>Negative Numbers (cont.)</a:t>
            </a:r>
          </a:p>
        </p:txBody>
      </p:sp>
      <p:graphicFrame>
        <p:nvGraphicFramePr>
          <p:cNvPr id="3075" name="Object 3"/>
          <p:cNvGraphicFramePr>
            <a:graphicFrameLocks noChangeAspect="1"/>
          </p:cNvGraphicFramePr>
          <p:nvPr/>
        </p:nvGraphicFramePr>
        <p:xfrm>
          <a:off x="558800" y="2057400"/>
          <a:ext cx="1384300" cy="508000"/>
        </p:xfrm>
        <a:graphic>
          <a:graphicData uri="http://schemas.openxmlformats.org/presentationml/2006/ole">
            <mc:AlternateContent xmlns:mc="http://schemas.openxmlformats.org/markup-compatibility/2006">
              <mc:Choice xmlns:v="urn:schemas-microsoft-com:vml" Requires="v">
                <p:oleObj name="Equation" r:id="rId2" imgW="1384200" imgH="507960" progId="Equation.DSMT4">
                  <p:embed/>
                </p:oleObj>
              </mc:Choice>
              <mc:Fallback>
                <p:oleObj name="Equation" r:id="rId2" imgW="1384200" imgH="507960" progId="Equation.DSMT4">
                  <p:embed/>
                  <p:pic>
                    <p:nvPicPr>
                      <p:cNvPr id="3075"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800" y="2057400"/>
                        <a:ext cx="13843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6" name="Object 4"/>
          <p:cNvGraphicFramePr>
            <a:graphicFrameLocks noChangeAspect="1"/>
          </p:cNvGraphicFramePr>
          <p:nvPr/>
        </p:nvGraphicFramePr>
        <p:xfrm>
          <a:off x="552450" y="2768600"/>
          <a:ext cx="1409700" cy="508000"/>
        </p:xfrm>
        <a:graphic>
          <a:graphicData uri="http://schemas.openxmlformats.org/presentationml/2006/ole">
            <mc:AlternateContent xmlns:mc="http://schemas.openxmlformats.org/markup-compatibility/2006">
              <mc:Choice xmlns:v="urn:schemas-microsoft-com:vml" Requires="v">
                <p:oleObj name="Equation" r:id="rId4" imgW="1409400" imgH="507960" progId="Equation.DSMT4">
                  <p:embed/>
                </p:oleObj>
              </mc:Choice>
              <mc:Fallback>
                <p:oleObj name="Equation" r:id="rId4" imgW="1409400" imgH="507960" progId="Equation.DSMT4">
                  <p:embed/>
                  <p:pic>
                    <p:nvPicPr>
                      <p:cNvPr id="3076"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2450" y="2768600"/>
                        <a:ext cx="14097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558800" y="3454400"/>
          <a:ext cx="1409700" cy="508000"/>
        </p:xfrm>
        <a:graphic>
          <a:graphicData uri="http://schemas.openxmlformats.org/presentationml/2006/ole">
            <mc:AlternateContent xmlns:mc="http://schemas.openxmlformats.org/markup-compatibility/2006">
              <mc:Choice xmlns:v="urn:schemas-microsoft-com:vml" Requires="v">
                <p:oleObj name="Equation" r:id="rId6" imgW="1409400" imgH="507960" progId="Equation.DSMT4">
                  <p:embed/>
                </p:oleObj>
              </mc:Choice>
              <mc:Fallback>
                <p:oleObj name="Equation" r:id="rId6" imgW="1409400" imgH="507960" progId="Equation.DSMT4">
                  <p:embed/>
                  <p:pic>
                    <p:nvPicPr>
                      <p:cNvPr id="3077"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58800" y="3454400"/>
                        <a:ext cx="14097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552450" y="4216400"/>
          <a:ext cx="1435100" cy="508000"/>
        </p:xfrm>
        <a:graphic>
          <a:graphicData uri="http://schemas.openxmlformats.org/presentationml/2006/ole">
            <mc:AlternateContent xmlns:mc="http://schemas.openxmlformats.org/markup-compatibility/2006">
              <mc:Choice xmlns:v="urn:schemas-microsoft-com:vml" Requires="v">
                <p:oleObj name="Equation" r:id="rId8" imgW="1434960" imgH="507960" progId="Equation.DSMT4">
                  <p:embed/>
                </p:oleObj>
              </mc:Choice>
              <mc:Fallback>
                <p:oleObj name="Equation" r:id="rId8" imgW="1434960" imgH="507960" progId="Equation.DSMT4">
                  <p:embed/>
                  <p:pic>
                    <p:nvPicPr>
                      <p:cNvPr id="3078"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52450" y="4216400"/>
                        <a:ext cx="14351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1181100" y="4838700"/>
          <a:ext cx="7048500" cy="723900"/>
        </p:xfrm>
        <a:graphic>
          <a:graphicData uri="http://schemas.openxmlformats.org/presentationml/2006/ole">
            <mc:AlternateContent xmlns:mc="http://schemas.openxmlformats.org/markup-compatibility/2006">
              <mc:Choice xmlns:v="urn:schemas-microsoft-com:vml" Requires="v">
                <p:oleObj name="Equation" r:id="rId10" imgW="7048500" imgH="723900" progId="Equation.DSMT4">
                  <p:embed/>
                </p:oleObj>
              </mc:Choice>
              <mc:Fallback>
                <p:oleObj name="Equation" r:id="rId10" imgW="7048500" imgH="723900" progId="Equation.DSMT4">
                  <p:embed/>
                  <p:pic>
                    <p:nvPicPr>
                      <p:cNvPr id="3079" name="Object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181100" y="4838700"/>
                        <a:ext cx="70485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2133600" y="2051050"/>
          <a:ext cx="1562100" cy="444500"/>
        </p:xfrm>
        <a:graphic>
          <a:graphicData uri="http://schemas.openxmlformats.org/presentationml/2006/ole">
            <mc:AlternateContent xmlns:mc="http://schemas.openxmlformats.org/markup-compatibility/2006">
              <mc:Choice xmlns:v="urn:schemas-microsoft-com:vml" Requires="v">
                <p:oleObj name="Equation" r:id="rId12" imgW="1562100" imgH="444500" progId="Equation.DSMT4">
                  <p:embed/>
                </p:oleObj>
              </mc:Choice>
              <mc:Fallback>
                <p:oleObj name="Equation" r:id="rId12" imgW="1562100" imgH="444500" progId="Equation.DSMT4">
                  <p:embed/>
                  <p:pic>
                    <p:nvPicPr>
                      <p:cNvPr id="3080" name="Object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133600" y="2051050"/>
                        <a:ext cx="1562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1" name="Object 9"/>
          <p:cNvGraphicFramePr>
            <a:graphicFrameLocks noChangeAspect="1"/>
          </p:cNvGraphicFramePr>
          <p:nvPr/>
        </p:nvGraphicFramePr>
        <p:xfrm>
          <a:off x="3898900" y="2139950"/>
          <a:ext cx="736600" cy="292100"/>
        </p:xfrm>
        <a:graphic>
          <a:graphicData uri="http://schemas.openxmlformats.org/presentationml/2006/ole">
            <mc:AlternateContent xmlns:mc="http://schemas.openxmlformats.org/markup-compatibility/2006">
              <mc:Choice xmlns:v="urn:schemas-microsoft-com:vml" Requires="v">
                <p:oleObj name="Equation" r:id="rId14" imgW="736600" imgH="292100" progId="Equation.DSMT4">
                  <p:embed/>
                </p:oleObj>
              </mc:Choice>
              <mc:Fallback>
                <p:oleObj name="Equation" r:id="rId14" imgW="736600" imgH="292100" progId="Equation.DSMT4">
                  <p:embed/>
                  <p:pic>
                    <p:nvPicPr>
                      <p:cNvPr id="3081" name="Object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898900" y="2139950"/>
                        <a:ext cx="736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2" name="Object 10"/>
          <p:cNvGraphicFramePr>
            <a:graphicFrameLocks noChangeAspect="1"/>
          </p:cNvGraphicFramePr>
          <p:nvPr/>
        </p:nvGraphicFramePr>
        <p:xfrm>
          <a:off x="4749800" y="2114550"/>
          <a:ext cx="571500" cy="292100"/>
        </p:xfrm>
        <a:graphic>
          <a:graphicData uri="http://schemas.openxmlformats.org/presentationml/2006/ole">
            <mc:AlternateContent xmlns:mc="http://schemas.openxmlformats.org/markup-compatibility/2006">
              <mc:Choice xmlns:v="urn:schemas-microsoft-com:vml" Requires="v">
                <p:oleObj name="Equation" r:id="rId16" imgW="571252" imgH="291973" progId="Equation.DSMT4">
                  <p:embed/>
                </p:oleObj>
              </mc:Choice>
              <mc:Fallback>
                <p:oleObj name="Equation" r:id="rId16" imgW="571252" imgH="291973" progId="Equation.DSMT4">
                  <p:embed/>
                  <p:pic>
                    <p:nvPicPr>
                      <p:cNvPr id="3082" name="Object 1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749800" y="2114550"/>
                        <a:ext cx="571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3" name="Object 11"/>
          <p:cNvGraphicFramePr>
            <a:graphicFrameLocks noChangeAspect="1"/>
          </p:cNvGraphicFramePr>
          <p:nvPr/>
        </p:nvGraphicFramePr>
        <p:xfrm>
          <a:off x="2139950" y="2762250"/>
          <a:ext cx="1574800" cy="444500"/>
        </p:xfrm>
        <a:graphic>
          <a:graphicData uri="http://schemas.openxmlformats.org/presentationml/2006/ole">
            <mc:AlternateContent xmlns:mc="http://schemas.openxmlformats.org/markup-compatibility/2006">
              <mc:Choice xmlns:v="urn:schemas-microsoft-com:vml" Requires="v">
                <p:oleObj name="Equation" r:id="rId18" imgW="1574800" imgH="444500" progId="Equation.DSMT4">
                  <p:embed/>
                </p:oleObj>
              </mc:Choice>
              <mc:Fallback>
                <p:oleObj name="Equation" r:id="rId18" imgW="1574800" imgH="444500" progId="Equation.DSMT4">
                  <p:embed/>
                  <p:pic>
                    <p:nvPicPr>
                      <p:cNvPr id="3083" name="Object 1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139950" y="2762250"/>
                        <a:ext cx="15748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4" name="Object 12"/>
          <p:cNvGraphicFramePr>
            <a:graphicFrameLocks noChangeAspect="1"/>
          </p:cNvGraphicFramePr>
          <p:nvPr/>
        </p:nvGraphicFramePr>
        <p:xfrm>
          <a:off x="3911600" y="2851150"/>
          <a:ext cx="736600" cy="292100"/>
        </p:xfrm>
        <a:graphic>
          <a:graphicData uri="http://schemas.openxmlformats.org/presentationml/2006/ole">
            <mc:AlternateContent xmlns:mc="http://schemas.openxmlformats.org/markup-compatibility/2006">
              <mc:Choice xmlns:v="urn:schemas-microsoft-com:vml" Requires="v">
                <p:oleObj name="Equation" r:id="rId20" imgW="736600" imgH="292100" progId="Equation.DSMT4">
                  <p:embed/>
                </p:oleObj>
              </mc:Choice>
              <mc:Fallback>
                <p:oleObj name="Equation" r:id="rId20" imgW="736600" imgH="292100" progId="Equation.DSMT4">
                  <p:embed/>
                  <p:pic>
                    <p:nvPicPr>
                      <p:cNvPr id="3084" name="Object 1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911600" y="2851150"/>
                        <a:ext cx="736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5" name="Object 13"/>
          <p:cNvGraphicFramePr>
            <a:graphicFrameLocks noChangeAspect="1"/>
          </p:cNvGraphicFramePr>
          <p:nvPr/>
        </p:nvGraphicFramePr>
        <p:xfrm>
          <a:off x="4749800" y="2825750"/>
          <a:ext cx="584200" cy="292100"/>
        </p:xfrm>
        <a:graphic>
          <a:graphicData uri="http://schemas.openxmlformats.org/presentationml/2006/ole">
            <mc:AlternateContent xmlns:mc="http://schemas.openxmlformats.org/markup-compatibility/2006">
              <mc:Choice xmlns:v="urn:schemas-microsoft-com:vml" Requires="v">
                <p:oleObj name="Equation" r:id="rId22" imgW="583947" imgH="291973" progId="Equation.DSMT4">
                  <p:embed/>
                </p:oleObj>
              </mc:Choice>
              <mc:Fallback>
                <p:oleObj name="Equation" r:id="rId22" imgW="583947" imgH="291973" progId="Equation.DSMT4">
                  <p:embed/>
                  <p:pic>
                    <p:nvPicPr>
                      <p:cNvPr id="3085" name="Object 13"/>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4749800" y="2825750"/>
                        <a:ext cx="584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6" name="Object 14"/>
          <p:cNvGraphicFramePr>
            <a:graphicFrameLocks noChangeAspect="1"/>
          </p:cNvGraphicFramePr>
          <p:nvPr/>
        </p:nvGraphicFramePr>
        <p:xfrm>
          <a:off x="2139950" y="3455988"/>
          <a:ext cx="1739900" cy="444500"/>
        </p:xfrm>
        <a:graphic>
          <a:graphicData uri="http://schemas.openxmlformats.org/presentationml/2006/ole">
            <mc:AlternateContent xmlns:mc="http://schemas.openxmlformats.org/markup-compatibility/2006">
              <mc:Choice xmlns:v="urn:schemas-microsoft-com:vml" Requires="v">
                <p:oleObj name="Equation" r:id="rId24" imgW="1739900" imgH="444500" progId="Equation.DSMT4">
                  <p:embed/>
                </p:oleObj>
              </mc:Choice>
              <mc:Fallback>
                <p:oleObj name="Equation" r:id="rId24" imgW="1739900" imgH="444500" progId="Equation.DSMT4">
                  <p:embed/>
                  <p:pic>
                    <p:nvPicPr>
                      <p:cNvPr id="3086" name="Object 14"/>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2139950" y="3455988"/>
                        <a:ext cx="17399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7" name="Object 15"/>
          <p:cNvGraphicFramePr>
            <a:graphicFrameLocks noChangeAspect="1"/>
          </p:cNvGraphicFramePr>
          <p:nvPr/>
        </p:nvGraphicFramePr>
        <p:xfrm>
          <a:off x="4038600" y="3469217"/>
          <a:ext cx="1333500" cy="444500"/>
        </p:xfrm>
        <a:graphic>
          <a:graphicData uri="http://schemas.openxmlformats.org/presentationml/2006/ole">
            <mc:AlternateContent xmlns:mc="http://schemas.openxmlformats.org/markup-compatibility/2006">
              <mc:Choice xmlns:v="urn:schemas-microsoft-com:vml" Requires="v">
                <p:oleObj name="Equation" r:id="rId26" imgW="1333500" imgH="444500" progId="Equation.DSMT4">
                  <p:embed/>
                </p:oleObj>
              </mc:Choice>
              <mc:Fallback>
                <p:oleObj name="Equation" r:id="rId26" imgW="1333500" imgH="444500" progId="Equation.DSMT4">
                  <p:embed/>
                  <p:pic>
                    <p:nvPicPr>
                      <p:cNvPr id="3087" name="Object 15"/>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4038600" y="3469217"/>
                        <a:ext cx="1333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8" name="Object 16"/>
          <p:cNvGraphicFramePr>
            <a:graphicFrameLocks noChangeAspect="1"/>
          </p:cNvGraphicFramePr>
          <p:nvPr/>
        </p:nvGraphicFramePr>
        <p:xfrm>
          <a:off x="5473700" y="3435350"/>
          <a:ext cx="1041400" cy="508000"/>
        </p:xfrm>
        <a:graphic>
          <a:graphicData uri="http://schemas.openxmlformats.org/presentationml/2006/ole">
            <mc:AlternateContent xmlns:mc="http://schemas.openxmlformats.org/markup-compatibility/2006">
              <mc:Choice xmlns:v="urn:schemas-microsoft-com:vml" Requires="v">
                <p:oleObj name="Equation" r:id="rId28" imgW="1041400" imgH="508000" progId="Equation.DSMT4">
                  <p:embed/>
                </p:oleObj>
              </mc:Choice>
              <mc:Fallback>
                <p:oleObj name="Equation" r:id="rId28" imgW="1041400" imgH="508000" progId="Equation.DSMT4">
                  <p:embed/>
                  <p:pic>
                    <p:nvPicPr>
                      <p:cNvPr id="3088" name="Object 16"/>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5473700" y="3435350"/>
                        <a:ext cx="10414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9" name="Object 17"/>
          <p:cNvGraphicFramePr>
            <a:graphicFrameLocks noChangeAspect="1"/>
          </p:cNvGraphicFramePr>
          <p:nvPr/>
        </p:nvGraphicFramePr>
        <p:xfrm>
          <a:off x="2146300" y="4210050"/>
          <a:ext cx="1714500" cy="444500"/>
        </p:xfrm>
        <a:graphic>
          <a:graphicData uri="http://schemas.openxmlformats.org/presentationml/2006/ole">
            <mc:AlternateContent xmlns:mc="http://schemas.openxmlformats.org/markup-compatibility/2006">
              <mc:Choice xmlns:v="urn:schemas-microsoft-com:vml" Requires="v">
                <p:oleObj name="Equation" r:id="rId30" imgW="1714500" imgH="444500" progId="Equation.DSMT4">
                  <p:embed/>
                </p:oleObj>
              </mc:Choice>
              <mc:Fallback>
                <p:oleObj name="Equation" r:id="rId30" imgW="1714500" imgH="444500" progId="Equation.DSMT4">
                  <p:embed/>
                  <p:pic>
                    <p:nvPicPr>
                      <p:cNvPr id="3089" name="Object 17"/>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2146300" y="4210050"/>
                        <a:ext cx="1714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90" name="Object 18"/>
          <p:cNvGraphicFramePr>
            <a:graphicFrameLocks noChangeAspect="1"/>
          </p:cNvGraphicFramePr>
          <p:nvPr/>
        </p:nvGraphicFramePr>
        <p:xfrm>
          <a:off x="4076700" y="4222750"/>
          <a:ext cx="1333500" cy="444500"/>
        </p:xfrm>
        <a:graphic>
          <a:graphicData uri="http://schemas.openxmlformats.org/presentationml/2006/ole">
            <mc:AlternateContent xmlns:mc="http://schemas.openxmlformats.org/markup-compatibility/2006">
              <mc:Choice xmlns:v="urn:schemas-microsoft-com:vml" Requires="v">
                <p:oleObj name="Equation" r:id="rId32" imgW="1333500" imgH="444500" progId="Equation.DSMT4">
                  <p:embed/>
                </p:oleObj>
              </mc:Choice>
              <mc:Fallback>
                <p:oleObj name="Equation" r:id="rId32" imgW="1333500" imgH="444500" progId="Equation.DSMT4">
                  <p:embed/>
                  <p:pic>
                    <p:nvPicPr>
                      <p:cNvPr id="3090" name="Object 18"/>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4076700" y="4222750"/>
                        <a:ext cx="1333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91" name="Object 19"/>
          <p:cNvGraphicFramePr>
            <a:graphicFrameLocks noChangeAspect="1"/>
          </p:cNvGraphicFramePr>
          <p:nvPr/>
        </p:nvGraphicFramePr>
        <p:xfrm>
          <a:off x="5524500" y="4165600"/>
          <a:ext cx="1041400" cy="508000"/>
        </p:xfrm>
        <a:graphic>
          <a:graphicData uri="http://schemas.openxmlformats.org/presentationml/2006/ole">
            <mc:AlternateContent xmlns:mc="http://schemas.openxmlformats.org/markup-compatibility/2006">
              <mc:Choice xmlns:v="urn:schemas-microsoft-com:vml" Requires="v">
                <p:oleObj name="Equation" r:id="rId34" imgW="1041120" imgH="507960" progId="Equation.DSMT4">
                  <p:embed/>
                </p:oleObj>
              </mc:Choice>
              <mc:Fallback>
                <p:oleObj name="Equation" r:id="rId34" imgW="1041120" imgH="507960" progId="Equation.DSMT4">
                  <p:embed/>
                  <p:pic>
                    <p:nvPicPr>
                      <p:cNvPr id="3091" name="Object 19"/>
                      <p:cNvPicPr>
                        <a:picLocks noChangeAspect="1" noChangeArrowheads="1"/>
                      </p:cNvPicPr>
                      <p:nvPr/>
                    </p:nvPicPr>
                    <p:blipFill>
                      <a:blip r:embed="rId35"/>
                      <a:srcRect/>
                      <a:stretch>
                        <a:fillRect/>
                      </a:stretch>
                    </p:blipFill>
                    <p:spPr bwMode="auto">
                      <a:xfrm>
                        <a:off x="5524500" y="4165600"/>
                        <a:ext cx="10414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93" name="Object 21"/>
          <p:cNvGraphicFramePr>
            <a:graphicFrameLocks noChangeAspect="1"/>
          </p:cNvGraphicFramePr>
          <p:nvPr/>
        </p:nvGraphicFramePr>
        <p:xfrm>
          <a:off x="5575300" y="2032000"/>
          <a:ext cx="2959100" cy="431800"/>
        </p:xfrm>
        <a:graphic>
          <a:graphicData uri="http://schemas.openxmlformats.org/presentationml/2006/ole">
            <mc:AlternateContent xmlns:mc="http://schemas.openxmlformats.org/markup-compatibility/2006">
              <mc:Choice xmlns:v="urn:schemas-microsoft-com:vml" Requires="v">
                <p:oleObj name="Equation" r:id="rId36" imgW="2959100" imgH="431800" progId="Equation.DSMT4">
                  <p:embed/>
                </p:oleObj>
              </mc:Choice>
              <mc:Fallback>
                <p:oleObj name="Equation" r:id="rId36" imgW="2959100" imgH="431800" progId="Equation.DSMT4">
                  <p:embed/>
                  <p:pic>
                    <p:nvPicPr>
                      <p:cNvPr id="3093" name="Object 21"/>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5575300" y="2032000"/>
                        <a:ext cx="2959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94" name="Object 22"/>
          <p:cNvGraphicFramePr>
            <a:graphicFrameLocks noChangeAspect="1"/>
          </p:cNvGraphicFramePr>
          <p:nvPr/>
        </p:nvGraphicFramePr>
        <p:xfrm>
          <a:off x="6769100" y="3441700"/>
          <a:ext cx="1384300" cy="622300"/>
        </p:xfrm>
        <a:graphic>
          <a:graphicData uri="http://schemas.openxmlformats.org/presentationml/2006/ole">
            <mc:AlternateContent xmlns:mc="http://schemas.openxmlformats.org/markup-compatibility/2006">
              <mc:Choice xmlns:v="urn:schemas-microsoft-com:vml" Requires="v">
                <p:oleObj name="Equation" r:id="rId38" imgW="1384300" imgH="622300" progId="Equation.DSMT4">
                  <p:embed/>
                </p:oleObj>
              </mc:Choice>
              <mc:Fallback>
                <p:oleObj name="Equation" r:id="rId38" imgW="1384300" imgH="622300" progId="Equation.DSMT4">
                  <p:embed/>
                  <p:pic>
                    <p:nvPicPr>
                      <p:cNvPr id="3094" name="Object 22"/>
                      <p:cNvPicPr>
                        <a:picLocks noChangeAspect="1" noChangeArrowheads="1"/>
                      </p:cNvPicPr>
                      <p:nvPr/>
                    </p:nvPicPr>
                    <p:blipFill>
                      <a:blip r:embed="rId39">
                        <a:extLst>
                          <a:ext uri="{28A0092B-C50C-407E-A947-70E740481C1C}">
                            <a14:useLocalDpi xmlns:a14="http://schemas.microsoft.com/office/drawing/2010/main" val="0"/>
                          </a:ext>
                        </a:extLst>
                      </a:blip>
                      <a:srcRect/>
                      <a:stretch>
                        <a:fillRect/>
                      </a:stretch>
                    </p:blipFill>
                    <p:spPr bwMode="auto">
                      <a:xfrm>
                        <a:off x="6769100" y="3441700"/>
                        <a:ext cx="13843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95" name="Object 23"/>
          <p:cNvGraphicFramePr>
            <a:graphicFrameLocks noChangeAspect="1"/>
          </p:cNvGraphicFramePr>
          <p:nvPr/>
        </p:nvGraphicFramePr>
        <p:xfrm>
          <a:off x="6775450" y="4178300"/>
          <a:ext cx="1371600" cy="622300"/>
        </p:xfrm>
        <a:graphic>
          <a:graphicData uri="http://schemas.openxmlformats.org/presentationml/2006/ole">
            <mc:AlternateContent xmlns:mc="http://schemas.openxmlformats.org/markup-compatibility/2006">
              <mc:Choice xmlns:v="urn:schemas-microsoft-com:vml" Requires="v">
                <p:oleObj name="Equation" r:id="rId40" imgW="1371600" imgH="622300" progId="Equation.DSMT4">
                  <p:embed/>
                </p:oleObj>
              </mc:Choice>
              <mc:Fallback>
                <p:oleObj name="Equation" r:id="rId40" imgW="1371600" imgH="622300" progId="Equation.DSMT4">
                  <p:embed/>
                  <p:pic>
                    <p:nvPicPr>
                      <p:cNvPr id="3095" name="Object 23"/>
                      <p:cNvPicPr>
                        <a:picLocks noChangeAspect="1" noChangeArrowheads="1"/>
                      </p:cNvPicPr>
                      <p:nvPr/>
                    </p:nvPicPr>
                    <p:blipFill>
                      <a:blip r:embed="rId41">
                        <a:extLst>
                          <a:ext uri="{28A0092B-C50C-407E-A947-70E740481C1C}">
                            <a14:useLocalDpi xmlns:a14="http://schemas.microsoft.com/office/drawing/2010/main" val="0"/>
                          </a:ext>
                        </a:extLst>
                      </a:blip>
                      <a:srcRect/>
                      <a:stretch>
                        <a:fillRect/>
                      </a:stretch>
                    </p:blipFill>
                    <p:spPr bwMode="auto">
                      <a:xfrm>
                        <a:off x="6775450" y="4178300"/>
                        <a:ext cx="13716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3" name="Content Placeholder 2">
            <a:extLst>
              <a:ext uri="{FF2B5EF4-FFF2-40B4-BE49-F238E27FC236}">
                <a16:creationId xmlns:a16="http://schemas.microsoft.com/office/drawing/2014/main" id="{0A53C8BF-EAAF-3248-6971-C07052A3600C}"/>
              </a:ext>
            </a:extLst>
          </p:cNvPr>
          <p:cNvSpPr>
            <a:spLocks noGrp="1"/>
          </p:cNvSpPr>
          <p:nvPr>
            <p:ph idx="1"/>
          </p:nvPr>
        </p:nvSpPr>
        <p:spPr/>
        <p:txBody>
          <a:bodyPr/>
          <a:lstStyle/>
          <a:p>
            <a:r>
              <a:rPr lang="en-US" dirty="0"/>
              <a:t> </a:t>
            </a:r>
            <a:r>
              <a:rPr lang="en-US" b="1" dirty="0"/>
              <a:t>Solution </a:t>
            </a:r>
            <a:endParaRPr lang="en-IN" b="1" dirty="0"/>
          </a:p>
        </p:txBody>
      </p:sp>
    </p:spTree>
    <p:extLst>
      <p:ext uri="{BB962C8B-B14F-4D97-AF65-F5344CB8AC3E}">
        <p14:creationId xmlns:p14="http://schemas.microsoft.com/office/powerpoint/2010/main" val="3396683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8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8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8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9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07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08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08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08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07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08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087"/>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088"/>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3094"/>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3078"/>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3089"/>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3090"/>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nodeType="clickEffect">
                                  <p:stCondLst>
                                    <p:cond delay="0"/>
                                  </p:stCondLst>
                                  <p:childTnLst>
                                    <p:set>
                                      <p:cBhvr>
                                        <p:cTn id="68" dur="1" fill="hold">
                                          <p:stCondLst>
                                            <p:cond delay="0"/>
                                          </p:stCondLst>
                                        </p:cTn>
                                        <p:tgtEl>
                                          <p:spTgt spid="3091"/>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3095"/>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30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Definition: Complex Numbers </a:t>
            </a:r>
          </a:p>
        </p:txBody>
      </p:sp>
      <p:sp>
        <p:nvSpPr>
          <p:cNvPr id="9219" name="Rectangle 4"/>
          <p:cNvSpPr>
            <a:spLocks noGrp="1"/>
          </p:cNvSpPr>
          <p:nvPr>
            <p:ph idx="1"/>
          </p:nvPr>
        </p:nvSpPr>
        <p:spPr>
          <a:xfrm>
            <a:off x="457200" y="1280160"/>
            <a:ext cx="8229600" cy="4587240"/>
          </a:xfrm>
          <a:prstGeom prst="rect">
            <a:avLst/>
          </a:prstGeom>
          <a:solidFill>
            <a:srgbClr val="FFFFCC"/>
          </a:solidFill>
          <a:ln w="28575">
            <a:solidFill>
              <a:srgbClr val="000000"/>
            </a:solidFill>
          </a:ln>
        </p:spPr>
        <p:txBody>
          <a:bodyPr wrap="square">
            <a:noAutofit/>
          </a:bodyPr>
          <a:lstStyle/>
          <a:p>
            <a:pPr marL="15875" indent="-15875">
              <a:buFont typeface="Courier New" pitchFamily="49" charset="0"/>
              <a:buNone/>
              <a:tabLst>
                <a:tab pos="457200" algn="l"/>
              </a:tabLst>
            </a:pPr>
            <a:r>
              <a:rPr lang="en-US" i="0" dirty="0">
                <a:solidFill>
                  <a:srgbClr val="000000"/>
                </a:solidFill>
              </a:rPr>
              <a:t>The </a:t>
            </a:r>
            <a:r>
              <a:rPr lang="en-US" b="1" i="0" dirty="0">
                <a:solidFill>
                  <a:srgbClr val="C00000"/>
                </a:solidFill>
              </a:rPr>
              <a:t>standard form </a:t>
            </a:r>
            <a:r>
              <a:rPr lang="en-US" i="0" dirty="0">
                <a:solidFill>
                  <a:srgbClr val="000000"/>
                </a:solidFill>
              </a:rPr>
              <a:t>of a </a:t>
            </a:r>
            <a:r>
              <a:rPr lang="en-US" b="1" i="0" dirty="0">
                <a:solidFill>
                  <a:srgbClr val="C00000"/>
                </a:solidFill>
              </a:rPr>
              <a:t>complex number </a:t>
            </a:r>
            <a:r>
              <a:rPr lang="en-US" i="0" dirty="0">
                <a:solidFill>
                  <a:srgbClr val="000000"/>
                </a:solidFill>
              </a:rPr>
              <a:t>is </a:t>
            </a:r>
            <a:r>
              <a:rPr lang="en-US" b="1" i="1" dirty="0">
                <a:solidFill>
                  <a:srgbClr val="0000FF"/>
                </a:solidFill>
              </a:rPr>
              <a:t>a</a:t>
            </a:r>
            <a:r>
              <a:rPr lang="en-US" b="1" dirty="0">
                <a:solidFill>
                  <a:srgbClr val="0000FF"/>
                </a:solidFill>
              </a:rPr>
              <a:t> </a:t>
            </a:r>
            <a:r>
              <a:rPr lang="en-US" b="1" i="0" dirty="0">
                <a:solidFill>
                  <a:srgbClr val="0000FF"/>
                </a:solidFill>
                <a:latin typeface="Symbol" pitchFamily="18" charset="2"/>
              </a:rPr>
              <a:t>+</a:t>
            </a:r>
            <a:r>
              <a:rPr lang="en-US" b="1" dirty="0">
                <a:solidFill>
                  <a:srgbClr val="0000FF"/>
                </a:solidFill>
              </a:rPr>
              <a:t> </a:t>
            </a:r>
            <a:r>
              <a:rPr lang="en-US" b="1" i="1" dirty="0">
                <a:solidFill>
                  <a:srgbClr val="0000FF"/>
                </a:solidFill>
              </a:rPr>
              <a:t>bi</a:t>
            </a:r>
            <a:r>
              <a:rPr lang="en-US" dirty="0">
                <a:solidFill>
                  <a:srgbClr val="000000"/>
                </a:solidFill>
              </a:rPr>
              <a:t>, </a:t>
            </a:r>
            <a:r>
              <a:rPr lang="en-US" i="0" dirty="0">
                <a:solidFill>
                  <a:srgbClr val="000000"/>
                </a:solidFill>
              </a:rPr>
              <a:t>where </a:t>
            </a:r>
            <a:r>
              <a:rPr lang="en-US" i="1" dirty="0">
                <a:solidFill>
                  <a:srgbClr val="000000"/>
                </a:solidFill>
              </a:rPr>
              <a:t>a</a:t>
            </a:r>
            <a:r>
              <a:rPr lang="en-US" dirty="0">
                <a:solidFill>
                  <a:srgbClr val="000000"/>
                </a:solidFill>
              </a:rPr>
              <a:t> </a:t>
            </a:r>
            <a:r>
              <a:rPr lang="en-US" i="0" dirty="0">
                <a:solidFill>
                  <a:srgbClr val="000000"/>
                </a:solidFill>
              </a:rPr>
              <a:t>and </a:t>
            </a:r>
            <a:r>
              <a:rPr lang="en-US" i="1" dirty="0">
                <a:solidFill>
                  <a:srgbClr val="000000"/>
                </a:solidFill>
              </a:rPr>
              <a:t>b</a:t>
            </a:r>
            <a:r>
              <a:rPr lang="en-US" dirty="0">
                <a:solidFill>
                  <a:srgbClr val="000000"/>
                </a:solidFill>
              </a:rPr>
              <a:t> </a:t>
            </a:r>
            <a:r>
              <a:rPr lang="en-US" i="0" dirty="0">
                <a:solidFill>
                  <a:srgbClr val="000000"/>
                </a:solidFill>
              </a:rPr>
              <a:t>are real numbers. </a:t>
            </a:r>
            <a:r>
              <a:rPr lang="en-US" i="1" dirty="0">
                <a:solidFill>
                  <a:srgbClr val="000000"/>
                </a:solidFill>
              </a:rPr>
              <a:t>a</a:t>
            </a:r>
            <a:r>
              <a:rPr lang="en-US" dirty="0">
                <a:solidFill>
                  <a:srgbClr val="000000"/>
                </a:solidFill>
              </a:rPr>
              <a:t> </a:t>
            </a:r>
            <a:r>
              <a:rPr lang="en-US" i="0" dirty="0">
                <a:solidFill>
                  <a:srgbClr val="000000"/>
                </a:solidFill>
              </a:rPr>
              <a:t>is called the </a:t>
            </a:r>
            <a:r>
              <a:rPr lang="en-US" b="1" i="0" dirty="0">
                <a:solidFill>
                  <a:srgbClr val="C00000"/>
                </a:solidFill>
              </a:rPr>
              <a:t>real part</a:t>
            </a:r>
            <a:r>
              <a:rPr lang="en-US" i="0" dirty="0">
                <a:solidFill>
                  <a:srgbClr val="002060"/>
                </a:solidFill>
              </a:rPr>
              <a:t>,</a:t>
            </a:r>
            <a:r>
              <a:rPr lang="en-US" b="1" i="0" dirty="0">
                <a:solidFill>
                  <a:srgbClr val="000000"/>
                </a:solidFill>
              </a:rPr>
              <a:t> </a:t>
            </a:r>
            <a:r>
              <a:rPr lang="en-US" i="0" dirty="0">
                <a:solidFill>
                  <a:srgbClr val="000000"/>
                </a:solidFill>
              </a:rPr>
              <a:t>and </a:t>
            </a:r>
            <a:r>
              <a:rPr lang="en-US" i="1" dirty="0">
                <a:solidFill>
                  <a:srgbClr val="000000"/>
                </a:solidFill>
              </a:rPr>
              <a:t>b</a:t>
            </a:r>
            <a:r>
              <a:rPr lang="en-US" dirty="0">
                <a:solidFill>
                  <a:srgbClr val="000000"/>
                </a:solidFill>
              </a:rPr>
              <a:t> </a:t>
            </a:r>
            <a:r>
              <a:rPr lang="en-US" i="0" dirty="0">
                <a:solidFill>
                  <a:srgbClr val="000000"/>
                </a:solidFill>
              </a:rPr>
              <a:t>is called the </a:t>
            </a:r>
            <a:r>
              <a:rPr lang="en-US" b="1" i="0" dirty="0">
                <a:solidFill>
                  <a:srgbClr val="C00000"/>
                </a:solidFill>
              </a:rPr>
              <a:t>imaginary part</a:t>
            </a:r>
            <a:r>
              <a:rPr lang="en-US" i="0" dirty="0">
                <a:solidFill>
                  <a:srgbClr val="000000"/>
                </a:solidFill>
              </a:rPr>
              <a:t>.</a:t>
            </a:r>
          </a:p>
          <a:p>
            <a:pPr marL="15875" indent="-15875" algn="just">
              <a:buFont typeface="Courier New" pitchFamily="49" charset="0"/>
              <a:buNone/>
              <a:tabLst>
                <a:tab pos="457200" algn="l"/>
              </a:tabLst>
            </a:pPr>
            <a:r>
              <a:rPr lang="en-US" i="0" dirty="0">
                <a:solidFill>
                  <a:srgbClr val="000000"/>
                </a:solidFill>
              </a:rPr>
              <a:t>If </a:t>
            </a:r>
            <a:r>
              <a:rPr lang="en-US" i="1" dirty="0">
                <a:solidFill>
                  <a:srgbClr val="000000"/>
                </a:solidFill>
              </a:rPr>
              <a:t>b</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0, then </a:t>
            </a:r>
            <a:r>
              <a:rPr lang="en-US" i="1" dirty="0">
                <a:solidFill>
                  <a:srgbClr val="000000"/>
                </a:solidFill>
              </a:rPr>
              <a:t>a</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a:t>
            </a:r>
            <a:r>
              <a:rPr lang="en-US" i="1" dirty="0">
                <a:solidFill>
                  <a:srgbClr val="000000"/>
                </a:solidFill>
              </a:rPr>
              <a:t>b</a:t>
            </a:r>
            <a:r>
              <a:rPr lang="en-US" dirty="0">
                <a:solidFill>
                  <a:srgbClr val="000000"/>
                </a:solidFill>
              </a:rPr>
              <a:t>i </a:t>
            </a:r>
            <a:r>
              <a:rPr lang="en-US" i="0" dirty="0">
                <a:solidFill>
                  <a:srgbClr val="000000"/>
                </a:solidFill>
                <a:latin typeface="Symbol" pitchFamily="18" charset="2"/>
              </a:rPr>
              <a:t>=</a:t>
            </a:r>
            <a:r>
              <a:rPr lang="en-US" i="0" dirty="0">
                <a:solidFill>
                  <a:srgbClr val="000000"/>
                </a:solidFill>
              </a:rPr>
              <a:t> </a:t>
            </a:r>
            <a:r>
              <a:rPr lang="en-US" i="1" dirty="0">
                <a:solidFill>
                  <a:srgbClr val="000000"/>
                </a:solidFill>
              </a:rPr>
              <a:t>a</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0</a:t>
            </a:r>
            <a:r>
              <a:rPr lang="en-US" i="1" dirty="0">
                <a:solidFill>
                  <a:srgbClr val="000000"/>
                </a:solidFill>
              </a:rPr>
              <a:t>i</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a:t>
            </a:r>
            <a:r>
              <a:rPr lang="en-US" i="1" dirty="0">
                <a:solidFill>
                  <a:srgbClr val="000000"/>
                </a:solidFill>
              </a:rPr>
              <a:t>a</a:t>
            </a:r>
            <a:r>
              <a:rPr lang="en-US" dirty="0">
                <a:solidFill>
                  <a:srgbClr val="000000"/>
                </a:solidFill>
              </a:rPr>
              <a:t> </a:t>
            </a:r>
            <a:r>
              <a:rPr lang="en-US" i="0" dirty="0">
                <a:solidFill>
                  <a:srgbClr val="000000"/>
                </a:solidFill>
              </a:rPr>
              <a:t>is a </a:t>
            </a:r>
            <a:r>
              <a:rPr lang="en-US" b="1" i="0" dirty="0">
                <a:solidFill>
                  <a:srgbClr val="C00000"/>
                </a:solidFill>
              </a:rPr>
              <a:t>real number</a:t>
            </a:r>
            <a:r>
              <a:rPr lang="en-US" i="0" dirty="0">
                <a:solidFill>
                  <a:srgbClr val="000000"/>
                </a:solidFill>
              </a:rPr>
              <a:t>.</a:t>
            </a:r>
          </a:p>
          <a:p>
            <a:pPr marL="15875" indent="-15875">
              <a:buFont typeface="Courier New" pitchFamily="49" charset="0"/>
              <a:buNone/>
              <a:tabLst>
                <a:tab pos="457200" algn="l"/>
              </a:tabLst>
            </a:pPr>
            <a:r>
              <a:rPr lang="en-US" i="0" dirty="0">
                <a:solidFill>
                  <a:srgbClr val="000000"/>
                </a:solidFill>
              </a:rPr>
              <a:t>If </a:t>
            </a:r>
            <a:r>
              <a:rPr lang="en-US" i="1" dirty="0">
                <a:solidFill>
                  <a:srgbClr val="000000"/>
                </a:solidFill>
              </a:rPr>
              <a:t>a</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0, then </a:t>
            </a:r>
            <a:r>
              <a:rPr lang="en-US" i="1" dirty="0">
                <a:solidFill>
                  <a:srgbClr val="000000"/>
                </a:solidFill>
              </a:rPr>
              <a:t>a</a:t>
            </a:r>
            <a:r>
              <a:rPr lang="en-US" dirty="0">
                <a:solidFill>
                  <a:srgbClr val="000000"/>
                </a:solidFill>
              </a:rPr>
              <a:t> </a:t>
            </a:r>
            <a:r>
              <a:rPr lang="en-US" i="0" dirty="0">
                <a:solidFill>
                  <a:srgbClr val="000000"/>
                </a:solidFill>
                <a:latin typeface="Symbol" pitchFamily="18" charset="2"/>
              </a:rPr>
              <a:t>+</a:t>
            </a:r>
            <a:r>
              <a:rPr lang="en-US" i="1" dirty="0">
                <a:solidFill>
                  <a:srgbClr val="000000"/>
                </a:solidFill>
              </a:rPr>
              <a:t> bi</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0 </a:t>
            </a:r>
            <a:r>
              <a:rPr lang="en-US" i="0" dirty="0">
                <a:solidFill>
                  <a:srgbClr val="000000"/>
                </a:solidFill>
                <a:latin typeface="Symbol" pitchFamily="18" charset="2"/>
              </a:rPr>
              <a:t>+</a:t>
            </a:r>
            <a:r>
              <a:rPr lang="en-US" i="0" dirty="0">
                <a:solidFill>
                  <a:srgbClr val="000000"/>
                </a:solidFill>
              </a:rPr>
              <a:t> </a:t>
            </a:r>
            <a:r>
              <a:rPr lang="en-US" i="1" dirty="0">
                <a:solidFill>
                  <a:srgbClr val="000000"/>
                </a:solidFill>
              </a:rPr>
              <a:t>bi</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a:t>
            </a:r>
            <a:r>
              <a:rPr lang="en-US" i="1" dirty="0">
                <a:solidFill>
                  <a:srgbClr val="000000"/>
                </a:solidFill>
              </a:rPr>
              <a:t>bi</a:t>
            </a:r>
            <a:r>
              <a:rPr lang="en-US" dirty="0">
                <a:solidFill>
                  <a:srgbClr val="000000"/>
                </a:solidFill>
              </a:rPr>
              <a:t> </a:t>
            </a:r>
            <a:r>
              <a:rPr lang="en-US" i="0" dirty="0">
                <a:solidFill>
                  <a:srgbClr val="000000"/>
                </a:solidFill>
              </a:rPr>
              <a:t>is called a </a:t>
            </a:r>
            <a:r>
              <a:rPr lang="en-US" b="1" i="0" dirty="0">
                <a:solidFill>
                  <a:srgbClr val="C00000"/>
                </a:solidFill>
              </a:rPr>
              <a:t>pure imaginary number </a:t>
            </a:r>
            <a:r>
              <a:rPr lang="en-US" i="0" dirty="0">
                <a:solidFill>
                  <a:srgbClr val="000000"/>
                </a:solidFill>
              </a:rPr>
              <a:t>(or an </a:t>
            </a:r>
            <a:r>
              <a:rPr lang="en-US" b="1" i="0" dirty="0">
                <a:solidFill>
                  <a:srgbClr val="C00000"/>
                </a:solidFill>
              </a:rPr>
              <a:t>imaginary number</a:t>
            </a:r>
            <a:r>
              <a:rPr lang="en-US" i="0" dirty="0">
                <a:solidFill>
                  <a:srgbClr val="000000"/>
                </a:solidFill>
              </a:rPr>
              <a:t>).</a:t>
            </a:r>
            <a:r>
              <a:rPr lang="en-US" dirty="0">
                <a:solidFill>
                  <a:srgbClr val="000000"/>
                </a:solidFill>
              </a:rPr>
              <a:t> </a:t>
            </a:r>
          </a:p>
          <a:p>
            <a:pPr marL="15875" indent="-15875">
              <a:tabLst>
                <a:tab pos="457200" algn="l"/>
              </a:tabLst>
            </a:pPr>
            <a:r>
              <a:rPr lang="en-US" b="1" dirty="0">
                <a:solidFill>
                  <a:srgbClr val="000000"/>
                </a:solidFill>
              </a:rPr>
              <a:t>Complex Number: 	</a:t>
            </a:r>
            <a:r>
              <a:rPr lang="en-US" i="1" dirty="0">
                <a:solidFill>
                  <a:srgbClr val="C00C08"/>
                </a:solidFill>
              </a:rPr>
              <a:t>a</a:t>
            </a:r>
            <a:r>
              <a:rPr lang="en-US" i="1" dirty="0">
                <a:solidFill>
                  <a:srgbClr val="000000"/>
                </a:solidFill>
              </a:rPr>
              <a:t> </a:t>
            </a:r>
            <a:r>
              <a:rPr lang="en-US" dirty="0">
                <a:solidFill>
                  <a:srgbClr val="000000"/>
                </a:solidFill>
              </a:rPr>
              <a:t>+ </a:t>
            </a:r>
            <a:r>
              <a:rPr lang="en-US" i="1" dirty="0">
                <a:solidFill>
                  <a:srgbClr val="009900"/>
                </a:solidFill>
              </a:rPr>
              <a:t>b</a:t>
            </a:r>
            <a:r>
              <a:rPr lang="en-US" i="1" dirty="0">
                <a:solidFill>
                  <a:srgbClr val="000000"/>
                </a:solidFill>
              </a:rPr>
              <a:t>i</a:t>
            </a:r>
            <a:r>
              <a:rPr lang="en-US" dirty="0">
                <a:solidFill>
                  <a:srgbClr val="000000"/>
                </a:solidFill>
              </a:rPr>
              <a:t> </a:t>
            </a:r>
          </a:p>
          <a:p>
            <a:pPr marL="15875" indent="-15875">
              <a:buFont typeface="Courier New" pitchFamily="49" charset="0"/>
              <a:buNone/>
              <a:tabLst>
                <a:tab pos="457200" algn="l"/>
              </a:tabLst>
            </a:pPr>
            <a:endParaRPr lang="en-US" dirty="0">
              <a:solidFill>
                <a:srgbClr val="000000"/>
              </a:solidFill>
            </a:endParaRPr>
          </a:p>
        </p:txBody>
      </p:sp>
      <p:grpSp>
        <p:nvGrpSpPr>
          <p:cNvPr id="4" name="Group 9"/>
          <p:cNvGrpSpPr>
            <a:grpSpLocks/>
          </p:cNvGrpSpPr>
          <p:nvPr/>
        </p:nvGrpSpPr>
        <p:grpSpPr bwMode="auto">
          <a:xfrm>
            <a:off x="3737354" y="4810125"/>
            <a:ext cx="533400" cy="548640"/>
            <a:chOff x="2358" y="3024"/>
            <a:chExt cx="336" cy="528"/>
          </a:xfrm>
        </p:grpSpPr>
        <p:sp>
          <p:nvSpPr>
            <p:cNvPr id="5" name="Line 6"/>
            <p:cNvSpPr>
              <a:spLocks noChangeShapeType="1"/>
            </p:cNvSpPr>
            <p:nvPr/>
          </p:nvSpPr>
          <p:spPr bwMode="auto">
            <a:xfrm flipV="1">
              <a:off x="2688" y="3024"/>
              <a:ext cx="0" cy="528"/>
            </a:xfrm>
            <a:prstGeom prst="line">
              <a:avLst/>
            </a:prstGeom>
            <a:noFill/>
            <a:ln w="25400">
              <a:solidFill>
                <a:srgbClr val="C00C08"/>
              </a:solidFill>
              <a:round/>
              <a:headEnd/>
              <a:tailEnd type="arrow" w="med" len="med"/>
            </a:ln>
            <a:effectLst/>
          </p:spPr>
          <p:txBody>
            <a:bodyPr>
              <a:spAutoFit/>
            </a:bodyPr>
            <a:lstStyle/>
            <a:p>
              <a:endParaRPr lang="en-US" dirty="0"/>
            </a:p>
          </p:txBody>
        </p:sp>
        <p:sp>
          <p:nvSpPr>
            <p:cNvPr id="6" name="Line 8"/>
            <p:cNvSpPr>
              <a:spLocks noChangeShapeType="1"/>
            </p:cNvSpPr>
            <p:nvPr/>
          </p:nvSpPr>
          <p:spPr bwMode="auto">
            <a:xfrm flipH="1">
              <a:off x="2358" y="3552"/>
              <a:ext cx="336" cy="0"/>
            </a:xfrm>
            <a:prstGeom prst="line">
              <a:avLst/>
            </a:prstGeom>
            <a:noFill/>
            <a:ln w="25400">
              <a:solidFill>
                <a:srgbClr val="C00C08"/>
              </a:solidFill>
              <a:round/>
              <a:headEnd/>
              <a:tailEnd/>
            </a:ln>
            <a:effectLst/>
          </p:spPr>
          <p:txBody>
            <a:bodyPr>
              <a:spAutoFit/>
            </a:bodyPr>
            <a:lstStyle/>
            <a:p>
              <a:endParaRPr lang="en-US" dirty="0"/>
            </a:p>
          </p:txBody>
        </p:sp>
      </p:grpSp>
      <p:grpSp>
        <p:nvGrpSpPr>
          <p:cNvPr id="7" name="Group 10"/>
          <p:cNvGrpSpPr>
            <a:grpSpLocks/>
          </p:cNvGrpSpPr>
          <p:nvPr/>
        </p:nvGrpSpPr>
        <p:grpSpPr bwMode="auto">
          <a:xfrm flipH="1">
            <a:off x="4783871" y="4800600"/>
            <a:ext cx="533400" cy="548640"/>
            <a:chOff x="2358" y="3024"/>
            <a:chExt cx="336" cy="528"/>
          </a:xfrm>
        </p:grpSpPr>
        <p:sp>
          <p:nvSpPr>
            <p:cNvPr id="8" name="Line 11"/>
            <p:cNvSpPr>
              <a:spLocks noChangeShapeType="1"/>
            </p:cNvSpPr>
            <p:nvPr/>
          </p:nvSpPr>
          <p:spPr bwMode="auto">
            <a:xfrm flipV="1">
              <a:off x="2688" y="3024"/>
              <a:ext cx="0" cy="528"/>
            </a:xfrm>
            <a:prstGeom prst="line">
              <a:avLst/>
            </a:prstGeom>
            <a:noFill/>
            <a:ln w="25400">
              <a:solidFill>
                <a:srgbClr val="009900"/>
              </a:solidFill>
              <a:round/>
              <a:headEnd/>
              <a:tailEnd type="arrow" w="med" len="med"/>
            </a:ln>
            <a:effectLst/>
          </p:spPr>
          <p:txBody>
            <a:bodyPr>
              <a:spAutoFit/>
            </a:bodyPr>
            <a:lstStyle/>
            <a:p>
              <a:endParaRPr lang="en-US" dirty="0"/>
            </a:p>
          </p:txBody>
        </p:sp>
        <p:sp>
          <p:nvSpPr>
            <p:cNvPr id="9" name="Line 12"/>
            <p:cNvSpPr>
              <a:spLocks noChangeShapeType="1"/>
            </p:cNvSpPr>
            <p:nvPr/>
          </p:nvSpPr>
          <p:spPr bwMode="auto">
            <a:xfrm flipH="1">
              <a:off x="2358" y="3552"/>
              <a:ext cx="336" cy="0"/>
            </a:xfrm>
            <a:prstGeom prst="line">
              <a:avLst/>
            </a:prstGeom>
            <a:noFill/>
            <a:ln w="25400">
              <a:solidFill>
                <a:srgbClr val="009900"/>
              </a:solidFill>
              <a:round/>
              <a:headEnd/>
              <a:tailEnd/>
            </a:ln>
            <a:effectLst/>
          </p:spPr>
          <p:txBody>
            <a:bodyPr>
              <a:spAutoFit/>
            </a:bodyPr>
            <a:lstStyle/>
            <a:p>
              <a:endParaRPr lang="en-US" dirty="0"/>
            </a:p>
          </p:txBody>
        </p:sp>
      </p:grpSp>
      <p:sp>
        <p:nvSpPr>
          <p:cNvPr id="10" name="Rectangle 9"/>
          <p:cNvSpPr/>
          <p:nvPr/>
        </p:nvSpPr>
        <p:spPr>
          <a:xfrm>
            <a:off x="2590800" y="5099283"/>
            <a:ext cx="1157176" cy="430887"/>
          </a:xfrm>
          <a:prstGeom prst="rect">
            <a:avLst/>
          </a:prstGeom>
        </p:spPr>
        <p:txBody>
          <a:bodyPr wrap="none">
            <a:spAutoFit/>
          </a:bodyPr>
          <a:lstStyle/>
          <a:p>
            <a:r>
              <a:rPr lang="en-US" sz="2200" dirty="0">
                <a:solidFill>
                  <a:srgbClr val="C00C08"/>
                </a:solidFill>
              </a:rPr>
              <a:t>real part</a:t>
            </a:r>
            <a:endParaRPr lang="en-US" sz="2200" dirty="0"/>
          </a:p>
        </p:txBody>
      </p:sp>
      <p:sp>
        <p:nvSpPr>
          <p:cNvPr id="11" name="Rectangle 10"/>
          <p:cNvSpPr/>
          <p:nvPr/>
        </p:nvSpPr>
        <p:spPr>
          <a:xfrm>
            <a:off x="5377343" y="5133538"/>
            <a:ext cx="1918859" cy="430887"/>
          </a:xfrm>
          <a:prstGeom prst="rect">
            <a:avLst/>
          </a:prstGeom>
        </p:spPr>
        <p:txBody>
          <a:bodyPr wrap="none">
            <a:spAutoFit/>
          </a:bodyPr>
          <a:lstStyle/>
          <a:p>
            <a:r>
              <a:rPr lang="en-US" sz="2200" dirty="0">
                <a:solidFill>
                  <a:srgbClr val="009900"/>
                </a:solidFill>
              </a:rPr>
              <a:t>imaginary part</a:t>
            </a:r>
            <a:r>
              <a:rPr lang="en-US" sz="2200" dirty="0">
                <a:solidFill>
                  <a:srgbClr val="000000"/>
                </a:solidFill>
              </a:rPr>
              <a:t> </a:t>
            </a:r>
            <a:endParaRPr lang="en-US" sz="2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Note</a:t>
            </a:r>
          </a:p>
        </p:txBody>
      </p:sp>
      <p:sp>
        <p:nvSpPr>
          <p:cNvPr id="9219" name="Rectangle 4"/>
          <p:cNvSpPr>
            <a:spLocks noGrp="1"/>
          </p:cNvSpPr>
          <p:nvPr>
            <p:ph idx="1"/>
          </p:nvPr>
        </p:nvSpPr>
        <p:spPr>
          <a:xfrm>
            <a:off x="457200" y="1280160"/>
            <a:ext cx="8229600" cy="3063240"/>
          </a:xfrm>
          <a:prstGeom prst="rect">
            <a:avLst/>
          </a:prstGeom>
          <a:solidFill>
            <a:srgbClr val="FFFFCC"/>
          </a:solidFill>
          <a:ln w="28575">
            <a:solidFill>
              <a:srgbClr val="000000"/>
            </a:solidFill>
          </a:ln>
        </p:spPr>
        <p:txBody>
          <a:bodyPr wrap="square">
            <a:noAutofit/>
          </a:bodyPr>
          <a:lstStyle/>
          <a:p>
            <a:pPr marL="15875" indent="-15875">
              <a:buFont typeface="Courier New" pitchFamily="49" charset="0"/>
              <a:buNone/>
              <a:tabLst>
                <a:tab pos="1828800" algn="l"/>
                <a:tab pos="3597275" algn="l"/>
                <a:tab pos="4856163" algn="l"/>
              </a:tabLst>
            </a:pPr>
            <a:r>
              <a:rPr lang="en-US" i="0" dirty="0">
                <a:solidFill>
                  <a:srgbClr val="000000"/>
                </a:solidFill>
              </a:rPr>
              <a:t>The term “imaginary” is somewhat misleading. Complex numbers and imaginary numbers are no more “imaginary” than any other type of number. In fact, all the types of numbers that we have studied (whole numbers, integers, rational numbers, irrational numbers, and real numbers) are products of human imagination.</a:t>
            </a:r>
          </a:p>
        </p:txBody>
      </p:sp>
    </p:spTree>
    <p:extLst>
      <p:ext uri="{BB962C8B-B14F-4D97-AF65-F5344CB8AC3E}">
        <p14:creationId xmlns:p14="http://schemas.microsoft.com/office/powerpoint/2010/main" val="169745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xfrm>
            <a:off x="457200" y="182880"/>
            <a:ext cx="8229600" cy="914400"/>
          </a:xfrm>
          <a:prstGeom prst="rect">
            <a:avLst/>
          </a:prstGeom>
        </p:spPr>
        <p:txBody>
          <a:bodyPr/>
          <a:lstStyle/>
          <a:p>
            <a:r>
              <a:rPr lang="en-US" dirty="0"/>
              <a:t>Example 2: Identifying Real and Imaginary Parts </a:t>
            </a:r>
          </a:p>
        </p:txBody>
      </p:sp>
      <p:sp>
        <p:nvSpPr>
          <p:cNvPr id="12291" name="Rectangle 3"/>
          <p:cNvSpPr>
            <a:spLocks noGrp="1"/>
          </p:cNvSpPr>
          <p:nvPr>
            <p:ph idx="1"/>
          </p:nvPr>
        </p:nvSpPr>
        <p:spPr>
          <a:prstGeom prst="rect">
            <a:avLst/>
          </a:prstGeom>
        </p:spPr>
        <p:txBody>
          <a:bodyPr/>
          <a:lstStyle/>
          <a:p>
            <a:pPr marL="0" indent="3175">
              <a:buFont typeface="Courier New" pitchFamily="49" charset="0"/>
              <a:buNone/>
              <a:tabLst>
                <a:tab pos="457200" algn="l"/>
              </a:tabLst>
            </a:pPr>
            <a:r>
              <a:rPr lang="en-US" i="0" dirty="0">
                <a:solidFill>
                  <a:schemeClr val="tx1"/>
                </a:solidFill>
              </a:rPr>
              <a:t>Identify the real and imaginary parts of each complex number.</a:t>
            </a:r>
          </a:p>
          <a:p>
            <a:pPr marL="461963" indent="-458788">
              <a:spcBef>
                <a:spcPts val="1200"/>
              </a:spcBef>
              <a:buFont typeface="+mj-lt"/>
              <a:buAutoNum type="alphaLcPeriod"/>
            </a:pPr>
            <a:r>
              <a:rPr lang="en-US" i="0" dirty="0">
                <a:solidFill>
                  <a:schemeClr val="tx1"/>
                </a:solidFill>
              </a:rPr>
              <a:t> </a:t>
            </a:r>
            <a:r>
              <a:rPr lang="en-US" i="0" dirty="0">
                <a:solidFill>
                  <a:srgbClr val="0000FF"/>
                </a:solidFill>
              </a:rPr>
              <a:t>4 −2</a:t>
            </a:r>
            <a:r>
              <a:rPr lang="en-US" i="1" dirty="0">
                <a:solidFill>
                  <a:srgbClr val="0000FF"/>
                </a:solidFill>
              </a:rPr>
              <a:t>i                                         </a:t>
            </a:r>
            <a:r>
              <a:rPr lang="en-US" dirty="0"/>
              <a:t>c. </a:t>
            </a:r>
            <a:r>
              <a:rPr lang="en-US" dirty="0">
                <a:solidFill>
                  <a:srgbClr val="0000FF"/>
                </a:solidFill>
              </a:rPr>
              <a:t>7              </a:t>
            </a:r>
          </a:p>
          <a:p>
            <a:pPr marL="461963" indent="-458788">
              <a:spcBef>
                <a:spcPts val="1200"/>
              </a:spcBef>
            </a:pPr>
            <a:r>
              <a:rPr lang="en-US" b="1" dirty="0">
                <a:solidFill>
                  <a:schemeClr val="tx1"/>
                </a:solidFill>
              </a:rPr>
              <a:t>Solution</a:t>
            </a:r>
          </a:p>
          <a:p>
            <a:pPr marL="461963" indent="-458788">
              <a:spcBef>
                <a:spcPts val="1200"/>
              </a:spcBef>
            </a:pPr>
            <a:r>
              <a:rPr lang="en-US" dirty="0">
                <a:solidFill>
                  <a:schemeClr val="tx1"/>
                </a:solidFill>
              </a:rPr>
              <a:t>a.</a:t>
            </a:r>
          </a:p>
        </p:txBody>
      </p:sp>
      <p:sp>
        <p:nvSpPr>
          <p:cNvPr id="7" name="Rectangle 6"/>
          <p:cNvSpPr/>
          <p:nvPr/>
        </p:nvSpPr>
        <p:spPr>
          <a:xfrm>
            <a:off x="1066800" y="3455958"/>
            <a:ext cx="2658164" cy="523220"/>
          </a:xfrm>
          <a:prstGeom prst="rect">
            <a:avLst/>
          </a:prstGeom>
        </p:spPr>
        <p:txBody>
          <a:bodyPr wrap="none">
            <a:spAutoFit/>
          </a:bodyPr>
          <a:lstStyle/>
          <a:p>
            <a:r>
              <a:rPr lang="en-US" sz="2800" dirty="0">
                <a:solidFill>
                  <a:srgbClr val="FF0008"/>
                </a:solidFill>
              </a:rPr>
              <a:t>4 </a:t>
            </a:r>
            <a:r>
              <a:rPr lang="en-US" sz="2800" dirty="0"/>
              <a:t>is the real part;</a:t>
            </a:r>
          </a:p>
        </p:txBody>
      </p:sp>
      <p:sp>
        <p:nvSpPr>
          <p:cNvPr id="8" name="Rectangle 7"/>
          <p:cNvSpPr/>
          <p:nvPr/>
        </p:nvSpPr>
        <p:spPr>
          <a:xfrm>
            <a:off x="3632281" y="3455958"/>
            <a:ext cx="3721019" cy="523220"/>
          </a:xfrm>
          <a:prstGeom prst="rect">
            <a:avLst/>
          </a:prstGeom>
        </p:spPr>
        <p:txBody>
          <a:bodyPr wrap="none">
            <a:spAutoFit/>
          </a:bodyPr>
          <a:lstStyle/>
          <a:p>
            <a:r>
              <a:rPr lang="en-US" sz="2800" dirty="0">
                <a:solidFill>
                  <a:srgbClr val="FF0008"/>
                </a:solidFill>
              </a:rPr>
              <a:t>−2 </a:t>
            </a:r>
            <a:r>
              <a:rPr lang="en-US" sz="2800" dirty="0"/>
              <a:t>is the imaginary part.</a:t>
            </a:r>
          </a:p>
        </p:txBody>
      </p:sp>
      <p:graphicFrame>
        <p:nvGraphicFramePr>
          <p:cNvPr id="2" name="Object 4">
            <a:extLst>
              <a:ext uri="{FF2B5EF4-FFF2-40B4-BE49-F238E27FC236}">
                <a16:creationId xmlns:a16="http://schemas.microsoft.com/office/drawing/2014/main" id="{ED17F8FD-2861-617F-B259-2D7C6434B881}"/>
              </a:ext>
            </a:extLst>
          </p:cNvPr>
          <p:cNvGraphicFramePr>
            <a:graphicFrameLocks noChangeAspect="1"/>
          </p:cNvGraphicFramePr>
          <p:nvPr>
            <p:extLst>
              <p:ext uri="{D42A27DB-BD31-4B8C-83A1-F6EECF244321}">
                <p14:modId xmlns:p14="http://schemas.microsoft.com/office/powerpoint/2010/main" val="3508813862"/>
              </p:ext>
            </p:extLst>
          </p:nvPr>
        </p:nvGraphicFramePr>
        <p:xfrm>
          <a:off x="2819400" y="2107218"/>
          <a:ext cx="1320800" cy="838200"/>
        </p:xfrm>
        <a:graphic>
          <a:graphicData uri="http://schemas.openxmlformats.org/presentationml/2006/ole">
            <mc:AlternateContent xmlns:mc="http://schemas.openxmlformats.org/markup-compatibility/2006">
              <mc:Choice xmlns:v="urn:schemas-microsoft-com:vml" Requires="v">
                <p:oleObj name="Equation" r:id="rId2" imgW="1320480" imgH="838080" progId="Equation.DSMT4">
                  <p:embed/>
                </p:oleObj>
              </mc:Choice>
              <mc:Fallback>
                <p:oleObj name="Equation" r:id="rId2" imgW="1320480" imgH="838080" progId="Equation.DSMT4">
                  <p:embed/>
                  <p:pic>
                    <p:nvPicPr>
                      <p:cNvPr id="12292"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19400" y="2107218"/>
                        <a:ext cx="1320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4">
            <a:extLst>
              <a:ext uri="{FF2B5EF4-FFF2-40B4-BE49-F238E27FC236}">
                <a16:creationId xmlns:a16="http://schemas.microsoft.com/office/drawing/2014/main" id="{8F40D88B-008A-FF65-7D80-B97ED2C4A326}"/>
              </a:ext>
            </a:extLst>
          </p:cNvPr>
          <p:cNvGraphicFramePr>
            <a:graphicFrameLocks noChangeAspect="1"/>
          </p:cNvGraphicFramePr>
          <p:nvPr>
            <p:extLst>
              <p:ext uri="{D42A27DB-BD31-4B8C-83A1-F6EECF244321}">
                <p14:modId xmlns:p14="http://schemas.microsoft.com/office/powerpoint/2010/main" val="299347107"/>
              </p:ext>
            </p:extLst>
          </p:nvPr>
        </p:nvGraphicFramePr>
        <p:xfrm>
          <a:off x="6502400" y="2304068"/>
          <a:ext cx="1257300" cy="444500"/>
        </p:xfrm>
        <a:graphic>
          <a:graphicData uri="http://schemas.openxmlformats.org/presentationml/2006/ole">
            <mc:AlternateContent xmlns:mc="http://schemas.openxmlformats.org/markup-compatibility/2006">
              <mc:Choice xmlns:v="urn:schemas-microsoft-com:vml" Requires="v">
                <p:oleObj name="Equation" r:id="rId4" imgW="1257120" imgH="444240" progId="Equation.DSMT4">
                  <p:embed/>
                </p:oleObj>
              </mc:Choice>
              <mc:Fallback>
                <p:oleObj name="Equation" r:id="rId4" imgW="1257120" imgH="444240" progId="Equation.DSMT4">
                  <p:embed/>
                  <p:pic>
                    <p:nvPicPr>
                      <p:cNvPr id="5124"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02400" y="2304068"/>
                        <a:ext cx="12573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xfrm>
            <a:off x="457200" y="182880"/>
            <a:ext cx="8229600" cy="914400"/>
          </a:xfrm>
          <a:prstGeom prst="rect">
            <a:avLst/>
          </a:prstGeom>
        </p:spPr>
        <p:txBody>
          <a:bodyPr/>
          <a:lstStyle/>
          <a:p>
            <a:r>
              <a:rPr lang="en-US" dirty="0"/>
              <a:t>Example 2: Identifying Real and Imaginary Parts (cont.) </a:t>
            </a:r>
          </a:p>
        </p:txBody>
      </p:sp>
      <p:sp>
        <p:nvSpPr>
          <p:cNvPr id="12291" name="Rectangle 3"/>
          <p:cNvSpPr>
            <a:spLocks noGrp="1"/>
          </p:cNvSpPr>
          <p:nvPr>
            <p:ph idx="1"/>
          </p:nvPr>
        </p:nvSpPr>
        <p:spPr>
          <a:prstGeom prst="rect">
            <a:avLst/>
          </a:prstGeom>
        </p:spPr>
        <p:txBody>
          <a:bodyPr/>
          <a:lstStyle/>
          <a:p>
            <a:pPr marL="461963" indent="-458788"/>
            <a:r>
              <a:rPr lang="en-US" dirty="0">
                <a:solidFill>
                  <a:schemeClr val="tx1"/>
                </a:solidFill>
              </a:rPr>
              <a:t>b. </a:t>
            </a:r>
          </a:p>
          <a:p>
            <a:pPr marL="461963" indent="-458788"/>
            <a:endParaRPr lang="en-US" b="1" dirty="0">
              <a:solidFill>
                <a:schemeClr val="tx1"/>
              </a:solidFill>
            </a:endParaRPr>
          </a:p>
        </p:txBody>
      </p:sp>
      <p:graphicFrame>
        <p:nvGraphicFramePr>
          <p:cNvPr id="12293" name="Object 5"/>
          <p:cNvGraphicFramePr>
            <a:graphicFrameLocks noChangeAspect="1"/>
          </p:cNvGraphicFramePr>
          <p:nvPr>
            <p:extLst>
              <p:ext uri="{D42A27DB-BD31-4B8C-83A1-F6EECF244321}">
                <p14:modId xmlns:p14="http://schemas.microsoft.com/office/powerpoint/2010/main" val="2876017172"/>
              </p:ext>
            </p:extLst>
          </p:nvPr>
        </p:nvGraphicFramePr>
        <p:xfrm>
          <a:off x="519113" y="2286000"/>
          <a:ext cx="3454400" cy="838200"/>
        </p:xfrm>
        <a:graphic>
          <a:graphicData uri="http://schemas.openxmlformats.org/presentationml/2006/ole">
            <mc:AlternateContent xmlns:mc="http://schemas.openxmlformats.org/markup-compatibility/2006">
              <mc:Choice xmlns:v="urn:schemas-microsoft-com:vml" Requires="v">
                <p:oleObj name="Equation" r:id="rId2" imgW="3454200" imgH="838080" progId="Equation.DSMT4">
                  <p:embed/>
                </p:oleObj>
              </mc:Choice>
              <mc:Fallback>
                <p:oleObj name="Equation" r:id="rId2" imgW="3454200" imgH="838080" progId="Equation.DSMT4">
                  <p:embed/>
                  <p:pic>
                    <p:nvPicPr>
                      <p:cNvPr id="0" name="Object 8"/>
                      <p:cNvPicPr>
                        <a:picLocks noChangeAspect="1" noChangeArrowheads="1"/>
                      </p:cNvPicPr>
                      <p:nvPr/>
                    </p:nvPicPr>
                    <p:blipFill>
                      <a:blip r:embed="rId3"/>
                      <a:srcRect/>
                      <a:stretch>
                        <a:fillRect/>
                      </a:stretch>
                    </p:blipFill>
                    <p:spPr bwMode="auto">
                      <a:xfrm>
                        <a:off x="519113" y="2286000"/>
                        <a:ext cx="3454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4" name="Object 6"/>
          <p:cNvGraphicFramePr>
            <a:graphicFrameLocks noChangeAspect="1"/>
          </p:cNvGraphicFramePr>
          <p:nvPr>
            <p:extLst>
              <p:ext uri="{D42A27DB-BD31-4B8C-83A1-F6EECF244321}">
                <p14:modId xmlns:p14="http://schemas.microsoft.com/office/powerpoint/2010/main" val="3151628600"/>
              </p:ext>
            </p:extLst>
          </p:nvPr>
        </p:nvGraphicFramePr>
        <p:xfrm>
          <a:off x="4038600" y="2286000"/>
          <a:ext cx="3416300" cy="838200"/>
        </p:xfrm>
        <a:graphic>
          <a:graphicData uri="http://schemas.openxmlformats.org/presentationml/2006/ole">
            <mc:AlternateContent xmlns:mc="http://schemas.openxmlformats.org/markup-compatibility/2006">
              <mc:Choice xmlns:v="urn:schemas-microsoft-com:vml" Requires="v">
                <p:oleObj name="Equation" r:id="rId4" imgW="3416300" imgH="838200" progId="Equation.DSMT4">
                  <p:embed/>
                </p:oleObj>
              </mc:Choice>
              <mc:Fallback>
                <p:oleObj name="Equation" r:id="rId4" imgW="3416300" imgH="838200" progId="Equation.DSMT4">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38600" y="2286000"/>
                        <a:ext cx="3416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1" name="Object 5"/>
          <p:cNvGraphicFramePr>
            <a:graphicFrameLocks noChangeAspect="1"/>
          </p:cNvGraphicFramePr>
          <p:nvPr>
            <p:extLst>
              <p:ext uri="{D42A27DB-BD31-4B8C-83A1-F6EECF244321}">
                <p14:modId xmlns:p14="http://schemas.microsoft.com/office/powerpoint/2010/main" val="3863063340"/>
              </p:ext>
            </p:extLst>
          </p:nvPr>
        </p:nvGraphicFramePr>
        <p:xfrm>
          <a:off x="1015767" y="1210811"/>
          <a:ext cx="838200" cy="838200"/>
        </p:xfrm>
        <a:graphic>
          <a:graphicData uri="http://schemas.openxmlformats.org/presentationml/2006/ole">
            <mc:AlternateContent xmlns:mc="http://schemas.openxmlformats.org/markup-compatibility/2006">
              <mc:Choice xmlns:v="urn:schemas-microsoft-com:vml" Requires="v">
                <p:oleObj name="Equation" r:id="rId6" imgW="838200" imgH="838200" progId="Equation.DSMT4">
                  <p:embed/>
                </p:oleObj>
              </mc:Choice>
              <mc:Fallback>
                <p:oleObj name="Equation" r:id="rId6" imgW="838200" imgH="838200" progId="Equation.DSMT4">
                  <p:embed/>
                  <p:pic>
                    <p:nvPicPr>
                      <p:cNvPr id="0" name="Object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15767" y="1210811"/>
                        <a:ext cx="838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2" name="Object 6"/>
          <p:cNvGraphicFramePr>
            <a:graphicFrameLocks noChangeAspect="1"/>
          </p:cNvGraphicFramePr>
          <p:nvPr>
            <p:extLst>
              <p:ext uri="{D42A27DB-BD31-4B8C-83A1-F6EECF244321}">
                <p14:modId xmlns:p14="http://schemas.microsoft.com/office/powerpoint/2010/main" val="3831139442"/>
              </p:ext>
            </p:extLst>
          </p:nvPr>
        </p:nvGraphicFramePr>
        <p:xfrm>
          <a:off x="2006600" y="1225550"/>
          <a:ext cx="3098800" cy="838200"/>
        </p:xfrm>
        <a:graphic>
          <a:graphicData uri="http://schemas.openxmlformats.org/presentationml/2006/ole">
            <mc:AlternateContent xmlns:mc="http://schemas.openxmlformats.org/markup-compatibility/2006">
              <mc:Choice xmlns:v="urn:schemas-microsoft-com:vml" Requires="v">
                <p:oleObj name="Equation" r:id="rId8" imgW="3098520" imgH="838080" progId="Equation.DSMT4">
                  <p:embed/>
                </p:oleObj>
              </mc:Choice>
              <mc:Fallback>
                <p:oleObj name="Equation" r:id="rId8" imgW="3098520" imgH="838080" progId="Equation.DSMT4">
                  <p:embed/>
                  <p:pic>
                    <p:nvPicPr>
                      <p:cNvPr id="0" name="Object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06600" y="1225550"/>
                        <a:ext cx="3098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2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456</TotalTime>
  <Words>594</Words>
  <Application>Microsoft Office PowerPoint</Application>
  <PresentationFormat>On-screen Show (4:3)</PresentationFormat>
  <Paragraphs>70</Paragraphs>
  <Slides>18</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18</vt:i4>
      </vt:variant>
    </vt:vector>
  </HeadingPairs>
  <TitlesOfParts>
    <vt:vector size="25" baseType="lpstr">
      <vt:lpstr>Arial</vt:lpstr>
      <vt:lpstr>Calibri</vt:lpstr>
      <vt:lpstr>Cambria Math</vt:lpstr>
      <vt:lpstr>Courier New</vt:lpstr>
      <vt:lpstr>Symbol</vt:lpstr>
      <vt:lpstr>Office Theme</vt:lpstr>
      <vt:lpstr>Equation</vt:lpstr>
      <vt:lpstr>Section 8.8</vt:lpstr>
      <vt:lpstr>Definition: i and i2</vt:lpstr>
      <vt:lpstr>Definition: √(-a)=√a ⅈ</vt:lpstr>
      <vt:lpstr>Example 1: Finding the Square Roots of  Negative Numbers</vt:lpstr>
      <vt:lpstr>Example 1: Finding the Square Roots of  Negative Numbers (cont.)</vt:lpstr>
      <vt:lpstr>Definition: Complex Numbers </vt:lpstr>
      <vt:lpstr>Note</vt:lpstr>
      <vt:lpstr>Example 2: Identifying Real and Imaginary Parts </vt:lpstr>
      <vt:lpstr>Example 2: Identifying Real and Imaginary Parts (cont.) </vt:lpstr>
      <vt:lpstr>Example 2: Identifying Real and Imaginary Parts (cont.) </vt:lpstr>
      <vt:lpstr>Example 2: Identifying Real and Imaginary Parts (cont.) </vt:lpstr>
      <vt:lpstr>Definition: Equality of Complex Numbers</vt:lpstr>
      <vt:lpstr>Example 3: Solving Equations </vt:lpstr>
      <vt:lpstr>Example 3: Solving Equations (cont.) </vt:lpstr>
      <vt:lpstr>Definition: Addition and Subtraction with Complex Numbers</vt:lpstr>
      <vt:lpstr>Example 4: Adding and Subtracting with Complex Numbers </vt:lpstr>
      <vt:lpstr>Example 4: Adding and Subtracting with Complex Numbers (cont.) </vt:lpstr>
      <vt:lpstr>Example 4: Adding and Subtracting with Complex Numbers (cont.)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Algebra for College Students, 7th Edition</dc:title>
  <dc:creator>Hawkes Learning</dc:creator>
  <cp:lastModifiedBy>Rebecca Johnson</cp:lastModifiedBy>
  <cp:revision>60</cp:revision>
  <dcterms:created xsi:type="dcterms:W3CDTF">2013-04-26T14:43:13Z</dcterms:created>
  <dcterms:modified xsi:type="dcterms:W3CDTF">2023-07-25T19:46:55Z</dcterms:modified>
</cp:coreProperties>
</file>