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300" r:id="rId13"/>
    <p:sldId id="297" r:id="rId14"/>
    <p:sldId id="298" r:id="rId15"/>
    <p:sldId id="29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0000"/>
    <a:srgbClr val="1F497D"/>
    <a:srgbClr val="0000FF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80.wmf"/><Relationship Id="rId18" Type="http://schemas.openxmlformats.org/officeDocument/2006/relationships/oleObject" Target="../embeddings/oleObject82.bin"/><Relationship Id="rId3" Type="http://schemas.openxmlformats.org/officeDocument/2006/relationships/image" Target="../media/image75.wmf"/><Relationship Id="rId21" Type="http://schemas.openxmlformats.org/officeDocument/2006/relationships/oleObject" Target="../embeddings/oleObject84.bin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2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0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9.wmf"/><Relationship Id="rId24" Type="http://schemas.openxmlformats.org/officeDocument/2006/relationships/image" Target="../media/image85.wmf"/><Relationship Id="rId5" Type="http://schemas.openxmlformats.org/officeDocument/2006/relationships/image" Target="../media/image76.wmf"/><Relationship Id="rId15" Type="http://schemas.openxmlformats.org/officeDocument/2006/relationships/image" Target="../media/image81.wmf"/><Relationship Id="rId23" Type="http://schemas.openxmlformats.org/officeDocument/2006/relationships/oleObject" Target="../embeddings/oleObject85.bin"/><Relationship Id="rId10" Type="http://schemas.openxmlformats.org/officeDocument/2006/relationships/oleObject" Target="../embeddings/oleObject78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8.wmf"/><Relationship Id="rId14" Type="http://schemas.openxmlformats.org/officeDocument/2006/relationships/oleObject" Target="../embeddings/oleObject80.bin"/><Relationship Id="rId22" Type="http://schemas.openxmlformats.org/officeDocument/2006/relationships/image" Target="../media/image8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87.wmf"/><Relationship Id="rId4" Type="http://schemas.openxmlformats.org/officeDocument/2006/relationships/oleObject" Target="../embeddings/oleObject8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89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96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image" Target="../media/image30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2.wmf"/><Relationship Id="rId21" Type="http://schemas.openxmlformats.org/officeDocument/2006/relationships/image" Target="../media/image61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7.bin"/><Relationship Id="rId22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case, use the quadratic formula to solve the resulting quadratic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010928" y="2438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928" y="2438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3706128" y="44069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469800" progId="Equation.DSMT4">
                  <p:embed/>
                </p:oleObj>
              </mc:Choice>
              <mc:Fallback>
                <p:oleObj name="Equation" r:id="rId4" imgW="38098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128" y="44069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3934728" y="49530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88960" imgH="380880" progId="Equation.DSMT4">
                  <p:embed/>
                </p:oleObj>
              </mc:Choice>
              <mc:Fallback>
                <p:oleObj name="Equation" r:id="rId6" imgW="32889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4728" y="49530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184150" y="3411538"/>
          <a:ext cx="87312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99400" imgH="838080" progId="Equation.DSMT4">
                  <p:embed/>
                </p:oleObj>
              </mc:Choice>
              <mc:Fallback>
                <p:oleObj name="Equation" r:id="rId8" imgW="86994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411538"/>
                        <a:ext cx="87312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1066800" y="3657600"/>
            <a:ext cx="990600" cy="389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33600" y="3962400"/>
            <a:ext cx="884922" cy="2375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301767" y="3632433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6265178" y="3633132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8170178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81600" y="3937233"/>
            <a:ext cx="762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438400" y="12192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2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438400" y="1777767"/>
          <a:ext cx="4254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54480" imgH="1054080" progId="Equation.DSMT4">
                  <p:embed/>
                </p:oleObj>
              </mc:Choice>
              <mc:Fallback>
                <p:oleObj name="Equation" r:id="rId4" imgW="4254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77767"/>
                        <a:ext cx="4254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675389" y="296341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914400" progId="Equation.DSMT4">
                  <p:embed/>
                </p:oleObj>
              </mc:Choice>
              <mc:Fallback>
                <p:oleObj name="Equation" r:id="rId6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389" y="296341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00556" y="397917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556" y="397917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692167" y="5004033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167" y="5004033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values we found are not the restricted values, there are two solutions: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 (cont.)</a:t>
            </a:r>
          </a:p>
        </p:txBody>
      </p:sp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22BC54D8-0641-6D6A-31E6-4502DF5C7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686151"/>
              </p:ext>
            </p:extLst>
          </p:nvPr>
        </p:nvGraphicFramePr>
        <p:xfrm>
          <a:off x="990600" y="2501900"/>
          <a:ext cx="3149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49280" imgH="927000" progId="Equation.DSMT4">
                  <p:embed/>
                </p:oleObj>
              </mc:Choice>
              <mc:Fallback>
                <p:oleObj name="Equation" r:id="rId2" imgW="3149280" imgH="927000" progId="Equation.DSMT4">
                  <p:embed/>
                  <p:pic>
                    <p:nvPicPr>
                      <p:cNvPr id="634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01900"/>
                        <a:ext cx="3149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97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00356"/>
            <a:ext cx="82296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equation: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This equation can be solved by factoring and using the square root property.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Solving Higher-Degree Equations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361262"/>
              </p:ext>
            </p:extLst>
          </p:nvPr>
        </p:nvGraphicFramePr>
        <p:xfrm>
          <a:off x="3444965" y="1125202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80880" progId="Equation.DSMT4">
                  <p:embed/>
                </p:oleObj>
              </mc:Choice>
              <mc:Fallback>
                <p:oleObj name="Equation" r:id="rId2" imgW="17143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965" y="1125202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888363" y="5455010"/>
            <a:ext cx="37671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five solutions: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896434"/>
              </p:ext>
            </p:extLst>
          </p:nvPr>
        </p:nvGraphicFramePr>
        <p:xfrm>
          <a:off x="1627028" y="2840983"/>
          <a:ext cx="171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14320" imgH="380880" progId="Equation.DSMT4">
                  <p:embed/>
                </p:oleObj>
              </mc:Choice>
              <mc:Fallback>
                <p:oleObj name="Equation" r:id="rId4" imgW="17143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028" y="2840983"/>
                        <a:ext cx="171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040633"/>
              </p:ext>
            </p:extLst>
          </p:nvPr>
        </p:nvGraphicFramePr>
        <p:xfrm>
          <a:off x="1347395" y="3327195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71320" progId="Equation.DSMT4">
                  <p:embed/>
                </p:oleObj>
              </mc:Choice>
              <mc:Fallback>
                <p:oleObj name="Equation" r:id="rId6" imgW="19936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5" y="3327195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291265"/>
              </p:ext>
            </p:extLst>
          </p:nvPr>
        </p:nvGraphicFramePr>
        <p:xfrm>
          <a:off x="432995" y="3916172"/>
          <a:ext cx="2895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480" imgH="571320" progId="Equation.DSMT4">
                  <p:embed/>
                </p:oleObj>
              </mc:Choice>
              <mc:Fallback>
                <p:oleObj name="Equation" r:id="rId8" imgW="28954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3916172"/>
                        <a:ext cx="2895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4994877"/>
              </p:ext>
            </p:extLst>
          </p:nvPr>
        </p:nvGraphicFramePr>
        <p:xfrm>
          <a:off x="432995" y="453847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95" y="453847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06426"/>
              </p:ext>
            </p:extLst>
          </p:nvPr>
        </p:nvGraphicFramePr>
        <p:xfrm>
          <a:off x="1483017" y="456771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017" y="456771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013442"/>
              </p:ext>
            </p:extLst>
          </p:nvPr>
        </p:nvGraphicFramePr>
        <p:xfrm>
          <a:off x="2168817" y="4440484"/>
          <a:ext cx="109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69800" progId="Equation.DSMT4">
                  <p:embed/>
                </p:oleObj>
              </mc:Choice>
              <mc:Fallback>
                <p:oleObj name="Equation" r:id="rId14" imgW="1091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817" y="4440484"/>
                        <a:ext cx="109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524217"/>
              </p:ext>
            </p:extLst>
          </p:nvPr>
        </p:nvGraphicFramePr>
        <p:xfrm>
          <a:off x="2304439" y="5008139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28520" imgH="380880" progId="Equation.DSMT4">
                  <p:embed/>
                </p:oleObj>
              </mc:Choice>
              <mc:Fallback>
                <p:oleObj name="Equation" r:id="rId16" imgW="10285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439" y="5008139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065388"/>
              </p:ext>
            </p:extLst>
          </p:nvPr>
        </p:nvGraphicFramePr>
        <p:xfrm>
          <a:off x="3633395" y="455093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395" y="455093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12578"/>
              </p:ext>
            </p:extLst>
          </p:nvPr>
        </p:nvGraphicFramePr>
        <p:xfrm>
          <a:off x="4310806" y="4441183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88840" imgH="368280" progId="Equation.DSMT4">
                  <p:embed/>
                </p:oleObj>
              </mc:Choice>
              <mc:Fallback>
                <p:oleObj name="Equation" r:id="rId19" imgW="88884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806" y="4441183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35518"/>
              </p:ext>
            </p:extLst>
          </p:nvPr>
        </p:nvGraphicFramePr>
        <p:xfrm>
          <a:off x="4438039" y="4991361"/>
          <a:ext cx="92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27000" imgH="380880" progId="Equation.DSMT4">
                  <p:embed/>
                </p:oleObj>
              </mc:Choice>
              <mc:Fallback>
                <p:oleObj name="Equation" r:id="rId21" imgW="9270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039" y="4991361"/>
                        <a:ext cx="92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340771"/>
              </p:ext>
            </p:extLst>
          </p:nvPr>
        </p:nvGraphicFramePr>
        <p:xfrm>
          <a:off x="4465992" y="5571061"/>
          <a:ext cx="2768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768400" imgH="330120" progId="Equation.DSMT4">
                  <p:embed/>
                </p:oleObj>
              </mc:Choice>
              <mc:Fallback>
                <p:oleObj name="Equation" r:id="rId23" imgW="2768400" imgH="330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5992" y="5571061"/>
                        <a:ext cx="27686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014395" y="3407939"/>
            <a:ext cx="41053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the common monomial,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014395" y="4006818"/>
            <a:ext cx="40204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the difference of two squares.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polynomial is the difference of two cubes and can be factored. In this case, complex solutions can be found using the quadratic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</a:t>
            </a:r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/>
        </p:nvGraphicFramePr>
        <p:xfrm>
          <a:off x="3377967" y="1312178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880" imgH="380880" progId="Equation.DSMT4">
                  <p:embed/>
                </p:oleObj>
              </mc:Choice>
              <mc:Fallback>
                <p:oleObj name="Equation" r:id="rId2" imgW="15238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967" y="1312178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2400" y="3810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380880" progId="Equation.DSMT4">
                  <p:embed/>
                </p:oleObj>
              </mc:Choice>
              <mc:Fallback>
                <p:oleObj name="Equation" r:id="rId4" imgW="1523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10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2438400" y="4385345"/>
          <a:ext cx="317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840" imgH="571320" progId="Equation.DSMT4">
                  <p:embed/>
                </p:oleObj>
              </mc:Choice>
              <mc:Fallback>
                <p:oleObj name="Equation" r:id="rId6" imgW="31748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5345"/>
                        <a:ext cx="317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Solving Higher-Degree Equations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70202"/>
            <a:ext cx="49602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three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3</a:t>
            </a:r>
            <a:r>
              <a:rPr lang="en-US" sz="2800" dirty="0"/>
              <a:t>,  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156433" y="4707622"/>
          <a:ext cx="1574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914400" progId="Equation.DSMT4">
                  <p:embed/>
                </p:oleObj>
              </mc:Choice>
              <mc:Fallback>
                <p:oleObj name="Equation" r:id="rId2" imgW="157464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6433" y="4707622"/>
                        <a:ext cx="1574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6773411" y="472440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62040" imgH="914400" progId="Equation.DSMT4">
                  <p:embed/>
                </p:oleObj>
              </mc:Choice>
              <mc:Fallback>
                <p:oleObj name="Equation" r:id="rId4" imgW="1562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411" y="4724400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698500" y="1447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447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552700" y="13716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380880" progId="Equation.DSMT4">
                  <p:embed/>
                </p:oleObj>
              </mc:Choice>
              <mc:Fallback>
                <p:oleObj name="Equation" r:id="rId8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3716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155700" y="187144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1871444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2582411" y="1879833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52600" imgH="380880" progId="Equation.DSMT4">
                  <p:embed/>
                </p:oleObj>
              </mc:Choice>
              <mc:Fallback>
                <p:oleObj name="Equation" r:id="rId12" imgW="4152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1879833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82411" y="2395989"/>
          <a:ext cx="2984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84400" imgH="965160" progId="Equation.DSMT4">
                  <p:embed/>
                </p:oleObj>
              </mc:Choice>
              <mc:Fallback>
                <p:oleObj name="Equation" r:id="rId14" imgW="29844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395989"/>
                        <a:ext cx="2984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0" name="Object 10"/>
          <p:cNvGraphicFramePr>
            <a:graphicFrameLocks noChangeAspect="1"/>
          </p:cNvGraphicFramePr>
          <p:nvPr/>
        </p:nvGraphicFramePr>
        <p:xfrm>
          <a:off x="2650222" y="3563923"/>
          <a:ext cx="1866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66600" imgH="914400" progId="Equation.DSMT4">
                  <p:embed/>
                </p:oleObj>
              </mc:Choice>
              <mc:Fallback>
                <p:oleObj name="Equation" r:id="rId16" imgW="186660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563923"/>
                        <a:ext cx="1866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105034"/>
              </p:ext>
            </p:extLst>
          </p:nvPr>
        </p:nvGraphicFramePr>
        <p:xfrm>
          <a:off x="4800600" y="3581400"/>
          <a:ext cx="374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746160" imgH="914400" progId="Equation.DSMT4">
                  <p:embed/>
                </p:oleObj>
              </mc:Choice>
              <mc:Fallback>
                <p:oleObj name="Equation" r:id="rId18" imgW="374616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374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Look at the middle term.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middle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square of this variable, </a:t>
            </a:r>
            <a:r>
              <a:rPr lang="en-US" sz="2800" i="1" dirty="0">
                <a:solidFill>
                  <a:srgbClr val="000000"/>
                </a:solidFill>
              </a:rPr>
              <a:t>u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 for the variable expression in the first term.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sz="2800" i="1" dirty="0">
                <a:solidFill>
                  <a:srgbClr val="000000"/>
                </a:solidFill>
              </a:rPr>
              <a:t>u.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Substitute the results “back” for </a:t>
            </a:r>
            <a:r>
              <a:rPr lang="en-US" sz="2800" i="1" dirty="0">
                <a:solidFill>
                  <a:srgbClr val="000000"/>
                </a:solidFill>
              </a:rPr>
              <a:t>u </a:t>
            </a:r>
            <a:r>
              <a:rPr lang="en-US" sz="2800" dirty="0">
                <a:solidFill>
                  <a:srgbClr val="000000"/>
                </a:solidFill>
              </a:rPr>
              <a:t>in the beginning substitution and solve for the original variable.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Equations in Quadratic Form by Substitution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Substitution to Solve Equations in Quadratic Form 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386589" y="1312178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380880" progId="Equation.DSMT4">
                  <p:embed/>
                </p:oleObj>
              </mc:Choice>
              <mc:Fallback>
                <p:oleObj name="Equation" r:id="rId2" imgW="2336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589" y="1312178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5420380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311400" y="2209800"/>
          <a:ext cx="233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380880" progId="Equation.DSMT4">
                  <p:embed/>
                </p:oleObj>
              </mc:Choice>
              <mc:Fallback>
                <p:oleObj name="Equation" r:id="rId4" imgW="2336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209800"/>
                        <a:ext cx="233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429280"/>
              </p:ext>
            </p:extLst>
          </p:nvPr>
        </p:nvGraphicFramePr>
        <p:xfrm>
          <a:off x="2489200" y="2759978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759978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286000" y="33528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1752600" y="3970789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70789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3911600" y="3962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3962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600200" y="4343400"/>
          <a:ext cx="86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80" imgH="380880" progId="Equation.DSMT4">
                  <p:embed/>
                </p:oleObj>
              </mc:Choice>
              <mc:Fallback>
                <p:oleObj name="Equation" r:id="rId14" imgW="8632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86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801611" y="4343400"/>
          <a:ext cx="88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368280" progId="Equation.DSMT4">
                  <p:embed/>
                </p:oleObj>
              </mc:Choice>
              <mc:Fallback>
                <p:oleObj name="Equation" r:id="rId16" imgW="8888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611" y="4343400"/>
                        <a:ext cx="88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1752600" y="4860022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6360" imgH="444240" progId="Equation.DSMT4">
                  <p:embed/>
                </p:oleObj>
              </mc:Choice>
              <mc:Fallback>
                <p:oleObj name="Equation" r:id="rId18" imgW="12063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60022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/>
        </p:nvGraphicFramePr>
        <p:xfrm>
          <a:off x="3979178" y="4961389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79360" progId="Equation.DSMT4">
                  <p:embed/>
                </p:oleObj>
              </mc:Choice>
              <mc:Fallback>
                <p:oleObj name="Equation" r:id="rId20" imgW="93960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178" y="4961389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895600" y="3810000"/>
            <a:ext cx="5806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 </a:t>
            </a:r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150342"/>
              </p:ext>
            </p:extLst>
          </p:nvPr>
        </p:nvGraphicFramePr>
        <p:xfrm>
          <a:off x="4087813" y="5427663"/>
          <a:ext cx="3263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63760" imgH="507960" progId="Equation.DSMT4">
                  <p:embed/>
                </p:oleObj>
              </mc:Choice>
              <mc:Fallback>
                <p:oleObj name="Equation" r:id="rId22" imgW="3263760" imgH="507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5427663"/>
                        <a:ext cx="3263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079534" y="2819400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809880" imgH="380880" progId="Equation.DSMT4">
                  <p:embed/>
                </p:oleObj>
              </mc:Choice>
              <mc:Fallback>
                <p:oleObj name="Equation" r:id="rId24" imgW="38098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9534" y="2819400"/>
                        <a:ext cx="381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029200" y="33528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20" name="Object 16"/>
          <p:cNvGraphicFramePr>
            <a:graphicFrameLocks noChangeAspect="1"/>
          </p:cNvGraphicFramePr>
          <p:nvPr/>
        </p:nvGraphicFramePr>
        <p:xfrm>
          <a:off x="5087923" y="4419600"/>
          <a:ext cx="302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022560" imgH="304560" progId="Equation.DSMT4">
                  <p:embed/>
                </p:oleObj>
              </mc:Choice>
              <mc:Fallback>
                <p:oleObj name="Equation" r:id="rId26" imgW="30225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23" y="4419600"/>
                        <a:ext cx="302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5029200" y="4876800"/>
            <a:ext cx="3521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quadratic equations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7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382511" y="1066800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634680" progId="Equation.DSMT4">
                  <p:embed/>
                </p:oleObj>
              </mc:Choice>
              <mc:Fallback>
                <p:oleObj name="Equation" r:id="rId2" imgW="240012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511" y="1066800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760017"/>
              </p:ext>
            </p:extLst>
          </p:nvPr>
        </p:nvGraphicFramePr>
        <p:xfrm>
          <a:off x="4095750" y="3048000"/>
          <a:ext cx="3162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62240" imgH="850680" progId="Equation.DSMT4">
                  <p:embed/>
                </p:oleObj>
              </mc:Choice>
              <mc:Fallback>
                <p:oleObj name="Equation" r:id="rId4" imgW="316224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3048000"/>
                        <a:ext cx="31623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143000" y="2446789"/>
          <a:ext cx="240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634680" progId="Equation.DSMT4">
                  <p:embed/>
                </p:oleObj>
              </mc:Choice>
              <mc:Fallback>
                <p:oleObj name="Equation" r:id="rId6" imgW="24001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46789"/>
                        <a:ext cx="240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3352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380880" progId="Equation.DSMT4">
                  <p:embed/>
                </p:oleObj>
              </mc:Choice>
              <mc:Fallback>
                <p:oleObj name="Equation" r:id="rId8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52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8571197"/>
              </p:ext>
            </p:extLst>
          </p:nvPr>
        </p:nvGraphicFramePr>
        <p:xfrm>
          <a:off x="1231452" y="3916680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360" imgH="469800" progId="Equation.DSMT4">
                  <p:embed/>
                </p:oleObj>
              </mc:Choice>
              <mc:Fallback>
                <p:oleObj name="Equation" r:id="rId10" imgW="23493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452" y="3916680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394329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343400"/>
            <a:ext cx="6284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 </a:t>
            </a:r>
            <a:r>
              <a:rPr lang="en-US" sz="2800" dirty="0">
                <a:solidFill>
                  <a:srgbClr val="FF0000"/>
                </a:solidFill>
              </a:rPr>
              <a:t>= −27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343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414244" y="1524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291960" progId="Equation.DSMT4">
                  <p:embed/>
                </p:oleObj>
              </mc:Choice>
              <mc:Fallback>
                <p:oleObj name="Equation" r:id="rId2" imgW="72360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4244" y="1524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2599189" y="156594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89" y="156594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844255" y="15240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291960" progId="Equation.DSMT4">
                  <p:embed/>
                </p:oleObj>
              </mc:Choice>
              <mc:Fallback>
                <p:oleObj name="Equation" r:id="rId6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15240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1210811" y="1989589"/>
          <a:ext cx="901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622080" progId="Equation.DSMT4">
                  <p:embed/>
                </p:oleObj>
              </mc:Choice>
              <mc:Fallback>
                <p:oleObj name="Equation" r:id="rId8" imgW="901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811" y="1989589"/>
                        <a:ext cx="901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3632433" y="1997978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634680" progId="Equation.DSMT4">
                  <p:embed/>
                </p:oleObj>
              </mc:Choice>
              <mc:Fallback>
                <p:oleObj name="Equation" r:id="rId10" imgW="11048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433" y="1997978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829811" y="2836178"/>
          <a:ext cx="13843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749160" progId="Equation.DSMT4">
                  <p:embed/>
                </p:oleObj>
              </mc:Choice>
              <mc:Fallback>
                <p:oleObj name="Equation" r:id="rId12" imgW="138420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836178"/>
                        <a:ext cx="13843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3276600" y="2827789"/>
          <a:ext cx="182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28800" imgH="825480" progId="Equation.DSMT4">
                  <p:embed/>
                </p:oleObj>
              </mc:Choice>
              <mc:Fallback>
                <p:oleObj name="Equation" r:id="rId14" imgW="18288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27789"/>
                        <a:ext cx="182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1418322" y="38100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291960" progId="Equation.DSMT4">
                  <p:embed/>
                </p:oleObj>
              </mc:Choice>
              <mc:Fallback>
                <p:oleObj name="Equation" r:id="rId16" imgW="1079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322" y="38100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3844255" y="3810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279360" progId="Equation.DSMT4">
                  <p:embed/>
                </p:oleObj>
              </mc:Choice>
              <mc:Fallback>
                <p:oleObj name="Equation" r:id="rId18" imgW="1117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55" y="3810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5461000" y="3671087"/>
            <a:ext cx="1970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Cube both sides. </a:t>
            </a:r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461000" y="2133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9800" imgH="482400" progId="Equation.DSMT4">
                  <p:embed/>
                </p:oleObj>
              </mc:Choice>
              <mc:Fallback>
                <p:oleObj name="Equation" r:id="rId20" imgW="2539800" imgH="482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2133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3369578" y="1328956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380880" progId="Equation.DSMT4">
                  <p:embed/>
                </p:oleObj>
              </mc:Choice>
              <mc:Fallback>
                <p:oleObj name="Equation" r:id="rId2" imgW="25905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578" y="1328956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325344" y="2298467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380880" progId="Equation.DSMT4">
                  <p:embed/>
                </p:oleObj>
              </mc:Choice>
              <mc:Fallback>
                <p:oleObj name="Equation" r:id="rId4" imgW="2590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344" y="2298467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105428"/>
              </p:ext>
            </p:extLst>
          </p:nvPr>
        </p:nvGraphicFramePr>
        <p:xfrm>
          <a:off x="1738313" y="2847975"/>
          <a:ext cx="215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80880" progId="Equation.DSMT4">
                  <p:embed/>
                </p:oleObj>
              </mc:Choice>
              <mc:Fallback>
                <p:oleObj name="Equation" r:id="rId6" imgW="2158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2847975"/>
                        <a:ext cx="2159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579111" y="3407911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407911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1579111" y="399595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91960" progId="Equation.DSMT4">
                  <p:embed/>
                </p:oleObj>
              </mc:Choice>
              <mc:Fallback>
                <p:oleObj name="Equation" r:id="rId10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111" y="399595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3560311" y="3995956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291960" progId="Equation.DSMT4">
                  <p:embed/>
                </p:oleObj>
              </mc:Choice>
              <mc:Fallback>
                <p:oleObj name="Equation" r:id="rId12" imgW="7236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311" y="3995956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2798311" y="406376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11" y="406376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1333733" y="4444767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368280" progId="Equation.DSMT4">
                  <p:embed/>
                </p:oleObj>
              </mc:Choice>
              <mc:Fallback>
                <p:oleObj name="Equation" r:id="rId16" imgW="9903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733" y="4444767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3306544" y="4453855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90360" imgH="380880" progId="Equation.DSMT4">
                  <p:embed/>
                </p:oleObj>
              </mc:Choice>
              <mc:Fallback>
                <p:oleObj name="Equation" r:id="rId18" imgW="9903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44" y="4453855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/>
        </p:nvGraphicFramePr>
        <p:xfrm>
          <a:off x="1350511" y="50292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838080" progId="Equation.DSMT4">
                  <p:embed/>
                </p:oleObj>
              </mc:Choice>
              <mc:Fallback>
                <p:oleObj name="Equation" r:id="rId20" imgW="9144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511" y="50292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3416300" y="5020811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838080" progId="Equation.DSMT4">
                  <p:embed/>
                </p:oleObj>
              </mc:Choice>
              <mc:Fallback>
                <p:oleObj name="Equation" r:id="rId22" imgW="9270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020811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252523"/>
              </p:ext>
            </p:extLst>
          </p:nvPr>
        </p:nvGraphicFramePr>
        <p:xfrm>
          <a:off x="4695249" y="2362200"/>
          <a:ext cx="334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340080" imgH="380880" progId="Equation.DSMT4">
                  <p:embed/>
                </p:oleObj>
              </mc:Choice>
              <mc:Fallback>
                <p:oleObj name="Equation" r:id="rId24" imgW="334008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249" y="2362200"/>
                        <a:ext cx="334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11359" y="2895600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4686533" y="4495800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603160" imgH="304560" progId="Equation.DSMT4">
                  <p:embed/>
                </p:oleObj>
              </mc:Choice>
              <mc:Fallback>
                <p:oleObj name="Equation" r:id="rId26" imgW="260316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533" y="4495800"/>
                        <a:ext cx="2603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724400" y="5099050"/>
          <a:ext cx="209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95200" imgH="622080" progId="Equation.DSMT4">
                  <p:embed/>
                </p:oleObj>
              </mc:Choice>
              <mc:Fallback>
                <p:oleObj name="Equation" r:id="rId28" imgW="2095200" imgH="622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9050"/>
                        <a:ext cx="209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Substitution to Solve Equations in Quadratic Form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91000"/>
            <a:ext cx="5932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pc="-50" dirty="0"/>
              <a:t>Rationalizing the denominators, we have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132358"/>
            <a:ext cx="3844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four solutions: 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72444"/>
              </p:ext>
            </p:extLst>
          </p:nvPr>
        </p:nvGraphicFramePr>
        <p:xfrm>
          <a:off x="6205756" y="39624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914400" progId="Equation.DSMT4">
                  <p:embed/>
                </p:oleObj>
              </mc:Choice>
              <mc:Fallback>
                <p:oleObj name="Equation" r:id="rId2" imgW="2819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756" y="3962400"/>
                        <a:ext cx="281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114800" y="4927134"/>
          <a:ext cx="4559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59040" imgH="914400" progId="Equation.DSMT4">
                  <p:embed/>
                </p:oleObj>
              </mc:Choice>
              <mc:Fallback>
                <p:oleObj name="Equation" r:id="rId4" imgW="455904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927134"/>
                        <a:ext cx="4559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990600" y="123667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838080" progId="Equation.DSMT4">
                  <p:embed/>
                </p:oleObj>
              </mc:Choice>
              <mc:Fallback>
                <p:oleObj name="Equation" r:id="rId6" imgW="914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6677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806700" y="1236677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838080" progId="Equation.DSMT4">
                  <p:embed/>
                </p:oleObj>
              </mc:Choice>
              <mc:Fallback>
                <p:oleObj name="Equation" r:id="rId8" imgW="92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36677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45035"/>
              </p:ext>
            </p:extLst>
          </p:nvPr>
        </p:nvGraphicFramePr>
        <p:xfrm>
          <a:off x="1108745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939600" progId="Equation.DSMT4">
                  <p:embed/>
                </p:oleObj>
              </mc:Choice>
              <mc:Fallback>
                <p:oleObj name="Equation" r:id="rId10" imgW="126972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971800" y="2057400"/>
          <a:ext cx="127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939600" progId="Equation.DSMT4">
                  <p:embed/>
                </p:oleObj>
              </mc:Choice>
              <mc:Fallback>
                <p:oleObj name="Equation" r:id="rId12" imgW="126972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27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1108745" y="3048000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280" imgH="888840" progId="Equation.DSMT4">
                  <p:embed/>
                </p:oleObj>
              </mc:Choice>
              <mc:Fallback>
                <p:oleObj name="Equation" r:id="rId14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3048000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971800" y="3048000"/>
          <a:ext cx="129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901440" progId="Equation.DSMT4">
                  <p:embed/>
                </p:oleObj>
              </mc:Choice>
              <mc:Fallback>
                <p:oleObj name="Equation" r:id="rId16" imgW="12952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129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752709" y="1447800"/>
            <a:ext cx="14194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Reciprocals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Substitution to Solve Equations in Quadratic Form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373889" y="1270233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16040" imgH="533160" progId="Equation.DSMT4">
                  <p:embed/>
                </p:oleObj>
              </mc:Choice>
              <mc:Fallback>
                <p:oleObj name="Equation" r:id="rId2" imgW="34160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889" y="1270233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829811" y="2362200"/>
          <a:ext cx="3416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16040" imgH="533160" progId="Equation.DSMT4">
                  <p:embed/>
                </p:oleObj>
              </mc:Choice>
              <mc:Fallback>
                <p:oleObj name="Equation" r:id="rId4" imgW="34160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2362200"/>
                        <a:ext cx="3416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251745" y="2971800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380880" progId="Equation.DSMT4">
                  <p:embed/>
                </p:oleObj>
              </mc:Choice>
              <mc:Fallback>
                <p:oleObj name="Equation" r:id="rId6" imgW="1993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2971800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879833" y="3582099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469800" progId="Equation.DSMT4">
                  <p:embed/>
                </p:oleObj>
              </mc:Choice>
              <mc:Fallback>
                <p:oleObj name="Equation" r:id="rId8" imgW="23619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582099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1312178" y="4165833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291960" progId="Equation.DSMT4">
                  <p:embed/>
                </p:oleObj>
              </mc:Choice>
              <mc:Fallback>
                <p:oleObj name="Equation" r:id="rId10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178" y="4165833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679155" y="4165833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155" y="4165833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829811" y="464051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79360" progId="Equation.DSMT4">
                  <p:embed/>
                </p:oleObj>
              </mc:Choice>
              <mc:Fallback>
                <p:oleObj name="Equation" r:id="rId14" imgW="12189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811" y="464051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3200400" y="463212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800" imgH="291960" progId="Equation.DSMT4">
                  <p:embed/>
                </p:oleObj>
              </mc:Choice>
              <mc:Fallback>
                <p:oleObj name="Equation" r:id="rId16" imgW="13968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3212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1295400" y="5097710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279360" progId="Equation.DSMT4">
                  <p:embed/>
                </p:oleObj>
              </mc:Choice>
              <mc:Fallback>
                <p:oleObj name="Equation" r:id="rId18" imgW="7236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97710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675077" y="509771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39600" imgH="291960" progId="Equation.DSMT4">
                  <p:embed/>
                </p:oleObj>
              </mc:Choice>
              <mc:Fallback>
                <p:oleObj name="Equation" r:id="rId20" imgW="939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77" y="509771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9" name="Object 13"/>
          <p:cNvGraphicFramePr>
            <a:graphicFrameLocks noChangeAspect="1"/>
          </p:cNvGraphicFramePr>
          <p:nvPr/>
        </p:nvGraphicFramePr>
        <p:xfrm>
          <a:off x="2590800" y="42084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084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334000" y="2971800"/>
            <a:ext cx="1544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Let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34000" y="3589789"/>
            <a:ext cx="2700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 by factoring.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334000" y="4588778"/>
            <a:ext cx="29984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back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+ 2 for </a:t>
            </a:r>
            <a:r>
              <a:rPr lang="en-US" sz="2000" i="1" dirty="0">
                <a:solidFill>
                  <a:srgbClr val="008080"/>
                </a:solidFill>
              </a:rPr>
              <a:t>u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5437158"/>
            <a:ext cx="57358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two solutions: </a:t>
            </a:r>
            <a:r>
              <a:rPr lang="en-US" sz="2800" i="1" dirty="0"/>
              <a:t>x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–5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equation containing rational </a:t>
            </a:r>
          </a:p>
          <a:p>
            <a:r>
              <a:rPr lang="en-US" dirty="0"/>
              <a:t>expressions: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This equation is not in quadratic form. However, multiplying both sides of the equation by the LCM of the denominators, (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+</a:t>
            </a:r>
            <a:r>
              <a:rPr lang="en-US" dirty="0"/>
              <a:t> 1)(3</a:t>
            </a:r>
            <a:r>
              <a:rPr lang="en-US" i="1" dirty="0"/>
              <a:t>x</a:t>
            </a:r>
            <a:r>
              <a:rPr lang="en-US" dirty="0"/>
              <a:t> – 1), does give a quadratic </a:t>
            </a:r>
          </a:p>
          <a:p>
            <a:r>
              <a:rPr lang="en-US" dirty="0"/>
              <a:t>equation. The restrictions on </a:t>
            </a:r>
            <a:r>
              <a:rPr lang="en-US" i="1" dirty="0"/>
              <a:t>x</a:t>
            </a:r>
            <a:r>
              <a:rPr lang="en-US" dirty="0"/>
              <a:t> are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Rational Equations that Simplify to Quadratic Equations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362200" y="1676400"/>
          <a:ext cx="294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838080" progId="Equation.DSMT4">
                  <p:embed/>
                </p:oleObj>
              </mc:Choice>
              <mc:Fallback>
                <p:oleObj name="Equation" r:id="rId2" imgW="29462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676400"/>
                        <a:ext cx="294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512266" y="4106411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640" imgH="838080" progId="Equation.DSMT4">
                  <p:embed/>
                </p:oleObj>
              </mc:Choice>
              <mc:Fallback>
                <p:oleObj name="Equation" r:id="rId4" imgW="1358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2266" y="4106411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504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Office Theme</vt:lpstr>
      <vt:lpstr>Equation</vt:lpstr>
      <vt:lpstr>Section 9.5</vt:lpstr>
      <vt:lpstr>Procedure: Solving Equations in Quadratic Form by Substitution</vt:lpstr>
      <vt:lpstr>Example 1: Using Substitution to Solve Equations in Quadratic Form </vt:lpstr>
      <vt:lpstr>Example 2: Using Substitution to Solve Equations in Quadratic Form </vt:lpstr>
      <vt:lpstr>Example 2: Using Substitution to Solve Equations in Quadratic Form (cont.)</vt:lpstr>
      <vt:lpstr>Example 3: Using Substitution to Solve Equations in Quadratic Form </vt:lpstr>
      <vt:lpstr>Example 3: Using Substitution to Solve Equations in Quadratic Form (cont.)</vt:lpstr>
      <vt:lpstr>Example 4: Using Substitution to Solve Equations in Quadratic Form</vt:lpstr>
      <vt:lpstr>Example 5: Solving Rational Equations that Simplify to Quadratic Equations</vt:lpstr>
      <vt:lpstr>Example 5: Solving Rational Equations that Simplify to Quadratic Equations (cont.)</vt:lpstr>
      <vt:lpstr>Example 5: Solving Rational Equations that Simplify to Quadratic Equations (cont.)</vt:lpstr>
      <vt:lpstr>Example 5: Solving Rational Equations that Simplify to Quadratic Equations (cont.)</vt:lpstr>
      <vt:lpstr>Example 6: Solving Higher-Degree Equations</vt:lpstr>
      <vt:lpstr>Example 7: Solving Higher-Degree Equations </vt:lpstr>
      <vt:lpstr>Example 7: Solving Higher-Degree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131</cp:revision>
  <dcterms:created xsi:type="dcterms:W3CDTF">2013-04-26T14:43:13Z</dcterms:created>
  <dcterms:modified xsi:type="dcterms:W3CDTF">2023-07-26T11:38:45Z</dcterms:modified>
</cp:coreProperties>
</file>