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1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36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3C821-9969-44D6-ADED-F89B61877F2B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1443E-6297-49B4-8B4C-001E183102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25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8.wmf"/><Relationship Id="rId22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8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Review of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Applications (cont.)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If you were to multiply     times </a:t>
            </a:r>
            <a:r>
              <a:rPr lang="en-US" dirty="0" smtClean="0">
                <a:solidFill>
                  <a:srgbClr val="0000FF"/>
                </a:solidFill>
              </a:rPr>
              <a:t>36</a:t>
            </a:r>
            <a:r>
              <a:rPr lang="en-US" dirty="0" smtClean="0"/>
              <a:t>, would the </a:t>
            </a:r>
          </a:p>
          <a:p>
            <a:pPr marL="514350" indent="-51435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 smtClean="0"/>
              <a:t>	product be more or less than 36?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dirty="0" smtClean="0"/>
              <a:t>The product would be </a:t>
            </a:r>
            <a:r>
              <a:rPr lang="en-US" dirty="0" smtClean="0">
                <a:solidFill>
                  <a:srgbClr val="FF0000"/>
                </a:solidFill>
              </a:rPr>
              <a:t>less than 36</a:t>
            </a:r>
            <a:r>
              <a:rPr lang="en-US" dirty="0" smtClean="0"/>
              <a:t>.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/>
        </p:nvGraphicFramePr>
        <p:xfrm>
          <a:off x="4329113" y="11176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113" y="11176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Applications (cont.)</a:t>
            </a: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3000"/>
              </a:spcBef>
              <a:tabLst>
                <a:tab pos="463550" algn="l"/>
              </a:tabLst>
              <a:defRPr/>
            </a:pPr>
            <a:r>
              <a:rPr lang="en-US" b="1" dirty="0" smtClean="0"/>
              <a:t>c.	</a:t>
            </a:r>
            <a:r>
              <a:rPr lang="en-US" dirty="0" smtClean="0"/>
              <a:t>What is the carrying capacity of the truck for this 	size box? </a:t>
            </a:r>
          </a:p>
          <a:p>
            <a:pPr marL="1588" indent="-1588">
              <a:defRPr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 marL="1588" indent="-1588">
              <a:defRPr/>
            </a:pPr>
            <a:r>
              <a:rPr lang="en-US" dirty="0" smtClean="0"/>
              <a:t>To find the capacity of the truck divide: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The capacity of the truck is 48 boxes of this size. </a:t>
            </a:r>
          </a:p>
          <a:p>
            <a:pPr marL="1588" indent="-1588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(Checking we see that     of 48 is 36: 		     )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3748088" y="4995069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8" y="4995069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5729288" y="4995069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1536480" imgH="838080" progId="Equation.DSMT4">
                  <p:embed/>
                </p:oleObj>
              </mc:Choice>
              <mc:Fallback>
                <p:oleObj name="Equation" r:id="rId5" imgW="153648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4995069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1600200" y="338455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939600" imgH="838080" progId="Equation.DSMT4">
                  <p:embed/>
                </p:oleObj>
              </mc:Choice>
              <mc:Fallback>
                <p:oleObj name="Equation" r:id="rId7" imgW="9396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8455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625725" y="338455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1117440" imgH="838080" progId="Equation.DSMT4">
                  <p:embed/>
                </p:oleObj>
              </mc:Choice>
              <mc:Fallback>
                <p:oleObj name="Equation" r:id="rId9" imgW="1117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338455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829050" y="338455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371600" imgH="838080" progId="Equation.DSMT4">
                  <p:embed/>
                </p:oleObj>
              </mc:Choice>
              <mc:Fallback>
                <p:oleObj name="Equation" r:id="rId11" imgW="1371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338455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286375" y="338455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723600" imgH="838080" progId="Equation.DSMT4">
                  <p:embed/>
                </p:oleObj>
              </mc:Choice>
              <mc:Fallback>
                <p:oleObj name="Equation" r:id="rId13" imgW="723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38455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096000" y="36576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736560" imgH="291960" progId="Equation.DSMT4">
                  <p:embed/>
                </p:oleObj>
              </mc:Choice>
              <mc:Fallback>
                <p:oleObj name="Equation" r:id="rId15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4076700" y="3467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4508500" y="3924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 and Subtraction with Fractions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342900" indent="-342900" algn="ctr" eaLnBrk="0" hangingPunct="0">
              <a:spcBef>
                <a:spcPts val="20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Add (or Subtract) Fractions with the Same Denominator</a:t>
            </a:r>
          </a:p>
          <a:p>
            <a:pPr>
              <a:spcBef>
                <a:spcPts val="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C00000"/>
                </a:solidFill>
              </a:rPr>
              <a:t>Addition</a:t>
            </a:r>
            <a:r>
              <a:rPr lang="en-US" b="1" dirty="0" smtClean="0">
                <a:solidFill>
                  <a:srgbClr val="000000"/>
                </a:solidFill>
              </a:rPr>
              <a:t> 			  </a:t>
            </a:r>
            <a:r>
              <a:rPr lang="en-US" b="1" dirty="0" smtClean="0">
                <a:solidFill>
                  <a:srgbClr val="C00000"/>
                </a:solidFill>
              </a:rPr>
              <a:t>Subtraction</a:t>
            </a: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Add the numerators. 	   </a:t>
            </a: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  Subtract the 			 	      numerators.</a:t>
            </a: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Keep the common 	 	</a:t>
            </a: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  Keep the common</a:t>
            </a: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denominator. 		      denominator.</a:t>
            </a:r>
          </a:p>
          <a:p>
            <a:pPr>
              <a:spcBef>
                <a:spcPts val="200"/>
              </a:spcBef>
              <a:tabLst>
                <a:tab pos="463550" algn="l"/>
                <a:tab pos="4340225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Reduce, if possible.	 	</a:t>
            </a: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  Reduce, if possible.</a:t>
            </a:r>
          </a:p>
          <a:p>
            <a:pPr>
              <a:spcBef>
                <a:spcPts val="200"/>
              </a:spcBef>
            </a:pPr>
            <a:endParaRPr lang="en-US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349375" y="4960938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4960938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764213" y="495300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930320" imgH="838080" progId="Equation.DSMT4">
                  <p:embed/>
                </p:oleObj>
              </mc:Choice>
              <mc:Fallback>
                <p:oleObj name="Equation" r:id="rId5" imgW="193032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213" y="4953000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270500" y="2164556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3" imgW="850680" imgH="838080" progId="Equation.DSMT4">
                  <p:embed/>
                </p:oleObj>
              </mc:Choice>
              <mc:Fallback>
                <p:oleObj name="Equation" r:id="rId3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2164556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5: Adding (or Subtracting) Fractions with the Same Denominator</a:t>
            </a:r>
          </a:p>
        </p:txBody>
      </p:sp>
      <p:sp>
        <p:nvSpPr>
          <p:cNvPr id="122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sum and reduce if possible: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difference and reduce if possible: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endParaRPr lang="en-US" b="1" dirty="0" smtClean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6298561" y="1117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5" imgW="1218960" imgH="838080" progId="Equation.DSMT4">
                  <p:embed/>
                </p:oleObj>
              </mc:Choice>
              <mc:Fallback>
                <p:oleObj name="Equation" r:id="rId5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8561" y="1117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82800" y="2164556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7" imgW="1117440" imgH="838080" progId="Equation.DSMT4">
                  <p:embed/>
                </p:oleObj>
              </mc:Choice>
              <mc:Fallback>
                <p:oleObj name="Equation" r:id="rId7" imgW="11174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164556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162800" y="32004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9" imgW="1066680" imgH="838080" progId="Equation.DSMT4">
                  <p:embed/>
                </p:oleObj>
              </mc:Choice>
              <mc:Fallback>
                <p:oleObj name="Equation" r:id="rId9" imgW="10666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2004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82800" y="426085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1" imgW="965160" imgH="838080" progId="Equation.DSMT4">
                  <p:embed/>
                </p:oleObj>
              </mc:Choice>
              <mc:Fallback>
                <p:oleObj name="Equation" r:id="rId11" imgW="9651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26085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3302000" y="216455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3" imgW="1015920" imgH="838080" progId="Equation.DSMT4">
                  <p:embed/>
                </p:oleObj>
              </mc:Choice>
              <mc:Fallback>
                <p:oleObj name="Equation" r:id="rId13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164556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4445000" y="216455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5" imgW="698400" imgH="838080" progId="Equation.DSMT4">
                  <p:embed/>
                </p:oleObj>
              </mc:Choice>
              <mc:Fallback>
                <p:oleObj name="Equation" r:id="rId15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16455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248400" y="2164556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7" imgW="520560" imgH="838080" progId="Equation.DSMT4">
                  <p:embed/>
                </p:oleObj>
              </mc:Choice>
              <mc:Fallback>
                <p:oleObj name="Equation" r:id="rId17" imgW="5205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164556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159125" y="42608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9" imgW="1180800" imgH="838080" progId="Equation.DSMT4">
                  <p:embed/>
                </p:oleObj>
              </mc:Choice>
              <mc:Fallback>
                <p:oleObj name="Equation" r:id="rId19" imgW="1180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5" y="42608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451350" y="42608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21" imgW="533160" imgH="838080" progId="Equation.DSMT4">
                  <p:embed/>
                </p:oleObj>
              </mc:Choice>
              <mc:Fallback>
                <p:oleObj name="Equation" r:id="rId21" imgW="533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42608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5095875" y="426085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23" imgW="876240" imgH="838080" progId="Equation.DSMT4">
                  <p:embed/>
                </p:oleObj>
              </mc:Choice>
              <mc:Fallback>
                <p:oleObj name="Equation" r:id="rId23" imgW="8762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426085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6083300" y="426085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25" imgW="545760" imgH="838080" progId="Equation.DSMT4">
                  <p:embed/>
                </p:oleObj>
              </mc:Choice>
              <mc:Fallback>
                <p:oleObj name="Equation" r:id="rId25" imgW="5457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426085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5511800" y="2209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5842000" y="26924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5334000" y="4305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5334000" y="4826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 and Subtraction with Fractions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104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Add (or Subtract) Fractions with the Different Denominators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 the least common denominator (LCD).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Change each fraction into an equivalent fraction 	with that denominator.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Add (or subtract) the new fractions.</a:t>
            </a:r>
          </a:p>
          <a:p>
            <a:pPr indent="4763">
              <a:spcBef>
                <a:spcPts val="180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Reduce, if possible.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 and Subtraction with Fractions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799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indent="4763"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Equal fractions are said to be </a:t>
            </a:r>
            <a:r>
              <a:rPr lang="en-US" b="1" dirty="0" smtClean="0">
                <a:solidFill>
                  <a:srgbClr val="C00000"/>
                </a:solidFill>
              </a:rPr>
              <a:t>equivalent.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Adding (or Subtracting) Fractions with Different Denominators</a:t>
            </a:r>
          </a:p>
        </p:txBody>
      </p:sp>
      <p:sp>
        <p:nvSpPr>
          <p:cNvPr id="133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sum and reduce if possible: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To find the LCD, find the LCM of the denominators.</a:t>
            </a:r>
            <a:endParaRPr lang="en-US" b="1" dirty="0" smtClean="0"/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6275388" y="11303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3" imgW="977760" imgH="838080" progId="Equation.DSMT4">
                  <p:embed/>
                </p:oleObj>
              </mc:Choice>
              <mc:Fallback>
                <p:oleObj name="Equation" r:id="rId3" imgW="9777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5388" y="11303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530352" y="40386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977760" imgH="838080" progId="Equation.DSMT4">
                  <p:embed/>
                </p:oleObj>
              </mc:Choice>
              <mc:Fallback>
                <p:oleObj name="Equation" r:id="rId5" imgW="9777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530352" y="2895600"/>
          <a:ext cx="170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7" imgW="1701720" imgH="1028520" progId="Equation.DSMT4">
                  <p:embed/>
                </p:oleObj>
              </mc:Choice>
              <mc:Fallback>
                <p:oleObj name="Equation" r:id="rId7" imgW="170172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1701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6172200" y="4191000"/>
          <a:ext cx="1981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9" imgW="1981080" imgH="647640" progId="Equation.DSMT4">
                  <p:embed/>
                </p:oleObj>
              </mc:Choice>
              <mc:Fallback>
                <p:oleObj name="Equation" r:id="rId9" imgW="1981080" imgH="647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191000"/>
                        <a:ext cx="1981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50656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buFont typeface="Courier New" pitchFamily="49" charset="0"/>
              <a:buNone/>
              <a:defRPr/>
            </a:pPr>
            <a:r>
              <a:rPr lang="en-US" sz="2800" dirty="0"/>
              <a:t>The fraction 	     is in lowest terms because 41 and 24 </a:t>
            </a:r>
          </a:p>
          <a:p>
            <a:pPr marL="1588" indent="-1588">
              <a:buFont typeface="Courier New" pitchFamily="49" charset="0"/>
              <a:buNone/>
              <a:defRPr/>
            </a:pPr>
            <a:r>
              <a:rPr lang="en-US" sz="2800" dirty="0"/>
              <a:t>have only 1 as a common factor.</a:t>
            </a:r>
          </a:p>
        </p:txBody>
      </p:sp>
      <p:graphicFrame>
        <p:nvGraphicFramePr>
          <p:cNvPr id="13320" name="Object 2"/>
          <p:cNvGraphicFramePr>
            <a:graphicFrameLocks noChangeAspect="1"/>
          </p:cNvGraphicFramePr>
          <p:nvPr/>
        </p:nvGraphicFramePr>
        <p:xfrm>
          <a:off x="2313296" y="486315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1" imgW="444240" imgH="838080" progId="Equation.DSMT4">
                  <p:embed/>
                </p:oleObj>
              </mc:Choice>
              <mc:Fallback>
                <p:oleObj name="Equation" r:id="rId11" imgW="4442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96" y="4863152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2362200" y="3302000"/>
          <a:ext cx="219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3" imgW="2197080" imgH="228600" progId="Equation.DSMT4">
                  <p:embed/>
                </p:oleObj>
              </mc:Choice>
              <mc:Fallback>
                <p:oleObj name="Equation" r:id="rId13" imgW="21970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02000"/>
                        <a:ext cx="2197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600200" y="40386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5" imgW="2006280" imgH="838080" progId="Equation.DSMT4">
                  <p:embed/>
                </p:oleObj>
              </mc:Choice>
              <mc:Fallback>
                <p:oleObj name="Equation" r:id="rId15" imgW="2006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03860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657600" y="40386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17" imgW="1434960" imgH="838080" progId="Equation.DSMT4">
                  <p:embed/>
                </p:oleObj>
              </mc:Choice>
              <mc:Fallback>
                <p:oleObj name="Equation" r:id="rId17" imgW="1434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386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181600" y="4038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038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Adding (or Subtracting) Fractions with Different Denominators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Find the difference and reduce if possible: </a:t>
            </a:r>
          </a:p>
          <a:p>
            <a:pPr marL="0" indent="4763"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</a:p>
          <a:p>
            <a:pPr marL="0" indent="4763">
              <a:buFont typeface="Courier New" pitchFamily="49" charset="0"/>
              <a:buNone/>
              <a:defRPr/>
            </a:pPr>
            <a:r>
              <a:rPr lang="en-US" dirty="0" smtClean="0"/>
              <a:t>To find the LCD, find the LCM of the denominators.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7136452" y="11049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3" imgW="1155600" imgH="838080" progId="Equation.DSMT4">
                  <p:embed/>
                </p:oleObj>
              </mc:Choice>
              <mc:Fallback>
                <p:oleObj name="Equation" r:id="rId3" imgW="11556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6452" y="11049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2782888"/>
          <a:ext cx="156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5" imgW="1562040" imgH="1028520" progId="Equation.DSMT4">
                  <p:embed/>
                </p:oleObj>
              </mc:Choice>
              <mc:Fallback>
                <p:oleObj name="Equation" r:id="rId5" imgW="156204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82888"/>
                        <a:ext cx="1562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2"/>
          <p:cNvGraphicFramePr>
            <a:graphicFrameLocks noChangeAspect="1"/>
          </p:cNvGraphicFramePr>
          <p:nvPr/>
        </p:nvGraphicFramePr>
        <p:xfrm>
          <a:off x="530352" y="38862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4917062"/>
            <a:ext cx="8229600" cy="1102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buFont typeface="Courier New" pitchFamily="49" charset="0"/>
              <a:buNone/>
            </a:pPr>
            <a:r>
              <a:rPr lang="en-US" sz="2800" dirty="0" smtClean="0"/>
              <a:t>The answer 	       does not reduce because 26 and 165 </a:t>
            </a:r>
          </a:p>
          <a:p>
            <a:pPr marL="1588" indent="-1588">
              <a:lnSpc>
                <a:spcPct val="150000"/>
              </a:lnSpc>
              <a:buFont typeface="Courier New" pitchFamily="49" charset="0"/>
              <a:buNone/>
            </a:pPr>
            <a:r>
              <a:rPr lang="en-US" sz="2800" dirty="0" smtClean="0"/>
              <a:t>have only 1 as a common factor.</a:t>
            </a:r>
          </a:p>
        </p:txBody>
      </p:sp>
      <p:graphicFrame>
        <p:nvGraphicFramePr>
          <p:cNvPr id="14344" name="Object 4"/>
          <p:cNvGraphicFramePr>
            <a:graphicFrameLocks noChangeAspect="1"/>
          </p:cNvGraphicFramePr>
          <p:nvPr/>
        </p:nvGraphicFramePr>
        <p:xfrm>
          <a:off x="2250744" y="4763917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9" imgW="596880" imgH="838080" progId="Equation.DSMT4">
                  <p:embed/>
                </p:oleObj>
              </mc:Choice>
              <mc:Fallback>
                <p:oleObj name="Equation" r:id="rId9" imgW="59688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744" y="4763917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209800" y="3182938"/>
          <a:ext cx="2159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1" imgW="2158920" imgH="228600" progId="Equation.DSMT4">
                  <p:embed/>
                </p:oleObj>
              </mc:Choice>
              <mc:Fallback>
                <p:oleObj name="Equation" r:id="rId11" imgW="215892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182938"/>
                        <a:ext cx="2159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699362" y="388620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13" imgW="2197080" imgH="838080" progId="Equation.DSMT4">
                  <p:embed/>
                </p:oleObj>
              </mc:Choice>
              <mc:Fallback>
                <p:oleObj name="Equation" r:id="rId13" imgW="2197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362" y="3886200"/>
                        <a:ext cx="219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3909772" y="388620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15" imgW="1752480" imgH="838080" progId="Equation.DSMT4">
                  <p:embed/>
                </p:oleObj>
              </mc:Choice>
              <mc:Fallback>
                <p:oleObj name="Equation" r:id="rId15" imgW="1752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9772" y="388620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675682" y="3886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17" imgW="876240" imgH="838080" progId="Equation.DSMT4">
                  <p:embed/>
                </p:oleObj>
              </mc:Choice>
              <mc:Fallback>
                <p:oleObj name="Equation" r:id="rId17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682" y="3886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6565292" y="38862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9" imgW="1346040" imgH="838080" progId="Equation.DSMT4">
                  <p:embed/>
                </p:oleObj>
              </mc:Choice>
              <mc:Fallback>
                <p:oleObj name="Equation" r:id="rId19" imgW="13460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292" y="38862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7924800" y="3886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21" imgW="876240" imgH="838080" progId="Equation.DSMT4">
                  <p:embed/>
                </p:oleObj>
              </mc:Choice>
              <mc:Fallback>
                <p:oleObj name="Equation" r:id="rId21" imgW="8762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886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eaLnBrk="0" hangingPunct="0">
              <a:defRPr/>
            </a:pPr>
            <a:r>
              <a:rPr lang="en-US" dirty="0" smtClean="0">
                <a:solidFill>
                  <a:srgbClr val="000000"/>
                </a:solidFill>
              </a:rPr>
              <a:t>Perform the indicated operations and reduce, if possible.</a:t>
            </a:r>
          </a:p>
          <a:p>
            <a:pPr marL="1588" indent="-1588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1588" indent="-1588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1588" indent="-1588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1588" indent="-1588" eaLnBrk="0" hangingPunct="0"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1588" indent="-1588" eaLnBrk="0" hangingPunct="0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3400" y="2387600"/>
          <a:ext cx="57404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5740200" imgH="2031840" progId="Equation.DSMT4">
                  <p:embed/>
                </p:oleObj>
              </mc:Choice>
              <mc:Fallback>
                <p:oleObj name="Equation" r:id="rId3" imgW="5740200" imgH="2031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87600"/>
                        <a:ext cx="5740400" cy="20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530352" y="1280160"/>
          <a:ext cx="38100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3809880" imgH="2031840" progId="Equation.DSMT4">
                  <p:embed/>
                </p:oleObj>
              </mc:Choice>
              <mc:Fallback>
                <p:oleObj name="Equation" r:id="rId3" imgW="3809880" imgH="2031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8100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Multiplication and Division with Fractions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     To Multiply Fractions</a:t>
            </a:r>
          </a:p>
          <a:p>
            <a:pPr>
              <a:spcBef>
                <a:spcPts val="0"/>
              </a:spcBef>
              <a:defRPr/>
            </a:pPr>
            <a:endParaRPr lang="en-US" dirty="0" smtClean="0"/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Multiply the </a:t>
            </a:r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numerators. </a:t>
            </a:r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Multiply the </a:t>
            </a:r>
          </a:p>
          <a:p>
            <a:pPr marL="0" indent="4763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denominators.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559300" y="2667000"/>
          <a:ext cx="389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898800" imgH="838080" progId="Equation.DSMT4">
                  <p:embed/>
                </p:oleObj>
              </mc:Choice>
              <mc:Fallback>
                <p:oleObj name="Equation" r:id="rId3" imgW="3898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667000"/>
                        <a:ext cx="389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124200" y="2590800"/>
            <a:ext cx="118872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124200" y="3276600"/>
            <a:ext cx="1188720" cy="457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Multiplying Fractions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1588" indent="-1588">
              <a:buFont typeface="Courier New" pitchFamily="49" charset="0"/>
              <a:buNone/>
              <a:defRPr/>
            </a:pPr>
            <a:r>
              <a:rPr lang="en-US" dirty="0" smtClean="0"/>
              <a:t>Find the following products: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dirty="0" smtClean="0"/>
          </a:p>
          <a:p>
            <a:pPr marL="1588" indent="-1588">
              <a:buFont typeface="Courier New" pitchFamily="49" charset="0"/>
              <a:buNone/>
              <a:defRPr/>
            </a:pPr>
            <a:endParaRPr lang="en-US" dirty="0" smtClean="0"/>
          </a:p>
          <a:p>
            <a:pPr marL="1588" indent="-1588"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b="1" dirty="0" smtClean="0"/>
          </a:p>
          <a:p>
            <a:pPr marL="0"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Find </a:t>
            </a:r>
          </a:p>
          <a:p>
            <a:pPr marL="0" indent="4763">
              <a:spcBef>
                <a:spcPts val="1800"/>
              </a:spcBef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  <a:r>
              <a:rPr lang="en-US" dirty="0" smtClean="0"/>
              <a:t> Note that the word “of” indicates multiplication.</a:t>
            </a:r>
          </a:p>
          <a:p>
            <a:pPr marL="1588" indent="-1588">
              <a:buFont typeface="Courier New" pitchFamily="49" charset="0"/>
              <a:buNone/>
              <a:defRPr/>
            </a:pPr>
            <a:endParaRPr lang="en-US" dirty="0" smtClean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530352" y="1814512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14512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1981200" y="2625725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634680" imgH="838080" progId="Equation.DSMT4">
                  <p:embed/>
                </p:oleObj>
              </mc:Choice>
              <mc:Fallback>
                <p:oleObj name="Equation" r:id="rId5" imgW="6346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25725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1703388" y="3629025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1117440" imgH="838080" progId="Equation.DSMT4">
                  <p:embed/>
                </p:oleObj>
              </mc:Choice>
              <mc:Fallback>
                <p:oleObj name="Equation" r:id="rId7" imgW="11174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3629025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"/>
          <p:cNvGraphicFramePr>
            <a:graphicFrameLocks noChangeAspect="1"/>
          </p:cNvGraphicFramePr>
          <p:nvPr/>
        </p:nvGraphicFramePr>
        <p:xfrm>
          <a:off x="3048000" y="50673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647640" imgH="838080" progId="Equation.DSMT4">
                  <p:embed/>
                </p:oleObj>
              </mc:Choice>
              <mc:Fallback>
                <p:oleObj name="Equation" r:id="rId9" imgW="6476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0673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705100" y="26289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1" imgW="850680" imgH="838080" progId="Equation.DSMT4">
                  <p:embed/>
                </p:oleObj>
              </mc:Choice>
              <mc:Fallback>
                <p:oleObj name="Equation" r:id="rId11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6289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657600" y="2641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3" imgW="698400" imgH="838080" progId="Equation.DSMT4">
                  <p:embed/>
                </p:oleObj>
              </mc:Choice>
              <mc:Fallback>
                <p:oleObj name="Equation" r:id="rId13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641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10000" y="50673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5" imgW="863280" imgH="838080" progId="Equation.DSMT4">
                  <p:embed/>
                </p:oleObj>
              </mc:Choice>
              <mc:Fallback>
                <p:oleObj name="Equation" r:id="rId15" imgW="863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673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724400" y="50673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7" imgW="698400" imgH="838080" progId="Equation.DSMT4">
                  <p:embed/>
                </p:oleObj>
              </mc:Choice>
              <mc:Fallback>
                <p:oleObj name="Equation" r:id="rId17" imgW="698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673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Multiplying and Reducing Fractions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76692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Find the following products and reduce to lowest terms.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</a:p>
          <a:p>
            <a:pPr marL="0" indent="0">
              <a:spcBef>
                <a:spcPts val="4200"/>
              </a:spcBef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Note that by using prime factors for the numerators and denominators we are sure of finding all the common factors in the numerators and denominators.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30352" y="2209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533400" y="37084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084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00200" y="370840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841400" imgH="838080" progId="Equation.DSMT4">
                  <p:embed/>
                </p:oleObj>
              </mc:Choice>
              <mc:Fallback>
                <p:oleObj name="Equation" r:id="rId7" imgW="1841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0840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505200" y="37084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2057400" imgH="838080" progId="Equation.DSMT4">
                  <p:embed/>
                </p:oleObj>
              </mc:Choice>
              <mc:Fallback>
                <p:oleObj name="Equation" r:id="rId9" imgW="2057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7084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638800" y="37084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1790640" imgH="838080" progId="Equation.DSMT4">
                  <p:embed/>
                </p:oleObj>
              </mc:Choice>
              <mc:Fallback>
                <p:oleObj name="Equation" r:id="rId11" imgW="1790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7084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543800" y="37084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3" imgW="533160" imgH="838080" progId="Equation.DSMT4">
                  <p:embed/>
                </p:oleObj>
              </mc:Choice>
              <mc:Fallback>
                <p:oleObj name="Equation" r:id="rId13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7084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Multiplying and Reducing Fractions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310016"/>
            <a:ext cx="8229600" cy="523220"/>
          </a:xfr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525463" y="128016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1828800" imgH="838080" progId="Equation.DSMT4">
                  <p:embed/>
                </p:oleObj>
              </mc:Choice>
              <mc:Fallback>
                <p:oleObj name="Equation" r:id="rId3" imgW="1828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128016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2082800" y="21590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1346040" imgH="838080" progId="Equation.DSMT4">
                  <p:embed/>
                </p:oleObj>
              </mc:Choice>
              <mc:Fallback>
                <p:oleObj name="Equation" r:id="rId5" imgW="13460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1590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2082800" y="46482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1346040" imgH="838080" progId="Equation.DSMT4">
                  <p:embed/>
                </p:oleObj>
              </mc:Choice>
              <mc:Fallback>
                <p:oleObj name="Equation" r:id="rId7" imgW="13460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6482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5496580"/>
            <a:ext cx="3688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ts val="672"/>
              </a:spcBef>
              <a:buFont typeface="Courier New" pitchFamily="49" charset="0"/>
              <a:buNone/>
              <a:defRPr/>
            </a:pPr>
            <a:r>
              <a:rPr lang="en-US" sz="2800" dirty="0" smtClean="0"/>
              <a:t>The answer is the same.</a:t>
            </a:r>
            <a:endParaRPr lang="en-US" sz="28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457200" y="3124200"/>
            <a:ext cx="8229600" cy="1474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>
              <a:spcBef>
                <a:spcPts val="672"/>
              </a:spcBef>
              <a:buFont typeface="Courier New" pitchFamily="49" charset="0"/>
              <a:buNone/>
              <a:defRPr/>
            </a:pPr>
            <a:r>
              <a:rPr lang="en-US" sz="2800" dirty="0" smtClean="0"/>
              <a:t>In this case we have used prime factors. </a:t>
            </a:r>
          </a:p>
          <a:p>
            <a:pPr marL="1588" indent="-1588">
              <a:spcBef>
                <a:spcPts val="672"/>
              </a:spcBef>
              <a:buFont typeface="Courier New" pitchFamily="49" charset="0"/>
              <a:buNone/>
              <a:defRPr/>
            </a:pPr>
            <a:r>
              <a:rPr lang="en-US" sz="2800" dirty="0" smtClean="0"/>
              <a:t>We may also use common factors that are not prime numbers as follows: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505200" y="21717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2336760" imgH="838080" progId="Equation.DSMT4">
                  <p:embed/>
                </p:oleObj>
              </mc:Choice>
              <mc:Fallback>
                <p:oleObj name="Equation" r:id="rId9" imgW="2336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717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943600" y="21844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850680" imgH="838080" progId="Equation.DSMT4">
                  <p:embed/>
                </p:oleObj>
              </mc:Choice>
              <mc:Fallback>
                <p:oleObj name="Equation" r:id="rId11" imgW="850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1844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934200" y="21844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1844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7543800" y="24638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5" imgW="495000" imgH="279360" progId="Equation.DSMT4">
                  <p:embed/>
                </p:oleObj>
              </mc:Choice>
              <mc:Fallback>
                <p:oleObj name="Equation" r:id="rId15" imgW="495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4638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505200" y="46228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7" imgW="1866600" imgH="838080" progId="Equation.DSMT4">
                  <p:embed/>
                </p:oleObj>
              </mc:Choice>
              <mc:Fallback>
                <p:oleObj name="Equation" r:id="rId17" imgW="1866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6228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473700" y="4622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9" imgW="545760" imgH="838080" progId="Equation.DSMT4">
                  <p:embed/>
                </p:oleObj>
              </mc:Choice>
              <mc:Fallback>
                <p:oleObj name="Equation" r:id="rId19" imgW="545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4622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6096000" y="49149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21" imgW="558720" imgH="279360" progId="Equation.DSMT4">
                  <p:embed/>
                </p:oleObj>
              </mc:Choice>
              <mc:Fallback>
                <p:oleObj name="Equation" r:id="rId21" imgW="5587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9149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38100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2037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5339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876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038600" y="2717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343400" y="2692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673600" y="2692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118100" y="27051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810000" y="4660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216400" y="4648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35500" y="4648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87800" y="51816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368800" y="51816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826000" y="51435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Multiplication and Division with Fractions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342900" indent="-342900" algn="ctr" eaLnBrk="0" hangingPunct="0">
              <a:spcBef>
                <a:spcPts val="672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Division with Fractions</a:t>
            </a:r>
          </a:p>
          <a:p>
            <a:pPr>
              <a:spcBef>
                <a:spcPts val="672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To divide by any nonzero number, multiply by its reciprocal.</a:t>
            </a:r>
          </a:p>
          <a:p>
            <a:pPr>
              <a:spcBef>
                <a:spcPts val="672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In general,</a:t>
            </a:r>
          </a:p>
          <a:p>
            <a:pPr>
              <a:spcBef>
                <a:spcPts val="672"/>
              </a:spcBef>
            </a:pPr>
            <a:endParaRPr lang="en-US" dirty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139950" y="3200400"/>
          <a:ext cx="486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4863960" imgH="838080" progId="Equation.DSMT4">
                  <p:embed/>
                </p:oleObj>
              </mc:Choice>
              <mc:Fallback>
                <p:oleObj name="Equation" r:id="rId3" imgW="4863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3200400"/>
                        <a:ext cx="486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Dividing and Reducing Fractions</a:t>
            </a:r>
          </a:p>
        </p:txBody>
      </p:sp>
      <p:sp>
        <p:nvSpPr>
          <p:cNvPr id="61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Divide and reduce to lowest terms: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Because the whole number 	     the reciprocal of 6 is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dirty="0" smtClean="0"/>
              <a:t>      To divide by 6, we multiply by 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30352" y="18288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1244520" imgH="838080" progId="Equation.DSMT4">
                  <p:embed/>
                </p:oleObj>
              </mc:Choice>
              <mc:Fallback>
                <p:oleObj name="Equation" r:id="rId3" imgW="12445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4557713" y="318834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888840" imgH="838080" progId="Equation.DSMT4">
                  <p:embed/>
                </p:oleObj>
              </mc:Choice>
              <mc:Fallback>
                <p:oleObj name="Equation" r:id="rId5" imgW="8888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18834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8"/>
          <p:cNvGraphicFramePr>
            <a:graphicFrameLocks noChangeAspect="1"/>
          </p:cNvGraphicFramePr>
          <p:nvPr/>
        </p:nvGraphicFramePr>
        <p:xfrm>
          <a:off x="562288" y="3769056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7" imgW="355320" imgH="838080" progId="Equation.DSMT4">
                  <p:embed/>
                </p:oleObj>
              </mc:Choice>
              <mc:Fallback>
                <p:oleObj name="Equation" r:id="rId7" imgW="35532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88" y="3769056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9"/>
          <p:cNvGraphicFramePr>
            <a:graphicFrameLocks noChangeAspect="1"/>
          </p:cNvGraphicFramePr>
          <p:nvPr/>
        </p:nvGraphicFramePr>
        <p:xfrm>
          <a:off x="5367338" y="382111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9" imgW="355320" imgH="838080" progId="Equation.DSMT4">
                  <p:embed/>
                </p:oleObj>
              </mc:Choice>
              <mc:Fallback>
                <p:oleObj name="Equation" r:id="rId9" imgW="3553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382111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0"/>
          <p:cNvGraphicFramePr>
            <a:graphicFrameLocks noChangeAspect="1"/>
          </p:cNvGraphicFramePr>
          <p:nvPr/>
        </p:nvGraphicFramePr>
        <p:xfrm>
          <a:off x="2914650" y="4800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8006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3733800" y="47879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3" imgW="927000" imgH="838080" progId="Equation.DSMT4">
                  <p:embed/>
                </p:oleObj>
              </mc:Choice>
              <mc:Fallback>
                <p:oleObj name="Equation" r:id="rId13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879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775200" y="47879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47879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Dividing and Reducing Fractions (cont.)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reciprocal of 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533400" y="128016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3073400" y="26289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1371600" imgH="838080" progId="Equation.DSMT4">
                  <p:embed/>
                </p:oleObj>
              </mc:Choice>
              <mc:Fallback>
                <p:oleObj name="Equation" r:id="rId5" imgW="13716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6289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1905000" y="3886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977760" imgH="838080" progId="Equation.DSMT4">
                  <p:embed/>
                </p:oleObj>
              </mc:Choice>
              <mc:Fallback>
                <p:oleObj name="Equation" r:id="rId7" imgW="9777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86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014133" y="3886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4133" y="3886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237566" y="38862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1" imgW="1193760" imgH="838080" progId="Equation.DSMT4">
                  <p:embed/>
                </p:oleObj>
              </mc:Choice>
              <mc:Fallback>
                <p:oleObj name="Equation" r:id="rId11" imgW="1193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566" y="38862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562600" y="38862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3" imgW="520560" imgH="838080" progId="Equation.DSMT4">
                  <p:embed/>
                </p:oleObj>
              </mc:Choice>
              <mc:Fallback>
                <p:oleObj name="Equation" r:id="rId13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433248" y="39351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091752" y="39351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446896" y="444689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5105400" y="447419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Applications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Font typeface="Courier New" pitchFamily="49" charset="0"/>
              <a:buNone/>
              <a:defRPr/>
            </a:pPr>
            <a:r>
              <a:rPr lang="en-US" dirty="0" smtClean="0"/>
              <a:t>A delivery truck is carrying </a:t>
            </a:r>
            <a:r>
              <a:rPr lang="en-US" dirty="0" smtClean="0">
                <a:solidFill>
                  <a:srgbClr val="0000FF"/>
                </a:solidFill>
              </a:rPr>
              <a:t>36</a:t>
            </a:r>
            <a:r>
              <a:rPr lang="en-US" dirty="0" smtClean="0"/>
              <a:t> boxes of a certain size.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defRPr/>
            </a:pPr>
            <a:r>
              <a:rPr lang="en-US" dirty="0" smtClean="0"/>
              <a:t>This is     of the truck’s capacity for this size box.</a:t>
            </a:r>
          </a:p>
          <a:p>
            <a:pPr marL="0" indent="4763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a.	</a:t>
            </a:r>
            <a:r>
              <a:rPr lang="en-US" dirty="0" smtClean="0"/>
              <a:t>Can the truck carry more than </a:t>
            </a:r>
            <a:r>
              <a:rPr lang="en-US" dirty="0" smtClean="0">
                <a:solidFill>
                  <a:srgbClr val="0000FF"/>
                </a:solidFill>
              </a:rPr>
              <a:t>36</a:t>
            </a:r>
            <a:r>
              <a:rPr lang="en-US" dirty="0" smtClean="0"/>
              <a:t> of these boxes? </a:t>
            </a:r>
          </a:p>
          <a:p>
            <a:pPr marL="514350" indent="-514350"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dirty="0" smtClean="0"/>
              <a:t>Yes, the truck can carry more than 36 boxes because     is less than 1.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r>
              <a:rPr lang="en-US" dirty="0" smtClean="0"/>
              <a:t>(1 represents the entire capacity of the truck.)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  <a:defRPr/>
            </a:pPr>
            <a:endParaRPr lang="en-US" dirty="0" smtClean="0"/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8178800" y="35941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8800" y="35941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/>
          <p:cNvGraphicFramePr>
            <a:graphicFrameLocks noChangeAspect="1"/>
          </p:cNvGraphicFramePr>
          <p:nvPr/>
        </p:nvGraphicFramePr>
        <p:xfrm>
          <a:off x="1474788" y="17907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17907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334</Words>
  <Application>Microsoft Office PowerPoint</Application>
  <PresentationFormat>On-screen Show (4:3)</PresentationFormat>
  <Paragraphs>108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Equation</vt:lpstr>
      <vt:lpstr>Section A.1</vt:lpstr>
      <vt:lpstr>Multiplication and Division with Fractions</vt:lpstr>
      <vt:lpstr>Example 1: Multiplying Fractions</vt:lpstr>
      <vt:lpstr>Example 2: Multiplying and Reducing Fractions</vt:lpstr>
      <vt:lpstr>Example 2: Multiplying and Reducing Fractions (cont.)</vt:lpstr>
      <vt:lpstr>Multiplication and Division with Fractions</vt:lpstr>
      <vt:lpstr>Example 3: Dividing and Reducing Fractions</vt:lpstr>
      <vt:lpstr>Example 3: Dividing and Reducing Fractions (cont.)</vt:lpstr>
      <vt:lpstr>Example 4: Applications</vt:lpstr>
      <vt:lpstr>Example 4: Applications (cont.)</vt:lpstr>
      <vt:lpstr>Example 4: Applications (cont.)</vt:lpstr>
      <vt:lpstr>Addition and Subtraction with Fractions</vt:lpstr>
      <vt:lpstr>Example 5: Adding (or Subtracting) Fractions with the Same Denominator</vt:lpstr>
      <vt:lpstr>Addition and Subtraction with Fractions</vt:lpstr>
      <vt:lpstr>Addition and Subtraction with Fractions</vt:lpstr>
      <vt:lpstr>Example 6: Adding (or Subtracting) Fractions with Different Denominators</vt:lpstr>
      <vt:lpstr>Example 6: Adding (or Subtracting) Fractions with Different Denominators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52</cp:revision>
  <dcterms:created xsi:type="dcterms:W3CDTF">2013-04-26T14:43:13Z</dcterms:created>
  <dcterms:modified xsi:type="dcterms:W3CDTF">2017-07-31T15:24:56Z</dcterms:modified>
</cp:coreProperties>
</file>