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3"/>
      <p:bold r:id="rId14"/>
      <p:italic r:id="rId15"/>
      <p:boldItalic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698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image" Target="../media/image27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12" Type="http://schemas.openxmlformats.org/officeDocument/2006/relationships/image" Target="../media/image26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11" Type="http://schemas.openxmlformats.org/officeDocument/2006/relationships/image" Target="../media/image25.wmf"/><Relationship Id="rId5" Type="http://schemas.openxmlformats.org/officeDocument/2006/relationships/image" Target="../media/image19.wmf"/><Relationship Id="rId10" Type="http://schemas.openxmlformats.org/officeDocument/2006/relationships/image" Target="../media/image24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image" Target="../media/image48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12" Type="http://schemas.openxmlformats.org/officeDocument/2006/relationships/image" Target="../media/image47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11" Type="http://schemas.openxmlformats.org/officeDocument/2006/relationships/image" Target="../media/image46.wmf"/><Relationship Id="rId5" Type="http://schemas.openxmlformats.org/officeDocument/2006/relationships/image" Target="../media/image40.wmf"/><Relationship Id="rId10" Type="http://schemas.openxmlformats.org/officeDocument/2006/relationships/image" Target="../media/image45.wmf"/><Relationship Id="rId4" Type="http://schemas.openxmlformats.org/officeDocument/2006/relationships/image" Target="../media/image39.wmf"/><Relationship Id="rId9" Type="http://schemas.openxmlformats.org/officeDocument/2006/relationships/image" Target="../media/image44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image" Target="../media/image51.wmf"/><Relationship Id="rId7" Type="http://schemas.openxmlformats.org/officeDocument/2006/relationships/image" Target="../media/image55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Relationship Id="rId9" Type="http://schemas.openxmlformats.org/officeDocument/2006/relationships/image" Target="../media/image5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7/31/2017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062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C8FE9C-99A6-4E50-B42D-C00AB0D404C6}" type="datetimeFigureOut">
              <a:rPr lang="en-US" smtClean="0"/>
              <a:pPr/>
              <a:t>7/31/2017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2D9625-31E0-4925-9DE6-97184510B3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775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 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9.bin"/><Relationship Id="rId18" Type="http://schemas.openxmlformats.org/officeDocument/2006/relationships/image" Target="../media/image22.wmf"/><Relationship Id="rId26" Type="http://schemas.openxmlformats.org/officeDocument/2006/relationships/image" Target="../media/image26.wmf"/><Relationship Id="rId3" Type="http://schemas.openxmlformats.org/officeDocument/2006/relationships/oleObject" Target="../embeddings/oleObject14.bin"/><Relationship Id="rId21" Type="http://schemas.openxmlformats.org/officeDocument/2006/relationships/oleObject" Target="../embeddings/oleObject23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21.bin"/><Relationship Id="rId25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1.wmf"/><Relationship Id="rId20" Type="http://schemas.openxmlformats.org/officeDocument/2006/relationships/image" Target="../media/image23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24" Type="http://schemas.openxmlformats.org/officeDocument/2006/relationships/image" Target="../media/image25.wmf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23" Type="http://schemas.openxmlformats.org/officeDocument/2006/relationships/oleObject" Target="../embeddings/oleObject24.bin"/><Relationship Id="rId28" Type="http://schemas.openxmlformats.org/officeDocument/2006/relationships/image" Target="../media/image27.wmf"/><Relationship Id="rId10" Type="http://schemas.openxmlformats.org/officeDocument/2006/relationships/image" Target="../media/image18.wmf"/><Relationship Id="rId19" Type="http://schemas.openxmlformats.org/officeDocument/2006/relationships/oleObject" Target="../embeddings/oleObject22.bin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0.wmf"/><Relationship Id="rId22" Type="http://schemas.openxmlformats.org/officeDocument/2006/relationships/image" Target="../media/image24.wmf"/><Relationship Id="rId27" Type="http://schemas.openxmlformats.org/officeDocument/2006/relationships/oleObject" Target="../embeddings/oleObject26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32.bin"/><Relationship Id="rId18" Type="http://schemas.openxmlformats.org/officeDocument/2006/relationships/image" Target="../media/image35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2.wmf"/><Relationship Id="rId17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4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5" Type="http://schemas.openxmlformats.org/officeDocument/2006/relationships/oleObject" Target="../embeddings/oleObject33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3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40.bin"/><Relationship Id="rId18" Type="http://schemas.openxmlformats.org/officeDocument/2006/relationships/image" Target="../media/image43.wmf"/><Relationship Id="rId26" Type="http://schemas.openxmlformats.org/officeDocument/2006/relationships/image" Target="../media/image47.wmf"/><Relationship Id="rId3" Type="http://schemas.openxmlformats.org/officeDocument/2006/relationships/oleObject" Target="../embeddings/oleObject35.bin"/><Relationship Id="rId21" Type="http://schemas.openxmlformats.org/officeDocument/2006/relationships/oleObject" Target="../embeddings/oleObject44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42.bin"/><Relationship Id="rId25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2.wmf"/><Relationship Id="rId20" Type="http://schemas.openxmlformats.org/officeDocument/2006/relationships/image" Target="../media/image44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9.bin"/><Relationship Id="rId24" Type="http://schemas.openxmlformats.org/officeDocument/2006/relationships/image" Target="../media/image46.wmf"/><Relationship Id="rId5" Type="http://schemas.openxmlformats.org/officeDocument/2006/relationships/oleObject" Target="../embeddings/oleObject36.bin"/><Relationship Id="rId15" Type="http://schemas.openxmlformats.org/officeDocument/2006/relationships/oleObject" Target="../embeddings/oleObject41.bin"/><Relationship Id="rId23" Type="http://schemas.openxmlformats.org/officeDocument/2006/relationships/oleObject" Target="../embeddings/oleObject45.bin"/><Relationship Id="rId28" Type="http://schemas.openxmlformats.org/officeDocument/2006/relationships/image" Target="../media/image48.wmf"/><Relationship Id="rId10" Type="http://schemas.openxmlformats.org/officeDocument/2006/relationships/image" Target="../media/image39.wmf"/><Relationship Id="rId19" Type="http://schemas.openxmlformats.org/officeDocument/2006/relationships/oleObject" Target="../embeddings/oleObject43.bin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1.wmf"/><Relationship Id="rId22" Type="http://schemas.openxmlformats.org/officeDocument/2006/relationships/image" Target="../media/image45.wmf"/><Relationship Id="rId27" Type="http://schemas.openxmlformats.org/officeDocument/2006/relationships/oleObject" Target="../embeddings/oleObject47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oleObject" Target="../embeddings/oleObject53.bin"/><Relationship Id="rId18" Type="http://schemas.openxmlformats.org/officeDocument/2006/relationships/image" Target="../media/image56.wmf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53.wmf"/><Relationship Id="rId17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5.wmf"/><Relationship Id="rId20" Type="http://schemas.openxmlformats.org/officeDocument/2006/relationships/image" Target="../media/image57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5" Type="http://schemas.openxmlformats.org/officeDocument/2006/relationships/oleObject" Target="../embeddings/oleObject54.bin"/><Relationship Id="rId10" Type="http://schemas.openxmlformats.org/officeDocument/2006/relationships/image" Target="../media/image52.wmf"/><Relationship Id="rId19" Type="http://schemas.openxmlformats.org/officeDocument/2006/relationships/oleObject" Target="../embeddings/oleObject56.bin"/><Relationship Id="rId4" Type="http://schemas.openxmlformats.org/officeDocument/2006/relationships/image" Target="../media/image49.wmf"/><Relationship Id="rId9" Type="http://schemas.openxmlformats.org/officeDocument/2006/relationships/oleObject" Target="../embeddings/oleObject51.bin"/><Relationship Id="rId14" Type="http://schemas.openxmlformats.org/officeDocument/2006/relationships/image" Target="../media/image5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A.2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Synthetic Division and the Remainder Theorem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Synthetic Division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synthetic division to write each expression in the 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form </a:t>
            </a:r>
            <a:endParaRPr lang="en-US" dirty="0"/>
          </a:p>
        </p:txBody>
      </p:sp>
      <p:graphicFrame>
        <p:nvGraphicFramePr>
          <p:cNvPr id="162819" name="Object 3"/>
          <p:cNvGraphicFramePr>
            <a:graphicFrameLocks noChangeAspect="1"/>
          </p:cNvGraphicFramePr>
          <p:nvPr/>
        </p:nvGraphicFramePr>
        <p:xfrm>
          <a:off x="1326511" y="1739900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Equation" r:id="rId3" imgW="939600" imgH="838080" progId="Equation.DSMT4">
                  <p:embed/>
                </p:oleObj>
              </mc:Choice>
              <mc:Fallback>
                <p:oleObj name="Equation" r:id="rId3" imgW="93960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6511" y="1739900"/>
                        <a:ext cx="93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2820" name="Object 4"/>
          <p:cNvGraphicFramePr>
            <a:graphicFrameLocks noChangeAspect="1"/>
          </p:cNvGraphicFramePr>
          <p:nvPr/>
        </p:nvGraphicFramePr>
        <p:xfrm>
          <a:off x="530352" y="2667000"/>
          <a:ext cx="2705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Equation" r:id="rId5" imgW="2705040" imgH="876240" progId="Equation.DSMT4">
                  <p:embed/>
                </p:oleObj>
              </mc:Choice>
              <mc:Fallback>
                <p:oleObj name="Equation" r:id="rId5" imgW="2705040" imgH="876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667000"/>
                        <a:ext cx="27051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457200" y="3582987"/>
            <a:ext cx="16065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Solution: </a:t>
            </a:r>
            <a:endParaRPr lang="en-US" sz="2800" dirty="0"/>
          </a:p>
        </p:txBody>
      </p:sp>
      <p:graphicFrame>
        <p:nvGraphicFramePr>
          <p:cNvPr id="162821" name="Object 5"/>
          <p:cNvGraphicFramePr>
            <a:graphicFrameLocks noChangeAspect="1"/>
          </p:cNvGraphicFramePr>
          <p:nvPr/>
        </p:nvGraphicFramePr>
        <p:xfrm>
          <a:off x="946150" y="4192588"/>
          <a:ext cx="3657600" cy="157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Equation" r:id="rId7" imgW="3657600" imgH="1574640" progId="Equation.DSMT4">
                  <p:embed/>
                </p:oleObj>
              </mc:Choice>
              <mc:Fallback>
                <p:oleObj name="Equation" r:id="rId7" imgW="3657600" imgH="15746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6150" y="4192588"/>
                        <a:ext cx="3657600" cy="157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5181600" y="4344987"/>
            <a:ext cx="3505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Since there is no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-term, 0 is the coefficient. The coefficient is 0 for any missing term.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260600" y="4775200"/>
          <a:ext cx="59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Equation" r:id="rId9" imgW="596880" imgH="291960" progId="Equation.DSMT4">
                  <p:embed/>
                </p:oleObj>
              </mc:Choice>
              <mc:Fallback>
                <p:oleObj name="Equation" r:id="rId9" imgW="596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0" y="4775200"/>
                        <a:ext cx="596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3289300" y="4775200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Equation" r:id="rId11" imgW="393480" imgH="291960" progId="Equation.DSMT4">
                  <p:embed/>
                </p:oleObj>
              </mc:Choice>
              <mc:Fallback>
                <p:oleObj name="Equation" r:id="rId11" imgW="3934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9300" y="4775200"/>
                        <a:ext cx="39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3835400" y="4775200"/>
          <a:ext cx="774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Equation" r:id="rId13" imgW="774360" imgH="291960" progId="Equation.DSMT4">
                  <p:embed/>
                </p:oleObj>
              </mc:Choice>
              <mc:Fallback>
                <p:oleObj name="Equation" r:id="rId13" imgW="77436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5400" y="4775200"/>
                        <a:ext cx="774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1676400" y="53467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Equation" r:id="rId15" imgW="215640" imgH="279360" progId="Equation.DSMT4">
                  <p:embed/>
                </p:oleObj>
              </mc:Choice>
              <mc:Fallback>
                <p:oleObj name="Equation" r:id="rId15" imgW="21564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5346700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2260600" y="5334000"/>
          <a:ext cx="59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Equation" r:id="rId17" imgW="596880" imgH="291960" progId="Equation.DSMT4">
                  <p:embed/>
                </p:oleObj>
              </mc:Choice>
              <mc:Fallback>
                <p:oleObj name="Equation" r:id="rId17" imgW="59688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0" y="5334000"/>
                        <a:ext cx="596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3289300" y="5334000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Equation" r:id="rId19" imgW="393480" imgH="291960" progId="Equation.DSMT4">
                  <p:embed/>
                </p:oleObj>
              </mc:Choice>
              <mc:Fallback>
                <p:oleObj name="Equation" r:id="rId19" imgW="39348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9300" y="5334000"/>
                        <a:ext cx="39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3835400" y="5334000"/>
          <a:ext cx="774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Equation" r:id="rId21" imgW="774360" imgH="291960" progId="Equation.DSMT4">
                  <p:embed/>
                </p:oleObj>
              </mc:Choice>
              <mc:Fallback>
                <p:oleObj name="Equation" r:id="rId21" imgW="77436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5400" y="5334000"/>
                        <a:ext cx="774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Arrow Connector 17"/>
          <p:cNvCxnSpPr/>
          <p:nvPr/>
        </p:nvCxnSpPr>
        <p:spPr>
          <a:xfrm rot="5400000">
            <a:off x="1558462" y="484871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Synthetic Division (cont.)</a:t>
            </a:r>
            <a:endParaRPr lang="en-US" dirty="0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895600" y="2438400"/>
          <a:ext cx="339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3" imgW="3390840" imgH="838080" progId="Equation.DSMT4">
                  <p:embed/>
                </p:oleObj>
              </mc:Choice>
              <mc:Fallback>
                <p:oleObj name="Equation" r:id="rId3" imgW="33908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438400"/>
                        <a:ext cx="339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895600" y="1318260"/>
          <a:ext cx="345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5" imgW="3454200" imgH="838080" progId="Equation.DSMT4">
                  <p:embed/>
                </p:oleObj>
              </mc:Choice>
              <mc:Fallback>
                <p:oleObj name="Equation" r:id="rId5" imgW="34542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318260"/>
                        <a:ext cx="345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530352" y="1280160"/>
          <a:ext cx="2235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7" imgW="2234880" imgH="876240" progId="Equation.DSMT4">
                  <p:embed/>
                </p:oleObj>
              </mc:Choice>
              <mc:Fallback>
                <p:oleObj name="Equation" r:id="rId7" imgW="223488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2235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Synthetic Division (cont.)</a:t>
            </a:r>
            <a:endParaRPr lang="en-US" dirty="0"/>
          </a:p>
        </p:txBody>
      </p:sp>
      <p:graphicFrame>
        <p:nvGraphicFramePr>
          <p:cNvPr id="191491" name="Object 3"/>
          <p:cNvGraphicFramePr>
            <a:graphicFrameLocks noChangeAspect="1"/>
          </p:cNvGraphicFramePr>
          <p:nvPr/>
        </p:nvGraphicFramePr>
        <p:xfrm>
          <a:off x="530352" y="1280160"/>
          <a:ext cx="3670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" name="Equation" r:id="rId3" imgW="3670200" imgH="876240" progId="Equation.DSMT4">
                  <p:embed/>
                </p:oleObj>
              </mc:Choice>
              <mc:Fallback>
                <p:oleObj name="Equation" r:id="rId3" imgW="3670200" imgH="876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36703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" y="2286000"/>
            <a:ext cx="16065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Solution: </a:t>
            </a:r>
            <a:endParaRPr lang="en-US" sz="2800" dirty="0"/>
          </a:p>
        </p:txBody>
      </p:sp>
      <p:graphicFrame>
        <p:nvGraphicFramePr>
          <p:cNvPr id="191492" name="Object 4"/>
          <p:cNvGraphicFramePr>
            <a:graphicFrameLocks noChangeAspect="1"/>
          </p:cNvGraphicFramePr>
          <p:nvPr/>
        </p:nvGraphicFramePr>
        <p:xfrm>
          <a:off x="2089150" y="2387600"/>
          <a:ext cx="3581400" cy="157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Equation" r:id="rId5" imgW="3581280" imgH="1574640" progId="Equation.DSMT4">
                  <p:embed/>
                </p:oleObj>
              </mc:Choice>
              <mc:Fallback>
                <p:oleObj name="Equation" r:id="rId5" imgW="3581280" imgH="1574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9150" y="2387600"/>
                        <a:ext cx="3581400" cy="157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1493" name="Object 5"/>
          <p:cNvGraphicFramePr>
            <a:graphicFrameLocks noChangeAspect="1"/>
          </p:cNvGraphicFramePr>
          <p:nvPr/>
        </p:nvGraphicFramePr>
        <p:xfrm>
          <a:off x="530352" y="4114800"/>
          <a:ext cx="3200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Equation" r:id="rId7" imgW="3200400" imgH="876240" progId="Equation.DSMT4">
                  <p:embed/>
                </p:oleObj>
              </mc:Choice>
              <mc:Fallback>
                <p:oleObj name="Equation" r:id="rId7" imgW="3200400" imgH="8762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114800"/>
                        <a:ext cx="3200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895600" y="35179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7" name="Equation" r:id="rId9" imgW="190440" imgH="279360" progId="Equation.DSMT4">
                  <p:embed/>
                </p:oleObj>
              </mc:Choice>
              <mc:Fallback>
                <p:oleObj name="Equation" r:id="rId9" imgW="19044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5179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3556000" y="30353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8" name="Equation" r:id="rId11" imgW="215640" imgH="279360" progId="Equation.DSMT4">
                  <p:embed/>
                </p:oleObj>
              </mc:Choice>
              <mc:Fallback>
                <p:oleObj name="Equation" r:id="rId11" imgW="21564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3035300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3581400" y="35179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" name="Equation" r:id="rId13" imgW="190440" imgH="291960" progId="Equation.DSMT4">
                  <p:embed/>
                </p:oleObj>
              </mc:Choice>
              <mc:Fallback>
                <p:oleObj name="Equation" r:id="rId13" imgW="1904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5179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4229100" y="30226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0" name="Equation" r:id="rId15" imgW="203040" imgH="291960" progId="Equation.DSMT4">
                  <p:embed/>
                </p:oleObj>
              </mc:Choice>
              <mc:Fallback>
                <p:oleObj name="Equation" r:id="rId15" imgW="2030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9100" y="30226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4241800" y="35179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1" name="Equation" r:id="rId17" imgW="190440" imgH="279360" progId="Equation.DSMT4">
                  <p:embed/>
                </p:oleObj>
              </mc:Choice>
              <mc:Fallback>
                <p:oleObj name="Equation" r:id="rId17" imgW="19044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1800" y="35179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4978400" y="30353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2" name="Equation" r:id="rId19" imgW="190440" imgH="279360" progId="Equation.DSMT4">
                  <p:embed/>
                </p:oleObj>
              </mc:Choice>
              <mc:Fallback>
                <p:oleObj name="Equation" r:id="rId19" imgW="19044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8400" y="30353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4953000" y="35179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" name="Equation" r:id="rId21" imgW="215640" imgH="291960" progId="Equation.DSMT4">
                  <p:embed/>
                </p:oleObj>
              </mc:Choice>
              <mc:Fallback>
                <p:oleObj name="Equation" r:id="rId21" imgW="21564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5179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5461000" y="30226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Equation" r:id="rId23" imgW="215640" imgH="291960" progId="Equation.DSMT4">
                  <p:embed/>
                </p:oleObj>
              </mc:Choice>
              <mc:Fallback>
                <p:oleObj name="Equation" r:id="rId23" imgW="21564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0" y="30226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5473700" y="3517900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5" name="Equation" r:id="rId25" imgW="203040" imgH="279360" progId="Equation.DSMT4">
                  <p:embed/>
                </p:oleObj>
              </mc:Choice>
              <mc:Fallback>
                <p:oleObj name="Equation" r:id="rId25" imgW="20304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3700" y="3517900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/>
        </p:nvGraphicFramePr>
        <p:xfrm>
          <a:off x="3810000" y="4152900"/>
          <a:ext cx="314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6" name="Equation" r:id="rId27" imgW="3149280" imgH="838080" progId="Equation.DSMT4">
                  <p:embed/>
                </p:oleObj>
              </mc:Choice>
              <mc:Fallback>
                <p:oleObj name="Equation" r:id="rId27" imgW="314928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152900"/>
                        <a:ext cx="314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Arrow Connector 17"/>
          <p:cNvCxnSpPr/>
          <p:nvPr/>
        </p:nvCxnSpPr>
        <p:spPr>
          <a:xfrm rot="5400000">
            <a:off x="2703050" y="30472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Synthetic Division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Remember that synthetic division is used only when the divisor is first-degree of the form (</a:t>
            </a:r>
            <a:r>
              <a:rPr lang="en-US" i="1" dirty="0" smtClean="0">
                <a:solidFill>
                  <a:srgbClr val="000000"/>
                </a:solidFill>
              </a:rPr>
              <a:t>x </a:t>
            </a:r>
            <a:r>
              <a:rPr lang="en-US" dirty="0" smtClean="0">
                <a:solidFill>
                  <a:srgbClr val="000000"/>
                </a:solidFill>
              </a:rPr>
              <a:t>+ </a:t>
            </a:r>
            <a:r>
              <a:rPr lang="en-US" i="1" dirty="0" smtClean="0">
                <a:solidFill>
                  <a:srgbClr val="000000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) or 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− </a:t>
            </a:r>
            <a:r>
              <a:rPr lang="en-US" i="1" dirty="0" smtClean="0">
                <a:solidFill>
                  <a:srgbClr val="000000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).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Synthetic Division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The Remainder Theorem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If a polynomial, </a:t>
            </a:r>
            <a:r>
              <a:rPr lang="en-US" i="1" dirty="0" smtClean="0">
                <a:solidFill>
                  <a:srgbClr val="000000"/>
                </a:solidFill>
              </a:rPr>
              <a:t>P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), is divided by (</a:t>
            </a:r>
            <a:r>
              <a:rPr lang="en-US" i="1" dirty="0" smtClean="0">
                <a:solidFill>
                  <a:srgbClr val="000000"/>
                </a:solidFill>
              </a:rPr>
              <a:t>x </a:t>
            </a:r>
            <a:r>
              <a:rPr lang="en-US" dirty="0" smtClean="0">
                <a:solidFill>
                  <a:srgbClr val="000000"/>
                </a:solidFill>
                <a:latin typeface="Symbol" pitchFamily="18" charset="2"/>
              </a:rPr>
              <a:t>- </a:t>
            </a:r>
            <a:r>
              <a:rPr lang="en-US" i="1" dirty="0" smtClean="0">
                <a:solidFill>
                  <a:srgbClr val="000000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), then the remainder will be </a:t>
            </a:r>
            <a:r>
              <a:rPr lang="en-US" i="1" dirty="0" smtClean="0">
                <a:solidFill>
                  <a:srgbClr val="000000"/>
                </a:solidFill>
              </a:rPr>
              <a:t>P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).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The Remainder Theorem and Synthetic Division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Use synthetic division to find </a:t>
            </a:r>
            <a:r>
              <a:rPr lang="en-US" i="1" dirty="0" smtClean="0"/>
              <a:t>P</a:t>
            </a:r>
            <a:r>
              <a:rPr lang="en-US" dirty="0" smtClean="0"/>
              <a:t>(5) given</a:t>
            </a:r>
            <a:endParaRPr lang="en-US" dirty="0"/>
          </a:p>
        </p:txBody>
      </p:sp>
      <p:graphicFrame>
        <p:nvGraphicFramePr>
          <p:cNvPr id="192514" name="Object 2"/>
          <p:cNvGraphicFramePr>
            <a:graphicFrameLocks noChangeAspect="1"/>
          </p:cNvGraphicFramePr>
          <p:nvPr/>
        </p:nvGraphicFramePr>
        <p:xfrm>
          <a:off x="1016000" y="1930400"/>
          <a:ext cx="3225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3" imgW="3225600" imgH="431640" progId="Equation.DSMT4">
                  <p:embed/>
                </p:oleObj>
              </mc:Choice>
              <mc:Fallback>
                <p:oleObj name="Equation" r:id="rId3" imgW="3225600" imgH="4316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1930400"/>
                        <a:ext cx="3225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" y="2600980"/>
            <a:ext cx="16065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Solution: </a:t>
            </a:r>
            <a:endParaRPr lang="en-US" sz="2800" dirty="0"/>
          </a:p>
        </p:txBody>
      </p:sp>
      <p:graphicFrame>
        <p:nvGraphicFramePr>
          <p:cNvPr id="192515" name="Object 3"/>
          <p:cNvGraphicFramePr>
            <a:graphicFrameLocks noChangeAspect="1"/>
          </p:cNvGraphicFramePr>
          <p:nvPr/>
        </p:nvGraphicFramePr>
        <p:xfrm>
          <a:off x="2159000" y="2679700"/>
          <a:ext cx="2946400" cy="157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5" imgW="2946240" imgH="1574640" progId="Equation.DSMT4">
                  <p:embed/>
                </p:oleObj>
              </mc:Choice>
              <mc:Fallback>
                <p:oleObj name="Equation" r:id="rId5" imgW="2946240" imgH="15746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0" y="2679700"/>
                        <a:ext cx="2946400" cy="157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6032730" y="3735696"/>
            <a:ext cx="20444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Remainder = </a:t>
            </a:r>
            <a:r>
              <a:rPr lang="en-US" sz="2000" i="1" dirty="0" smtClean="0">
                <a:solidFill>
                  <a:srgbClr val="008080"/>
                </a:solidFill>
              </a:rPr>
              <a:t>P</a:t>
            </a:r>
            <a:r>
              <a:rPr lang="en-US" sz="2000" dirty="0" smtClean="0">
                <a:solidFill>
                  <a:srgbClr val="008080"/>
                </a:solidFill>
              </a:rPr>
              <a:t>(5)</a:t>
            </a:r>
            <a:endParaRPr lang="en-US" sz="2000" dirty="0">
              <a:solidFill>
                <a:srgbClr val="00808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rot="10800000">
            <a:off x="5320352" y="3937000"/>
            <a:ext cx="5334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457200" y="4215452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 smtClean="0"/>
              <a:t>Thus, </a:t>
            </a:r>
            <a:r>
              <a:rPr lang="en-US" sz="2800" i="1" dirty="0" smtClean="0">
                <a:solidFill>
                  <a:srgbClr val="0000FF"/>
                </a:solidFill>
              </a:rPr>
              <a:t>P</a:t>
            </a:r>
            <a:r>
              <a:rPr lang="en-US" sz="2800" dirty="0" smtClean="0">
                <a:solidFill>
                  <a:srgbClr val="0000FF"/>
                </a:solidFill>
              </a:rPr>
              <a:t>(5)</a:t>
            </a:r>
            <a:r>
              <a:rPr lang="en-US" sz="2800" dirty="0" smtClean="0">
                <a:solidFill>
                  <a:srgbClr val="000099"/>
                </a:solidFill>
              </a:rPr>
              <a:t> = </a:t>
            </a:r>
            <a:r>
              <a:rPr lang="en-US" sz="2800" dirty="0" smtClean="0">
                <a:solidFill>
                  <a:srgbClr val="FF00FF"/>
                </a:solidFill>
              </a:rPr>
              <a:t>−25</a:t>
            </a:r>
            <a:r>
              <a:rPr lang="en-US" sz="2800" dirty="0" smtClean="0"/>
              <a:t>.</a:t>
            </a:r>
          </a:p>
        </p:txBody>
      </p:sp>
      <p:graphicFrame>
        <p:nvGraphicFramePr>
          <p:cNvPr id="192516" name="Object 4"/>
          <p:cNvGraphicFramePr>
            <a:graphicFrameLocks noChangeAspect="1"/>
          </p:cNvGraphicFramePr>
          <p:nvPr/>
        </p:nvGraphicFramePr>
        <p:xfrm>
          <a:off x="548640" y="4991100"/>
          <a:ext cx="6731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7" imgW="6730920" imgH="952200" progId="Equation.DSMT4">
                  <p:embed/>
                </p:oleObj>
              </mc:Choice>
              <mc:Fallback>
                <p:oleObj name="Equation" r:id="rId7" imgW="6730920" imgH="952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4991100"/>
                        <a:ext cx="67310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794000" y="3816350"/>
          <a:ext cx="406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9" imgW="406080" imgH="279360" progId="Equation.DSMT4">
                  <p:embed/>
                </p:oleObj>
              </mc:Choice>
              <mc:Fallback>
                <p:oleObj name="Equation" r:id="rId9" imgW="40608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4000" y="3816350"/>
                        <a:ext cx="406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3441700" y="3276600"/>
          <a:ext cx="59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11" imgW="596880" imgH="291960" progId="Equation.DSMT4">
                  <p:embed/>
                </p:oleObj>
              </mc:Choice>
              <mc:Fallback>
                <p:oleObj name="Equation" r:id="rId11" imgW="596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1700" y="3276600"/>
                        <a:ext cx="596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835400" y="38100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13" imgW="203040" imgH="291960" progId="Equation.DSMT4">
                  <p:embed/>
                </p:oleObj>
              </mc:Choice>
              <mc:Fallback>
                <p:oleObj name="Equation" r:id="rId13" imgW="2030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5400" y="38100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4737100" y="3276600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Equation" r:id="rId15" imgW="368280" imgH="291960" progId="Equation.DSMT4">
                  <p:embed/>
                </p:oleObj>
              </mc:Choice>
              <mc:Fallback>
                <p:oleObj name="Equation" r:id="rId15" imgW="36828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7100" y="3276600"/>
                        <a:ext cx="368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4521200" y="3810000"/>
          <a:ext cx="584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9" name="Equation" r:id="rId17" imgW="583920" imgH="291960" progId="Equation.DSMT4">
                  <p:embed/>
                </p:oleObj>
              </mc:Choice>
              <mc:Fallback>
                <p:oleObj name="Equation" r:id="rId17" imgW="58392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200" y="3810000"/>
                        <a:ext cx="584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The Remainder Theorem and Synthetic Division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b="1" dirty="0" smtClean="0"/>
              <a:t>b.</a:t>
            </a:r>
            <a:r>
              <a:rPr lang="en-US" dirty="0" smtClean="0"/>
              <a:t>	Use synthetic division to find </a:t>
            </a:r>
            <a:r>
              <a:rPr lang="en-US" i="1" dirty="0" smtClean="0"/>
              <a:t>P</a:t>
            </a:r>
            <a:r>
              <a:rPr lang="en-US" dirty="0" smtClean="0"/>
              <a:t>(−3) given</a:t>
            </a:r>
          </a:p>
          <a:p>
            <a:endParaRPr lang="en-US" dirty="0" smtClean="0"/>
          </a:p>
          <a:p>
            <a:r>
              <a:rPr lang="en-US" b="1" dirty="0" smtClean="0"/>
              <a:t>Note: </a:t>
            </a:r>
            <a:r>
              <a:rPr lang="en-US" dirty="0" smtClean="0"/>
              <a:t>To evaluate </a:t>
            </a:r>
            <a:r>
              <a:rPr lang="en-US" i="1" dirty="0" smtClean="0"/>
              <a:t>P</a:t>
            </a:r>
            <a:r>
              <a:rPr lang="en-US" dirty="0" smtClean="0"/>
              <a:t>(−3) we must think of the divisor of the form</a:t>
            </a:r>
          </a:p>
          <a:p>
            <a:r>
              <a:rPr lang="en-US" dirty="0" smtClean="0"/>
              <a:t>That is, in the form</a:t>
            </a:r>
          </a:p>
          <a:p>
            <a:r>
              <a:rPr lang="en-US" b="1" dirty="0" smtClean="0"/>
              <a:t>Solution: </a:t>
            </a:r>
            <a:endParaRPr lang="en-US" dirty="0" smtClean="0"/>
          </a:p>
          <a:p>
            <a:endParaRPr lang="en-US" dirty="0"/>
          </a:p>
        </p:txBody>
      </p:sp>
      <p:graphicFrame>
        <p:nvGraphicFramePr>
          <p:cNvPr id="193541" name="Object 5"/>
          <p:cNvGraphicFramePr>
            <a:graphicFrameLocks noChangeAspect="1"/>
          </p:cNvGraphicFramePr>
          <p:nvPr/>
        </p:nvGraphicFramePr>
        <p:xfrm>
          <a:off x="977900" y="1879600"/>
          <a:ext cx="40513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" name="Equation" r:id="rId3" imgW="4051080" imgH="431640" progId="Equation.DSMT4">
                  <p:embed/>
                </p:oleObj>
              </mc:Choice>
              <mc:Fallback>
                <p:oleObj name="Equation" r:id="rId3" imgW="4051080" imgH="4316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1879600"/>
                        <a:ext cx="40513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3542" name="Object 6"/>
          <p:cNvGraphicFramePr>
            <a:graphicFrameLocks noChangeAspect="1"/>
          </p:cNvGraphicFramePr>
          <p:nvPr/>
        </p:nvGraphicFramePr>
        <p:xfrm>
          <a:off x="1905000" y="2819400"/>
          <a:ext cx="2552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2" name="Equation" r:id="rId5" imgW="2552400" imgH="368280" progId="Equation.DSMT4">
                  <p:embed/>
                </p:oleObj>
              </mc:Choice>
              <mc:Fallback>
                <p:oleObj name="Equation" r:id="rId5" imgW="2552400" imgH="3682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819400"/>
                        <a:ext cx="2552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3543" name="Object 7"/>
          <p:cNvGraphicFramePr>
            <a:graphicFrameLocks noChangeAspect="1"/>
          </p:cNvGraphicFramePr>
          <p:nvPr/>
        </p:nvGraphicFramePr>
        <p:xfrm>
          <a:off x="3333750" y="3352800"/>
          <a:ext cx="2006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3" name="Equation" r:id="rId7" imgW="2006280" imgH="406080" progId="Equation.DSMT4">
                  <p:embed/>
                </p:oleObj>
              </mc:Choice>
              <mc:Fallback>
                <p:oleObj name="Equation" r:id="rId7" imgW="2006280" imgH="406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750" y="3352800"/>
                        <a:ext cx="2006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3544" name="Object 8"/>
          <p:cNvGraphicFramePr>
            <a:graphicFrameLocks noChangeAspect="1"/>
          </p:cNvGraphicFramePr>
          <p:nvPr/>
        </p:nvGraphicFramePr>
        <p:xfrm>
          <a:off x="2222500" y="3835400"/>
          <a:ext cx="3949700" cy="157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4" name="Equation" r:id="rId9" imgW="3949560" imgH="1574640" progId="Equation.DSMT4">
                  <p:embed/>
                </p:oleObj>
              </mc:Choice>
              <mc:Fallback>
                <p:oleObj name="Equation" r:id="rId9" imgW="3949560" imgH="15746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0" y="3835400"/>
                        <a:ext cx="3949700" cy="157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457200" y="548640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 smtClean="0"/>
              <a:t>Thus, </a:t>
            </a:r>
            <a:r>
              <a:rPr lang="en-US" sz="2800" i="1" dirty="0" smtClean="0">
                <a:solidFill>
                  <a:srgbClr val="0000FF"/>
                </a:solidFill>
              </a:rPr>
              <a:t>P</a:t>
            </a:r>
            <a:r>
              <a:rPr lang="en-US" sz="2800" dirty="0" smtClean="0">
                <a:solidFill>
                  <a:srgbClr val="0000FF"/>
                </a:solidFill>
              </a:rPr>
              <a:t>(</a:t>
            </a:r>
            <a:r>
              <a:rPr lang="en-US" sz="2800" dirty="0" smtClean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 smtClean="0">
                <a:solidFill>
                  <a:srgbClr val="0000FF"/>
                </a:solidFill>
              </a:rPr>
              <a:t>3)</a:t>
            </a:r>
            <a:r>
              <a:rPr lang="en-US" sz="2800" dirty="0" smtClean="0">
                <a:solidFill>
                  <a:srgbClr val="000099"/>
                </a:solidFill>
              </a:rPr>
              <a:t> = </a:t>
            </a:r>
            <a:r>
              <a:rPr lang="en-US" sz="2800" dirty="0" smtClean="0">
                <a:solidFill>
                  <a:srgbClr val="FF00FF"/>
                </a:solidFill>
              </a:rPr>
              <a:t>53</a:t>
            </a:r>
            <a:r>
              <a:rPr lang="en-US" sz="2800" dirty="0" smtClean="0"/>
              <a:t>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947130" y="4902200"/>
            <a:ext cx="21278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Remainder = </a:t>
            </a:r>
            <a:r>
              <a:rPr lang="en-US" sz="2000" i="1" dirty="0" smtClean="0">
                <a:solidFill>
                  <a:srgbClr val="008080"/>
                </a:solidFill>
              </a:rPr>
              <a:t>P</a:t>
            </a:r>
            <a:r>
              <a:rPr lang="en-US" sz="2000" dirty="0" smtClean="0">
                <a:solidFill>
                  <a:srgbClr val="008080"/>
                </a:solidFill>
              </a:rPr>
              <a:t>(</a:t>
            </a:r>
            <a:r>
              <a:rPr lang="en-US" sz="2000" dirty="0" smtClean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 smtClean="0">
                <a:solidFill>
                  <a:srgbClr val="008080"/>
                </a:solidFill>
              </a:rPr>
              <a:t>3)</a:t>
            </a:r>
            <a:endParaRPr lang="en-US" sz="2000" dirty="0">
              <a:solidFill>
                <a:srgbClr val="008080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rot="10800000">
            <a:off x="6324600" y="5103504"/>
            <a:ext cx="5334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971800" y="49530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5" name="Equation" r:id="rId11" imgW="190440" imgH="291960" progId="Equation.DSMT4">
                  <p:embed/>
                </p:oleObj>
              </mc:Choice>
              <mc:Fallback>
                <p:oleObj name="Equation" r:id="rId11" imgW="1904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9530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492500" y="4419600"/>
          <a:ext cx="41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6" name="Equation" r:id="rId13" imgW="419040" imgH="291960" progId="Equation.DSMT4">
                  <p:embed/>
                </p:oleObj>
              </mc:Choice>
              <mc:Fallback>
                <p:oleObj name="Equation" r:id="rId13" imgW="4190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4419600"/>
                        <a:ext cx="419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3721100" y="49530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7" name="Equation" r:id="rId15" imgW="190440" imgH="279360" progId="Equation.DSMT4">
                  <p:embed/>
                </p:oleObj>
              </mc:Choice>
              <mc:Fallback>
                <p:oleObj name="Equation" r:id="rId15" imgW="1904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49530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4279900" y="4419600"/>
          <a:ext cx="406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8" name="Equation" r:id="rId17" imgW="406080" imgH="291960" progId="Equation.DSMT4">
                  <p:embed/>
                </p:oleObj>
              </mc:Choice>
              <mc:Fallback>
                <p:oleObj name="Equation" r:id="rId17" imgW="40608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9900" y="4419600"/>
                        <a:ext cx="406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4267200" y="4953000"/>
          <a:ext cx="41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9" name="Equation" r:id="rId19" imgW="419040" imgH="291960" progId="Equation.DSMT4">
                  <p:embed/>
                </p:oleObj>
              </mc:Choice>
              <mc:Fallback>
                <p:oleObj name="Equation" r:id="rId19" imgW="41904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953000"/>
                        <a:ext cx="419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4902200" y="443230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0" name="Equation" r:id="rId21" imgW="380880" imgH="279360" progId="Equation.DSMT4">
                  <p:embed/>
                </p:oleObj>
              </mc:Choice>
              <mc:Fallback>
                <p:oleObj name="Equation" r:id="rId21" imgW="38088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2200" y="4432300"/>
                        <a:ext cx="381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4902200" y="495300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1" name="Equation" r:id="rId23" imgW="380880" imgH="279360" progId="Equation.DSMT4">
                  <p:embed/>
                </p:oleObj>
              </mc:Choice>
              <mc:Fallback>
                <p:oleObj name="Equation" r:id="rId23" imgW="38088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2200" y="4953000"/>
                        <a:ext cx="381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5588000" y="4432300"/>
          <a:ext cx="584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2" name="Equation" r:id="rId25" imgW="583920" imgH="279360" progId="Equation.DSMT4">
                  <p:embed/>
                </p:oleObj>
              </mc:Choice>
              <mc:Fallback>
                <p:oleObj name="Equation" r:id="rId25" imgW="58392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0" y="4432300"/>
                        <a:ext cx="584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/>
        </p:nvGraphicFramePr>
        <p:xfrm>
          <a:off x="5791200" y="49530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3" name="Equation" r:id="rId27" imgW="380880" imgH="291960" progId="Equation.DSMT4">
                  <p:embed/>
                </p:oleObj>
              </mc:Choice>
              <mc:Fallback>
                <p:oleObj name="Equation" r:id="rId27" imgW="38088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95300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The Remainder Theorem and Synthetic Division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tabLst>
                <a:tab pos="457200" algn="l"/>
              </a:tabLst>
            </a:pPr>
            <a:r>
              <a:rPr lang="en-US" b="1" dirty="0" smtClean="0"/>
              <a:t>c.</a:t>
            </a:r>
            <a:r>
              <a:rPr lang="en-US" dirty="0" smtClean="0"/>
              <a:t>	Use synthetic division to show that (</a:t>
            </a:r>
            <a:r>
              <a:rPr lang="en-US" i="1" dirty="0" smtClean="0"/>
              <a:t>x </a:t>
            </a:r>
            <a:r>
              <a:rPr lang="en-US" dirty="0" smtClean="0"/>
              <a:t>− 6) is a factor of</a:t>
            </a:r>
          </a:p>
          <a:p>
            <a:pPr>
              <a:spcBef>
                <a:spcPts val="1200"/>
              </a:spcBef>
            </a:pPr>
            <a:r>
              <a:rPr lang="en-US" b="1" dirty="0" smtClean="0"/>
              <a:t>Solution: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57200" y="4191000"/>
            <a:ext cx="82296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 smtClean="0"/>
              <a:t>Thus the remainder is </a:t>
            </a:r>
            <a:r>
              <a:rPr lang="en-US" sz="2800" i="1" dirty="0" smtClean="0">
                <a:solidFill>
                  <a:srgbClr val="0000FF"/>
                </a:solidFill>
              </a:rPr>
              <a:t>P</a:t>
            </a:r>
            <a:r>
              <a:rPr lang="en-US" sz="2800" dirty="0" smtClean="0">
                <a:solidFill>
                  <a:srgbClr val="0000FF"/>
                </a:solidFill>
              </a:rPr>
              <a:t>(6) </a:t>
            </a:r>
            <a:r>
              <a:rPr lang="en-US" sz="2800" dirty="0" smtClean="0"/>
              <a:t>= </a:t>
            </a:r>
            <a:r>
              <a:rPr lang="en-US" sz="2800" dirty="0" smtClean="0">
                <a:solidFill>
                  <a:srgbClr val="FF00FF"/>
                </a:solidFill>
              </a:rPr>
              <a:t>0</a:t>
            </a:r>
            <a:r>
              <a:rPr lang="en-US" sz="2800" dirty="0" smtClean="0"/>
              <a:t> and </a:t>
            </a:r>
            <a:r>
              <a:rPr lang="en-US" sz="2800" b="1" i="1" dirty="0" smtClean="0">
                <a:solidFill>
                  <a:srgbClr val="FF00FF"/>
                </a:solidFill>
              </a:rPr>
              <a:t>x </a:t>
            </a:r>
            <a:r>
              <a:rPr lang="en-US" sz="2800" b="1" dirty="0" smtClean="0">
                <a:solidFill>
                  <a:srgbClr val="FF00FF"/>
                </a:solidFill>
                <a:latin typeface="Symbol" pitchFamily="18" charset="2"/>
              </a:rPr>
              <a:t>- </a:t>
            </a:r>
            <a:r>
              <a:rPr lang="en-US" sz="2800" b="1" dirty="0" smtClean="0">
                <a:solidFill>
                  <a:srgbClr val="FF00FF"/>
                </a:solidFill>
              </a:rPr>
              <a:t>6</a:t>
            </a:r>
            <a:r>
              <a:rPr lang="en-US" sz="2800" b="1" dirty="0" smtClean="0"/>
              <a:t> is a factor of </a:t>
            </a:r>
            <a:r>
              <a:rPr lang="en-US" sz="2800" b="1" i="1" dirty="0" smtClean="0"/>
              <a:t>P</a:t>
            </a:r>
            <a:r>
              <a:rPr lang="en-US" sz="2800" b="1" dirty="0" smtClean="0"/>
              <a:t>(</a:t>
            </a:r>
            <a:r>
              <a:rPr lang="en-US" sz="2800" b="1" i="1" dirty="0" smtClean="0"/>
              <a:t>x</a:t>
            </a:r>
            <a:r>
              <a:rPr lang="en-US" sz="2800" b="1" dirty="0" smtClean="0"/>
              <a:t>)</a:t>
            </a:r>
            <a:r>
              <a:rPr lang="en-US" sz="2800" dirty="0" smtClean="0"/>
              <a:t>.</a:t>
            </a:r>
          </a:p>
          <a:p>
            <a:r>
              <a:rPr lang="en-US" sz="2800" b="1" dirty="0" smtClean="0"/>
              <a:t>Note: </a:t>
            </a:r>
            <a:r>
              <a:rPr lang="en-US" sz="2800" dirty="0" smtClean="0"/>
              <a:t>The coefficients in the quotient tell us that </a:t>
            </a:r>
          </a:p>
          <a:p>
            <a:r>
              <a:rPr lang="en-US" sz="2800" i="1" dirty="0" smtClean="0"/>
              <a:t>x</a:t>
            </a:r>
            <a:r>
              <a:rPr lang="en-US" sz="2800" baseline="30000" dirty="0" smtClean="0"/>
              <a:t>2 </a:t>
            </a:r>
            <a:r>
              <a:rPr lang="en-US" sz="2800" dirty="0" smtClean="0">
                <a:latin typeface="Symbol" pitchFamily="18" charset="2"/>
              </a:rPr>
              <a:t>- </a:t>
            </a:r>
            <a:r>
              <a:rPr lang="en-US" sz="2800" dirty="0" smtClean="0"/>
              <a:t>8</a:t>
            </a:r>
            <a:r>
              <a:rPr lang="en-US" sz="2800" i="1" dirty="0" smtClean="0"/>
              <a:t>x </a:t>
            </a:r>
            <a:r>
              <a:rPr lang="en-US" sz="2800" dirty="0" smtClean="0">
                <a:latin typeface="Symbol" pitchFamily="18" charset="2"/>
              </a:rPr>
              <a:t>+ </a:t>
            </a:r>
            <a:r>
              <a:rPr lang="en-US" sz="2800" dirty="0" smtClean="0"/>
              <a:t>5 is also a factor of </a:t>
            </a:r>
            <a:r>
              <a:rPr lang="en-US" sz="2800" i="1" dirty="0" smtClean="0"/>
              <a:t>P</a:t>
            </a:r>
            <a:r>
              <a:rPr lang="en-US" sz="2800" dirty="0" smtClean="0"/>
              <a:t>(</a:t>
            </a:r>
            <a:r>
              <a:rPr lang="en-US" sz="2800" i="1" dirty="0" smtClean="0"/>
              <a:t>x</a:t>
            </a:r>
            <a:r>
              <a:rPr lang="en-US" sz="2800" dirty="0" smtClean="0"/>
              <a:t>).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489930" y="3429000"/>
            <a:ext cx="19867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Remainder = </a:t>
            </a:r>
            <a:r>
              <a:rPr lang="en-US" sz="2000" i="1" dirty="0" smtClean="0">
                <a:solidFill>
                  <a:srgbClr val="008080"/>
                </a:solidFill>
              </a:rPr>
              <a:t>P</a:t>
            </a:r>
            <a:r>
              <a:rPr lang="en-US" sz="2000" dirty="0" smtClean="0">
                <a:solidFill>
                  <a:srgbClr val="008080"/>
                </a:solidFill>
              </a:rPr>
              <a:t>(6)</a:t>
            </a:r>
            <a:endParaRPr lang="en-US" sz="2000" dirty="0">
              <a:solidFill>
                <a:srgbClr val="008080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rot="10800000">
            <a:off x="5867400" y="3630304"/>
            <a:ext cx="5334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4566" name="Object 6"/>
          <p:cNvGraphicFramePr>
            <a:graphicFrameLocks noChangeAspect="1"/>
          </p:cNvGraphicFramePr>
          <p:nvPr/>
        </p:nvGraphicFramePr>
        <p:xfrm>
          <a:off x="1422400" y="1752600"/>
          <a:ext cx="3835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Equation" r:id="rId3" imgW="3835080" imgH="431640" progId="Equation.DSMT4">
                  <p:embed/>
                </p:oleObj>
              </mc:Choice>
              <mc:Fallback>
                <p:oleObj name="Equation" r:id="rId3" imgW="3835080" imgH="4316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1752600"/>
                        <a:ext cx="3835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67" name="Object 7"/>
          <p:cNvGraphicFramePr>
            <a:graphicFrameLocks noChangeAspect="1"/>
          </p:cNvGraphicFramePr>
          <p:nvPr/>
        </p:nvGraphicFramePr>
        <p:xfrm>
          <a:off x="2178050" y="2362200"/>
          <a:ext cx="3416300" cy="157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Equation" r:id="rId5" imgW="3416040" imgH="1574640" progId="Equation.DSMT4">
                  <p:embed/>
                </p:oleObj>
              </mc:Choice>
              <mc:Fallback>
                <p:oleObj name="Equation" r:id="rId5" imgW="3416040" imgH="15746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050" y="2362200"/>
                        <a:ext cx="3416300" cy="157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2730500" y="35179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7" imgW="190440" imgH="279360" progId="Equation.DSMT4">
                  <p:embed/>
                </p:oleObj>
              </mc:Choice>
              <mc:Fallback>
                <p:oleObj name="Equation" r:id="rId7" imgW="19044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0500" y="35179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644900" y="29845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Equation" r:id="rId9" imgW="203040" imgH="291960" progId="Equation.DSMT4">
                  <p:embed/>
                </p:oleObj>
              </mc:Choice>
              <mc:Fallback>
                <p:oleObj name="Equation" r:id="rId9" imgW="2030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4900" y="29845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3429000" y="3505200"/>
          <a:ext cx="41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Equation" r:id="rId11" imgW="419040" imgH="291960" progId="Equation.DSMT4">
                  <p:embed/>
                </p:oleObj>
              </mc:Choice>
              <mc:Fallback>
                <p:oleObj name="Equation" r:id="rId11" imgW="4190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505200"/>
                        <a:ext cx="419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4025900" y="2984500"/>
          <a:ext cx="59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Equation" r:id="rId13" imgW="596880" imgH="291960" progId="Equation.DSMT4">
                  <p:embed/>
                </p:oleObj>
              </mc:Choice>
              <mc:Fallback>
                <p:oleObj name="Equation" r:id="rId13" imgW="5968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5900" y="2984500"/>
                        <a:ext cx="596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4419600" y="35052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Equation" r:id="rId15" imgW="203040" imgH="291960" progId="Equation.DSMT4">
                  <p:embed/>
                </p:oleObj>
              </mc:Choice>
              <mc:Fallback>
                <p:oleObj name="Equation" r:id="rId15" imgW="2030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5052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5207000" y="29845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Equation" r:id="rId17" imgW="380880" imgH="291960" progId="Equation.DSMT4">
                  <p:embed/>
                </p:oleObj>
              </mc:Choice>
              <mc:Fallback>
                <p:oleObj name="Equation" r:id="rId17" imgW="38088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0" y="298450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5372100" y="35052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Equation" r:id="rId19" imgW="215640" imgH="291960" progId="Equation.DSMT4">
                  <p:embed/>
                </p:oleObj>
              </mc:Choice>
              <mc:Fallback>
                <p:oleObj name="Equation" r:id="rId19" imgW="21564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35052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230</Words>
  <Application>Microsoft Office PowerPoint</Application>
  <PresentationFormat>On-screen Show (4:3)</PresentationFormat>
  <Paragraphs>36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Symbol</vt:lpstr>
      <vt:lpstr>Calibri</vt:lpstr>
      <vt:lpstr>Arial</vt:lpstr>
      <vt:lpstr>Office Theme</vt:lpstr>
      <vt:lpstr>Equation</vt:lpstr>
      <vt:lpstr>Section A.2</vt:lpstr>
      <vt:lpstr>Example 1: Synthetic Division</vt:lpstr>
      <vt:lpstr>Example 1: Synthetic Division (cont.)</vt:lpstr>
      <vt:lpstr>Example 1: Synthetic Division (cont.)</vt:lpstr>
      <vt:lpstr>Synthetic Division</vt:lpstr>
      <vt:lpstr>Synthetic Division</vt:lpstr>
      <vt:lpstr>Example 2: The Remainder Theorem and Synthetic Division</vt:lpstr>
      <vt:lpstr>Example 2: The Remainder Theorem and Synthetic Division (cont.)</vt:lpstr>
      <vt:lpstr>Example 2: The Remainder Theorem and Synthetic Division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Algebra</dc:title>
  <dc:creator>Hawkes Learning Systems</dc:creator>
  <cp:lastModifiedBy>ashish.samudre</cp:lastModifiedBy>
  <cp:revision>31</cp:revision>
  <dcterms:created xsi:type="dcterms:W3CDTF">2013-04-26T14:43:13Z</dcterms:created>
  <dcterms:modified xsi:type="dcterms:W3CDTF">2017-07-31T15:28:18Z</dcterms:modified>
</cp:coreProperties>
</file>