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60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7ECA6-1148-4F49-A136-F5E9D5D145BB}" type="datetimeFigureOut">
              <a:rPr lang="en-US" smtClean="0"/>
              <a:t>7/28/2017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99A64-08BA-48FD-91A6-4A74E7194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2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5990293" y="5677444"/>
            <a:ext cx="2819400" cy="80899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  <a:sym typeface="+mn-ea"/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  <a:sym typeface="+mn-ea"/>
              </a:rPr>
              <a:t>All rights reserved.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ubtitle 2"/>
          <p:cNvSpPr>
            <a:spLocks noGrp="1"/>
          </p:cNvSpPr>
          <p:nvPr>
            <p:ph type="subTitle" idx="9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29272"/>
            <a:ext cx="1828649" cy="4571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5"/>
          <p:cNvSpPr txBox="1">
            <a:spLocks noChangeArrowheads="1"/>
          </p:cNvSpPr>
          <p:nvPr userDrawn="1"/>
        </p:nvSpPr>
        <p:spPr bwMode="auto">
          <a:xfrm>
            <a:off x="5990293" y="5677444"/>
            <a:ext cx="2819400" cy="80899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  <a:sym typeface="+mn-ea"/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  <a:sym typeface="+mn-ea"/>
              </a:rPr>
              <a:t>All rights reserved.</a:t>
            </a:r>
            <a:endParaRPr lang="en-US" baseline="-2500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334983" y="6139724"/>
            <a:ext cx="2819400" cy="54737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1.1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Prime Numbers, Exponents, and LCM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4: Least Common Multiple (LCM)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905" indent="-1905">
              <a:buFont typeface="Courier New" panose="02070309020205020404" pitchFamily="49" charset="0"/>
              <a:buNone/>
            </a:pPr>
            <a:r>
              <a:rPr lang="en-US" dirty="0" smtClean="0"/>
              <a:t>Find the least common multiple (LCM) of </a:t>
            </a:r>
            <a:r>
              <a:rPr lang="en-US" dirty="0" smtClean="0">
                <a:solidFill>
                  <a:srgbClr val="0000FF"/>
                </a:solidFill>
              </a:rPr>
              <a:t>27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30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00FF"/>
                </a:solidFill>
              </a:rPr>
              <a:t>50</a:t>
            </a:r>
            <a:r>
              <a:rPr lang="en-US" dirty="0" smtClean="0"/>
              <a:t>.</a:t>
            </a:r>
          </a:p>
          <a:p>
            <a:pPr marL="1905" indent="-1905">
              <a:buFont typeface="Courier New" panose="02070309020205020404" pitchFamily="49" charset="0"/>
              <a:buNone/>
            </a:pPr>
            <a:r>
              <a:rPr lang="en-US" b="1" dirty="0" smtClean="0"/>
              <a:t>Solution: </a:t>
            </a:r>
          </a:p>
          <a:p>
            <a:pPr marL="1905" indent="-1905">
              <a:buFont typeface="Courier New" panose="02070309020205020404" pitchFamily="49" charset="0"/>
              <a:buNone/>
            </a:pPr>
            <a:r>
              <a:rPr lang="en-US" b="1" dirty="0" smtClean="0"/>
              <a:t>Step 1:</a:t>
            </a:r>
            <a:r>
              <a:rPr lang="en-US" dirty="0" smtClean="0"/>
              <a:t> Prime factorizations: </a:t>
            </a:r>
          </a:p>
          <a:p>
            <a:pPr marL="1905" indent="-1905">
              <a:buFont typeface="Courier New" panose="02070309020205020404" pitchFamily="49" charset="0"/>
              <a:buNone/>
            </a:pPr>
            <a:endParaRPr lang="en-US" dirty="0" smtClean="0"/>
          </a:p>
          <a:p>
            <a:pPr marL="1905" indent="-1905">
              <a:buFont typeface="Courier New" panose="02070309020205020404" pitchFamily="49" charset="0"/>
              <a:buNone/>
            </a:pPr>
            <a:endParaRPr lang="en-US" dirty="0" smtClean="0"/>
          </a:p>
          <a:p>
            <a:pPr marL="1905" indent="-1905">
              <a:buFont typeface="Courier New" panose="02070309020205020404" pitchFamily="49" charset="0"/>
              <a:buNone/>
            </a:pPr>
            <a:endParaRPr lang="en-US" dirty="0" smtClean="0"/>
          </a:p>
          <a:p>
            <a:pPr marL="1905" indent="-1905">
              <a:buFont typeface="Courier New" panose="02070309020205020404" pitchFamily="49" charset="0"/>
              <a:buNone/>
            </a:pPr>
            <a:endParaRPr lang="en-US" b="1" dirty="0" smtClean="0"/>
          </a:p>
          <a:p>
            <a:pPr marL="1905" indent="-1905">
              <a:spcBef>
                <a:spcPts val="0"/>
              </a:spcBef>
              <a:buFont typeface="Courier New" panose="02070309020205020404" pitchFamily="49" charset="0"/>
              <a:buNone/>
            </a:pPr>
            <a:r>
              <a:rPr lang="en-US" b="1" dirty="0" smtClean="0"/>
              <a:t>Step 2: </a:t>
            </a:r>
            <a:r>
              <a:rPr lang="en-US" dirty="0" smtClean="0"/>
              <a:t>Prime factors present are </a:t>
            </a:r>
            <a:r>
              <a:rPr lang="en-US" dirty="0" smtClean="0">
                <a:solidFill>
                  <a:srgbClr val="000099"/>
                </a:solidFill>
              </a:rPr>
              <a:t>2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99"/>
                </a:solidFill>
              </a:rPr>
              <a:t>3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0099"/>
                </a:solidFill>
              </a:rPr>
              <a:t>5</a:t>
            </a:r>
            <a:r>
              <a:rPr lang="en-US" dirty="0" smtClean="0"/>
              <a:t>. 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744640" y="3506148"/>
          <a:ext cx="279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2794000" imgH="292100" progId="Equation.DSMT4">
                  <p:embed/>
                </p:oleObj>
              </mc:Choice>
              <mc:Fallback>
                <p:oleObj name="Equation" r:id="rId3" imgW="2794000" imgH="2921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40" y="3506148"/>
                        <a:ext cx="2794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752600" y="4025900"/>
          <a:ext cx="3860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5" imgW="3860800" imgH="317500" progId="Equation.DSMT4">
                  <p:embed/>
                </p:oleObj>
              </mc:Choice>
              <mc:Fallback>
                <p:oleObj name="Equation" r:id="rId5" imgW="3860800" imgH="3175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025900"/>
                        <a:ext cx="3860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752600" y="4559300"/>
          <a:ext cx="3327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7" imgW="3327400" imgH="317500" progId="Equation.DSMT4">
                  <p:embed/>
                </p:oleObj>
              </mc:Choice>
              <mc:Fallback>
                <p:oleObj name="Equation" r:id="rId7" imgW="3327400" imgH="3175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59300"/>
                        <a:ext cx="3327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4: Least Common Multiple (LCM) (cont.)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1905" indent="-1905">
              <a:buFont typeface="Courier New" panose="02070309020205020404" pitchFamily="49" charset="0"/>
              <a:buNone/>
            </a:pPr>
            <a:r>
              <a:rPr lang="en-US" b="1" dirty="0" smtClean="0"/>
              <a:t>Step 3: </a:t>
            </a:r>
            <a:r>
              <a:rPr lang="en-US" dirty="0" smtClean="0"/>
              <a:t>The most number of times each factor is used in any one factorization: </a:t>
            </a:r>
          </a:p>
          <a:p>
            <a:pPr marL="1905" indent="-1905">
              <a:buFont typeface="Courier New" panose="02070309020205020404" pitchFamily="49" charset="0"/>
              <a:buNone/>
            </a:pPr>
            <a:r>
              <a:rPr lang="en-US" dirty="0" smtClean="0"/>
              <a:t>		One 2		(in 30 and 50) </a:t>
            </a:r>
          </a:p>
          <a:p>
            <a:pPr marL="1905" indent="-1905">
              <a:buFont typeface="Courier New" panose="02070309020205020404" pitchFamily="49" charset="0"/>
              <a:buNone/>
            </a:pPr>
            <a:r>
              <a:rPr lang="en-US" dirty="0" smtClean="0"/>
              <a:t>		Three 3’s 	(in 27) </a:t>
            </a:r>
          </a:p>
          <a:p>
            <a:pPr marL="1905" indent="-1905">
              <a:buFont typeface="Courier New" panose="02070309020205020404" pitchFamily="49" charset="0"/>
              <a:buNone/>
            </a:pPr>
            <a:r>
              <a:rPr lang="en-US" dirty="0" smtClean="0"/>
              <a:t>		Two 5’s 	(in 50) </a:t>
            </a:r>
          </a:p>
          <a:p>
            <a:pPr marL="1905" indent="-1905">
              <a:buFont typeface="Courier New" panose="02070309020205020404" pitchFamily="49" charset="0"/>
              <a:buNone/>
            </a:pPr>
            <a:r>
              <a:rPr lang="en-US" dirty="0" smtClean="0"/>
              <a:t>Find the product of these primes.</a:t>
            </a:r>
          </a:p>
          <a:p>
            <a:pPr marL="1905" indent="-1905">
              <a:buFont typeface="Courier New" panose="02070309020205020404" pitchFamily="49" charset="0"/>
              <a:buNone/>
            </a:pPr>
            <a:endParaRPr lang="en-US" dirty="0" smtClean="0"/>
          </a:p>
          <a:p>
            <a:pPr marL="1905" indent="-1905">
              <a:buFont typeface="Courier New" panose="02070309020205020404" pitchFamily="49" charset="0"/>
              <a:buNone/>
            </a:pPr>
            <a:r>
              <a:rPr lang="en-US" dirty="0" smtClean="0">
                <a:solidFill>
                  <a:srgbClr val="FF0000"/>
                </a:solidFill>
              </a:rPr>
              <a:t>1350</a:t>
            </a:r>
            <a:r>
              <a:rPr lang="en-US" dirty="0" smtClean="0"/>
              <a:t> is the smallest number divisible by all three of the numbers 27, 30, and 50.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4419600" y="43434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1371600" imgH="381000" progId="Equation.DSMT4">
                  <p:embed/>
                </p:oleObj>
              </mc:Choice>
              <mc:Fallback>
                <p:oleObj name="Equation" r:id="rId3" imgW="1371600" imgH="38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434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867400" y="44196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1002665" imgH="292100" progId="Equation.DSMT4">
                  <p:embed/>
                </p:oleObj>
              </mc:Choice>
              <mc:Fallback>
                <p:oleObj name="Equation" r:id="rId5" imgW="1002665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4196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631950" y="4419600"/>
          <a:ext cx="273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65532000" imgH="7010400" progId="Equation.DSMT4">
                  <p:embed/>
                </p:oleObj>
              </mc:Choice>
              <mc:Fallback>
                <p:oleObj name="Equation" r:id="rId7" imgW="65532000" imgH="7010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4419600"/>
                        <a:ext cx="273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</p:spPr>
        <p:txBody>
          <a:bodyPr>
            <a:spAutoFit/>
          </a:bodyPr>
          <a:lstStyle/>
          <a:p>
            <a:pPr marL="463550" indent="-463550">
              <a:buFont typeface="Courier New" panose="02070309020205020404" pitchFamily="49" charset="0"/>
              <a:buChar char="o"/>
            </a:pPr>
            <a:r>
              <a:rPr lang="en-US" dirty="0" smtClean="0"/>
              <a:t>Understand the terms </a:t>
            </a:r>
            <a:r>
              <a:rPr lang="en-US" b="1" dirty="0" smtClean="0"/>
              <a:t>factor, prime factorization, multiple, and exponent. </a:t>
            </a:r>
          </a:p>
          <a:p>
            <a:pPr marL="463550" indent="-463550">
              <a:buFont typeface="Courier New" panose="02070309020205020404" pitchFamily="49" charset="0"/>
              <a:buChar char="o"/>
            </a:pPr>
            <a:r>
              <a:rPr lang="en-US" dirty="0" smtClean="0"/>
              <a:t>Recognize prime numbers and composite numbers. </a:t>
            </a:r>
          </a:p>
          <a:p>
            <a:pPr marL="463550" indent="-463550">
              <a:buFont typeface="Courier New" panose="02070309020205020404" pitchFamily="49" charset="0"/>
              <a:buChar char="o"/>
            </a:pPr>
            <a:r>
              <a:rPr lang="en-US" dirty="0" smtClean="0"/>
              <a:t>Use exponents to write the prime factorization of a composite number. </a:t>
            </a:r>
          </a:p>
          <a:p>
            <a:pPr marL="463550" indent="-463550">
              <a:buFont typeface="Courier New" panose="02070309020205020404" pitchFamily="49" charset="0"/>
              <a:buChar char="o"/>
            </a:pPr>
            <a:r>
              <a:rPr lang="en-US" dirty="0" smtClean="0"/>
              <a:t>Find the least common multiple (LCM) of a set of counting numbers.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Prime Numbers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Font typeface="Courier New" panose="02070309020205020404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     To Find the Prime Factorization of a Composite Number</a:t>
            </a:r>
          </a:p>
          <a:p>
            <a:pPr marL="1905" indent="-1905">
              <a:buFont typeface="Courier New" panose="02070309020205020404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Factor the composite number into any two factors.</a:t>
            </a:r>
          </a:p>
          <a:p>
            <a:pPr marL="1905" indent="-1905">
              <a:buFont typeface="Courier New" panose="02070309020205020404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Factor each factor that is not prime into two more 	factors.</a:t>
            </a:r>
          </a:p>
          <a:p>
            <a:pPr marL="1905" indent="-1905">
              <a:buFont typeface="Courier New" panose="02070309020205020404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Continue this process until all factors are prime.</a:t>
            </a:r>
          </a:p>
          <a:p>
            <a:pPr marL="1905" indent="-1905">
              <a:spcBef>
                <a:spcPts val="0"/>
              </a:spcBef>
              <a:buFont typeface="Courier New" panose="02070309020205020404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	The </a:t>
            </a:r>
            <a:r>
              <a:rPr lang="en-US" b="1" dirty="0" smtClean="0">
                <a:solidFill>
                  <a:srgbClr val="C00000"/>
                </a:solidFill>
              </a:rPr>
              <a:t>prime factorization </a:t>
            </a:r>
            <a:r>
              <a:rPr lang="en-US" dirty="0" smtClean="0">
                <a:solidFill>
                  <a:srgbClr val="000000"/>
                </a:solidFill>
              </a:rPr>
              <a:t>is the product of all the prime factors.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Prime Factorization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905" indent="-1905">
              <a:buFont typeface="Courier New" panose="02070309020205020404" pitchFamily="49" charset="0"/>
              <a:buNone/>
              <a:tabLst>
                <a:tab pos="463550" algn="l"/>
              </a:tabLst>
              <a:defRPr/>
            </a:pPr>
            <a:r>
              <a:rPr lang="en-US" dirty="0" smtClean="0"/>
              <a:t>Find the prime factorization of each number.</a:t>
            </a:r>
          </a:p>
          <a:p>
            <a:pPr marL="0" indent="5080">
              <a:buFont typeface="Courier New" panose="02070309020205020404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/>
              <a:t>a.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0000FF"/>
                </a:solidFill>
              </a:rPr>
              <a:t>75</a:t>
            </a:r>
            <a:r>
              <a:rPr lang="en-US" dirty="0" smtClean="0"/>
              <a:t> </a:t>
            </a:r>
            <a:r>
              <a:rPr lang="en-US" b="1" dirty="0" smtClean="0"/>
              <a:t>					b.   </a:t>
            </a:r>
            <a:r>
              <a:rPr lang="en-US" dirty="0" smtClean="0">
                <a:solidFill>
                  <a:srgbClr val="0000FF"/>
                </a:solidFill>
              </a:rPr>
              <a:t>294</a:t>
            </a:r>
          </a:p>
          <a:p>
            <a:pPr marL="514350" indent="-514350">
              <a:buFont typeface="Courier New" panose="02070309020205020404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/>
              <a:t>Solutions:</a:t>
            </a:r>
          </a:p>
          <a:p>
            <a:pPr marL="514350" indent="-514350">
              <a:buFont typeface="Courier New" panose="02070309020205020404" pitchFamily="49" charset="0"/>
              <a:buNone/>
              <a:tabLst>
                <a:tab pos="463550" algn="l"/>
              </a:tabLst>
              <a:defRPr/>
            </a:pPr>
            <a:endParaRPr lang="en-US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41360" y="3061648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837565" imgH="292100" progId="Equation.DSMT4">
                  <p:embed/>
                </p:oleObj>
              </mc:Choice>
              <mc:Fallback>
                <p:oleObj name="Equation" r:id="rId3" imgW="837565" imgH="2921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60" y="3061648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406856" y="30480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5" imgW="951865" imgH="292100" progId="Equation.DSMT4">
                  <p:embed/>
                </p:oleObj>
              </mc:Choice>
              <mc:Fallback>
                <p:oleObj name="Equation" r:id="rId5" imgW="951865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856" y="30480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406856" y="35814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7" imgW="1117600" imgH="292100" progId="Equation.DSMT4">
                  <p:embed/>
                </p:oleObj>
              </mc:Choice>
              <mc:Fallback>
                <p:oleObj name="Equation" r:id="rId7" imgW="11176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856" y="3581400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667000" y="3102592"/>
          <a:ext cx="476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9" imgW="4762500" imgH="279400" progId="Equation.DSMT4">
                  <p:embed/>
                </p:oleObj>
              </mc:Choice>
              <mc:Fallback>
                <p:oleObj name="Equation" r:id="rId9" imgW="4762500" imgH="279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102592"/>
                        <a:ext cx="476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667000" y="3606800"/>
          <a:ext cx="3429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1" imgW="3429000" imgH="647700" progId="Equation.DSMT4">
                  <p:embed/>
                </p:oleObj>
              </mc:Choice>
              <mc:Fallback>
                <p:oleObj name="Equation" r:id="rId11" imgW="3429000" imgH="647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606800"/>
                        <a:ext cx="3429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Prime Factorization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60696" y="1461448"/>
          <a:ext cx="105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1054100" imgH="304800" progId="Equation.DSMT4">
                  <p:embed/>
                </p:oleObj>
              </mc:Choice>
              <mc:Fallback>
                <p:oleObj name="Equation" r:id="rId3" imgW="1054100" imgH="304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1461448"/>
                        <a:ext cx="1054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39248" y="1469408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5" imgW="1130300" imgH="279400" progId="Equation.DSMT4">
                  <p:embed/>
                </p:oleObj>
              </mc:Choice>
              <mc:Fallback>
                <p:oleObj name="Equation" r:id="rId5" imgW="1130300" imgH="279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248" y="1469408"/>
                        <a:ext cx="113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639248" y="1994848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7" imgW="1295400" imgH="292100" progId="Equation.DSMT4">
                  <p:embed/>
                </p:oleObj>
              </mc:Choice>
              <mc:Fallback>
                <p:oleObj name="Equation" r:id="rId7" imgW="12954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248" y="1994848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639248" y="2528248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9" imgW="1422400" imgH="292100" progId="Equation.DSMT4">
                  <p:embed/>
                </p:oleObj>
              </mc:Choice>
              <mc:Fallback>
                <p:oleObj name="Equation" r:id="rId9" imgW="1422400" imgH="292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248" y="2528248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298208" y="1510352"/>
          <a:ext cx="500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1" imgW="5003800" imgH="279400" progId="Equation.DSMT4">
                  <p:embed/>
                </p:oleObj>
              </mc:Choice>
              <mc:Fallback>
                <p:oleObj name="Equation" r:id="rId11" imgW="5003800" imgH="279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208" y="1510352"/>
                        <a:ext cx="500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298208" y="2043752"/>
          <a:ext cx="499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3" imgW="4991100" imgH="279400" progId="Equation.DSMT4">
                  <p:embed/>
                </p:oleObj>
              </mc:Choice>
              <mc:Fallback>
                <p:oleObj name="Equation" r:id="rId13" imgW="4991100" imgH="279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208" y="2043752"/>
                        <a:ext cx="499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298208" y="2540000"/>
          <a:ext cx="3365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5" imgW="3365500" imgH="647700" progId="Equation.DSMT4">
                  <p:embed/>
                </p:oleObj>
              </mc:Choice>
              <mc:Fallback>
                <p:oleObj name="Equation" r:id="rId15" imgW="3365500" imgH="647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208" y="2540000"/>
                        <a:ext cx="33655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Exponents</a:t>
            </a:r>
          </a:p>
        </p:txBody>
      </p:sp>
      <p:sp>
        <p:nvSpPr>
          <p:cNvPr id="20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None/>
            </a:pPr>
            <a:endParaRPr lang="en-US" smtClean="0"/>
          </a:p>
          <a:p>
            <a:pPr>
              <a:buFont typeface="Courier New" panose="02070309020205020404" pitchFamily="49" charset="0"/>
              <a:buNone/>
            </a:pPr>
            <a:endParaRPr lang="en-US" smtClean="0"/>
          </a:p>
        </p:txBody>
      </p:sp>
      <p:sp>
        <p:nvSpPr>
          <p:cNvPr id="6" name="Content Placeholder 2"/>
          <p:cNvSpPr txBox="1"/>
          <p:nvPr/>
        </p:nvSpPr>
        <p:spPr bwMode="auto">
          <a:xfrm>
            <a:off x="457200" y="1280160"/>
            <a:ext cx="8229600" cy="37306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Courier New" panose="02070309020205020404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Exponents</a:t>
            </a: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</a:rPr>
              <a:t>In general, for any counting number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and any real number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</a:p>
          <a:p>
            <a:pPr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</a:rPr>
              <a:t>If no exponent is written, the exponent is understood to be 1. That is </a:t>
            </a:r>
            <a:endParaRPr lang="en-US" sz="2800" dirty="0">
              <a:solidFill>
                <a:srgbClr val="000000"/>
              </a:solidFill>
              <a:latin typeface="+mn-lt"/>
            </a:endParaRP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2735571" y="4310702"/>
          <a:ext cx="96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965200" imgH="381000" progId="Equation.DSMT4">
                  <p:embed/>
                </p:oleObj>
              </mc:Choice>
              <mc:Fallback>
                <p:oleObj name="Equation" r:id="rId3" imgW="965200" imgH="38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571" y="4310702"/>
                        <a:ext cx="965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7"/>
          <p:cNvGraphicFramePr>
            <a:graphicFrameLocks noChangeAspect="1"/>
          </p:cNvGraphicFramePr>
          <p:nvPr/>
        </p:nvGraphicFramePr>
        <p:xfrm>
          <a:off x="2895600" y="2805752"/>
          <a:ext cx="2463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2463800" imgH="800100" progId="Equation.DSMT4">
                  <p:embed/>
                </p:oleObj>
              </mc:Choice>
              <mc:Fallback>
                <p:oleObj name="Equation" r:id="rId5" imgW="2463800" imgH="800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805752"/>
                        <a:ext cx="24638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rot="10800000">
            <a:off x="5119688" y="3235965"/>
            <a:ext cx="823912" cy="331787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V="1">
            <a:off x="5257800" y="2653352"/>
            <a:ext cx="838200" cy="228600"/>
          </a:xfrm>
          <a:prstGeom prst="straightConnector1">
            <a:avLst/>
          </a:prstGeom>
          <a:ln w="381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2" name="Object 8"/>
          <p:cNvGraphicFramePr>
            <a:graphicFrameLocks noChangeAspect="1"/>
          </p:cNvGraphicFramePr>
          <p:nvPr/>
        </p:nvGraphicFramePr>
        <p:xfrm>
          <a:off x="6172200" y="2424752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7" imgW="1435100" imgH="342900" progId="Equation.DSMT4">
                  <p:embed/>
                </p:oleObj>
              </mc:Choice>
              <mc:Fallback>
                <p:oleObj name="Equation" r:id="rId7" imgW="1435100" imgH="342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424752"/>
                        <a:ext cx="14351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9"/>
          <p:cNvGraphicFramePr>
            <a:graphicFrameLocks noChangeAspect="1"/>
          </p:cNvGraphicFramePr>
          <p:nvPr/>
        </p:nvGraphicFramePr>
        <p:xfrm>
          <a:off x="6019800" y="3401065"/>
          <a:ext cx="685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9" imgW="685800" imgH="304800" progId="Equation.DSMT4">
                  <p:embed/>
                </p:oleObj>
              </mc:Choice>
              <mc:Fallback>
                <p:oleObj name="Equation" r:id="rId9" imgW="685800" imgH="304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401065"/>
                        <a:ext cx="685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2: Exponents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080">
              <a:buFont typeface="Courier New" panose="02070309020205020404" pitchFamily="49" charset="0"/>
              <a:buNone/>
              <a:defRPr/>
            </a:pPr>
            <a:endParaRPr lang="en-US" dirty="0" smtClean="0"/>
          </a:p>
          <a:p>
            <a:pPr marL="0" indent="5080">
              <a:buFont typeface="Courier New" panose="02070309020205020404" pitchFamily="49" charset="0"/>
              <a:buNone/>
              <a:defRPr/>
            </a:pPr>
            <a:endParaRPr lang="en-US" dirty="0" smtClean="0"/>
          </a:p>
          <a:p>
            <a:pPr marL="514350" indent="-514350">
              <a:buFont typeface="Courier New" panose="02070309020205020404" pitchFamily="49" charset="0"/>
              <a:buNone/>
              <a:tabLst>
                <a:tab pos="463550" algn="l"/>
              </a:tabLst>
              <a:defRPr/>
            </a:pPr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3400" y="1447800"/>
          <a:ext cx="74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3" imgW="748665" imgH="381000" progId="Equation.DSMT4">
                  <p:embed/>
                </p:oleObj>
              </mc:Choice>
              <mc:Fallback>
                <p:oleObj name="Equation" r:id="rId3" imgW="748665" imgH="38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47800"/>
                        <a:ext cx="74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379560" y="1524000"/>
          <a:ext cx="172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5" imgW="1727200" imgH="279400" progId="Equation.DSMT4">
                  <p:embed/>
                </p:oleObj>
              </mc:Choice>
              <mc:Fallback>
                <p:oleObj name="Equation" r:id="rId5" imgW="1727200" imgH="279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60" y="1524000"/>
                        <a:ext cx="172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148652" y="1537648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7" imgW="647700" imgH="292100" progId="Equation.DSMT4">
                  <p:embed/>
                </p:oleObj>
              </mc:Choice>
              <mc:Fallback>
                <p:oleObj name="Equation" r:id="rId7" imgW="6477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8652" y="1537648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33400" y="2397456"/>
          <a:ext cx="76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9" imgW="761365" imgH="381000" progId="Equation.DSMT4">
                  <p:embed/>
                </p:oleObj>
              </mc:Choice>
              <mc:Fallback>
                <p:oleObj name="Equation" r:id="rId9" imgW="761365" imgH="381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97456"/>
                        <a:ext cx="76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371600" y="2479344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1" imgW="1129665" imgH="292100" progId="Equation.DSMT4">
                  <p:embed/>
                </p:oleObj>
              </mc:Choice>
              <mc:Fallback>
                <p:oleObj name="Equation" r:id="rId11" imgW="1129665" imgH="2921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479344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541896" y="2479344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3" imgW="825500" imgH="292100" progId="Equation.DSMT4">
                  <p:embed/>
                </p:oleObj>
              </mc:Choice>
              <mc:Fallback>
                <p:oleObj name="Equation" r:id="rId13" imgW="825500" imgH="292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896" y="2479344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191000" y="1578592"/>
          <a:ext cx="326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5" imgW="3263900" imgH="279400" progId="Equation.DSMT4">
                  <p:embed/>
                </p:oleObj>
              </mc:Choice>
              <mc:Fallback>
                <p:oleObj name="Equation" r:id="rId15" imgW="3263900" imgH="279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578592"/>
                        <a:ext cx="326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4191000" y="2528248"/>
          <a:ext cx="327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7" imgW="3276600" imgH="279400" progId="Equation.DSMT4">
                  <p:embed/>
                </p:oleObj>
              </mc:Choice>
              <mc:Fallback>
                <p:oleObj name="Equation" r:id="rId17" imgW="3276600" imgH="279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528248"/>
                        <a:ext cx="327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Exponents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905" indent="-1905">
              <a:buFont typeface="Courier New" panose="02070309020205020404" pitchFamily="49" charset="0"/>
              <a:buNone/>
              <a:defRPr/>
            </a:pPr>
            <a:r>
              <a:rPr lang="en-US" dirty="0" smtClean="0"/>
              <a:t>Use exponents in writing the prime factorization of each number.</a:t>
            </a:r>
          </a:p>
          <a:p>
            <a:pPr marL="1905" indent="-1905">
              <a:buFont typeface="Courier New" panose="02070309020205020404" pitchFamily="49" charset="0"/>
              <a:buNone/>
              <a:defRPr/>
            </a:pPr>
            <a:endParaRPr lang="en-US" dirty="0" smtClean="0"/>
          </a:p>
          <a:p>
            <a:pPr marL="1905" indent="-1905">
              <a:buFont typeface="Courier New" panose="02070309020205020404" pitchFamily="49" charset="0"/>
              <a:buNone/>
              <a:defRPr/>
            </a:pPr>
            <a:endParaRPr lang="en-US" dirty="0" smtClean="0"/>
          </a:p>
          <a:p>
            <a:pPr>
              <a:buFont typeface="Courier New" panose="02070309020205020404" pitchFamily="49" charset="0"/>
              <a:buNone/>
              <a:defRPr/>
            </a:pP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82304" y="2482564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1002665" imgH="292100" progId="Equation.DSMT4">
                  <p:embed/>
                </p:oleObj>
              </mc:Choice>
              <mc:Fallback>
                <p:oleObj name="Equation" r:id="rId3" imgW="1002665" imgH="2921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04" y="2482564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627496" y="2495264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5" imgW="1129665" imgH="292100" progId="Equation.DSMT4">
                  <p:embed/>
                </p:oleObj>
              </mc:Choice>
              <mc:Fallback>
                <p:oleObj name="Equation" r:id="rId5" imgW="1129665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496" y="2495264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750212" y="2501900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7" imgW="1435100" imgH="292100" progId="Equation.DSMT4">
                  <p:embed/>
                </p:oleObj>
              </mc:Choice>
              <mc:Fallback>
                <p:oleObj name="Equation" r:id="rId7" imgW="14351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0212" y="2501900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226256" y="2411104"/>
          <a:ext cx="90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9" imgW="901065" imgH="381000" progId="Equation.DSMT4">
                  <p:embed/>
                </p:oleObj>
              </mc:Choice>
              <mc:Fallback>
                <p:oleObj name="Equation" r:id="rId9" imgW="901065" imgH="381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6256" y="2411104"/>
                        <a:ext cx="90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82304" y="3173104"/>
          <a:ext cx="1181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1" imgW="1180465" imgH="304800" progId="Equation.DSMT4">
                  <p:embed/>
                </p:oleObj>
              </mc:Choice>
              <mc:Fallback>
                <p:oleObj name="Equation" r:id="rId11" imgW="1180465" imgH="304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04" y="3173104"/>
                        <a:ext cx="1181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828800" y="3186752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3" imgW="1320165" imgH="292100" progId="Equation.DSMT4">
                  <p:embed/>
                </p:oleObj>
              </mc:Choice>
              <mc:Fallback>
                <p:oleObj name="Equation" r:id="rId13" imgW="1320165" imgH="292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186752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186752" y="3200400"/>
          <a:ext cx="177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5" imgW="1777365" imgH="292100" progId="Equation.DSMT4">
                  <p:embed/>
                </p:oleObj>
              </mc:Choice>
              <mc:Fallback>
                <p:oleObj name="Equation" r:id="rId15" imgW="1777365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752" y="3200400"/>
                        <a:ext cx="177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186752" y="373380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7" imgW="2374900" imgH="292100" progId="Equation.DSMT4">
                  <p:embed/>
                </p:oleObj>
              </mc:Choice>
              <mc:Fallback>
                <p:oleObj name="Equation" r:id="rId17" imgW="2374900" imgH="292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752" y="3733800"/>
                        <a:ext cx="237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610556" y="3634096"/>
          <a:ext cx="148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9" imgW="1485900" imgH="381000" progId="Equation.DSMT4">
                  <p:embed/>
                </p:oleObj>
              </mc:Choice>
              <mc:Fallback>
                <p:oleObj name="Equation" r:id="rId19" imgW="1485900" imgH="381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0556" y="3634096"/>
                        <a:ext cx="148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Least Common Multiple (LCM)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251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buFont typeface="Courier New" panose="02070309020205020404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Find the LCM of a Set of Counting Numbers</a:t>
            </a:r>
          </a:p>
          <a:p>
            <a:pPr marL="1905" indent="-1905">
              <a:buFont typeface="Courier New" panose="02070309020205020404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Find the prime factorization of each number.</a:t>
            </a:r>
          </a:p>
          <a:p>
            <a:pPr marL="1905" indent="-1905">
              <a:buFont typeface="Courier New" panose="02070309020205020404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List the prime factors that appear in any one of the 	prime factorizations.</a:t>
            </a:r>
          </a:p>
          <a:p>
            <a:pPr marL="1905" indent="-1905">
              <a:buFont typeface="Courier New" panose="02070309020205020404" pitchFamily="49" charset="0"/>
              <a:buNone/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Find the product of these primes using each prime 	the greatest number of times it appears in any one 	of the prime factorizations.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239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Courier New</vt:lpstr>
      <vt:lpstr>Calibri</vt:lpstr>
      <vt:lpstr>Arial</vt:lpstr>
      <vt:lpstr>Office Theme</vt:lpstr>
      <vt:lpstr>Equation</vt:lpstr>
      <vt:lpstr>Section 1.1</vt:lpstr>
      <vt:lpstr>Objectives</vt:lpstr>
      <vt:lpstr>Prime Numbers</vt:lpstr>
      <vt:lpstr>Example 1: Prime Factorization</vt:lpstr>
      <vt:lpstr>Example 1: Prime Factorization (cont.)</vt:lpstr>
      <vt:lpstr>Exponents</vt:lpstr>
      <vt:lpstr>Example 2: Exponents</vt:lpstr>
      <vt:lpstr>Example 3: Exponents</vt:lpstr>
      <vt:lpstr>Least Common Multiple (LCM)</vt:lpstr>
      <vt:lpstr>Example 4: Least Common Multiple (LCM)</vt:lpstr>
      <vt:lpstr>Example 4: Least Common Multiple (LCM)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37</cp:revision>
  <dcterms:created xsi:type="dcterms:W3CDTF">2013-04-26T14:43:00Z</dcterms:created>
  <dcterms:modified xsi:type="dcterms:W3CDTF">2017-07-28T19:51:44Z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1033-10.2.0.5908</vt:lpwstr>
  </property>
</Properties>
</file>