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96" r:id="rId20"/>
    <p:sldId id="297" r:id="rId21"/>
    <p:sldId id="298" r:id="rId22"/>
    <p:sldId id="299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5" r:id="rId41"/>
    <p:sldId id="293" r:id="rId42"/>
    <p:sldId id="294" r:id="rId4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6"/>
      <p:bold r:id="rId47"/>
      <p:italic r:id="rId48"/>
      <p:boldItalic r:id="rId49"/>
    </p:embeddedFont>
    <p:embeddedFont>
      <p:font typeface="Cambria Math" panose="02040503050406030204" pitchFamily="18" charset="0"/>
      <p:regular r:id="rId50"/>
    </p:embeddedFont>
    <p:embeddedFont>
      <p:font typeface="Euclid Math Two" panose="02050601010101010101" pitchFamily="18" charset="2"/>
      <p:regular r:id="rId51"/>
      <p:bold r:id="rId5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10" d="100"/>
          <a:sy n="110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2.fntdata"/><Relationship Id="rId50" Type="http://schemas.openxmlformats.org/officeDocument/2006/relationships/font" Target="fonts/font5.fntdata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52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3.fntdata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font" Target="fonts/font6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10" Type="http://schemas.openxmlformats.org/officeDocument/2006/relationships/image" Target="../media/image99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4" Type="http://schemas.openxmlformats.org/officeDocument/2006/relationships/image" Target="../media/image108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9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10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861A2-8206-44D9-8F35-0C5E3E9EC79A}" type="datetimeFigureOut">
              <a:rPr lang="en-US" smtClean="0"/>
              <a:pPr/>
              <a:t>8/31/2018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A38A6-4F5B-4C3B-9F36-7B2D4DA4E4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6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83099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6.png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oleObject" Target="../embeddings/oleObject34.bin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5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3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3.wmf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47.bin"/><Relationship Id="rId5" Type="http://schemas.openxmlformats.org/officeDocument/2006/relationships/image" Target="../media/image56.png"/><Relationship Id="rId10" Type="http://schemas.openxmlformats.org/officeDocument/2006/relationships/image" Target="../media/image57.png"/><Relationship Id="rId4" Type="http://schemas.openxmlformats.org/officeDocument/2006/relationships/image" Target="../media/image52.wmf"/><Relationship Id="rId9" Type="http://schemas.openxmlformats.org/officeDocument/2006/relationships/image" Target="../media/image5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58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62.wmf"/><Relationship Id="rId3" Type="http://schemas.openxmlformats.org/officeDocument/2006/relationships/image" Target="../media/image64.png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61.wmf"/><Relationship Id="rId5" Type="http://schemas.openxmlformats.org/officeDocument/2006/relationships/image" Target="../media/image66.png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1.bin"/><Relationship Id="rId4" Type="http://schemas.openxmlformats.org/officeDocument/2006/relationships/image" Target="../media/image65.png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53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71.wmf"/><Relationship Id="rId3" Type="http://schemas.openxmlformats.org/officeDocument/2006/relationships/oleObject" Target="../embeddings/oleObject54.bin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70.wmf"/><Relationship Id="rId5" Type="http://schemas.openxmlformats.org/officeDocument/2006/relationships/image" Target="../media/image72.png"/><Relationship Id="rId10" Type="http://schemas.openxmlformats.org/officeDocument/2006/relationships/oleObject" Target="../embeddings/oleObject57.bin"/><Relationship Id="rId4" Type="http://schemas.openxmlformats.org/officeDocument/2006/relationships/image" Target="../media/image67.wmf"/><Relationship Id="rId9" Type="http://schemas.openxmlformats.org/officeDocument/2006/relationships/image" Target="../media/image69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78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84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74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97.wmf"/><Relationship Id="rId3" Type="http://schemas.openxmlformats.org/officeDocument/2006/relationships/oleObject" Target="../embeddings/oleObject76.bin"/><Relationship Id="rId21" Type="http://schemas.openxmlformats.org/officeDocument/2006/relationships/oleObject" Target="../embeddings/oleObject85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84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95.wmf"/><Relationship Id="rId22" Type="http://schemas.openxmlformats.org/officeDocument/2006/relationships/image" Target="../media/image99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image" Target="../media/image104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89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95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09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111.png"/><Relationship Id="rId4" Type="http://schemas.openxmlformats.org/officeDocument/2006/relationships/image" Target="../media/image1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Irrational Numbers (cont.)</a:t>
            </a:r>
          </a:p>
        </p:txBody>
      </p:sp>
      <p:sp>
        <p:nvSpPr>
          <p:cNvPr id="51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533400" y="1371600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3" imgW="927000" imgH="444240" progId="Equation.DSMT4">
                  <p:embed/>
                </p:oleObj>
              </mc:Choice>
              <mc:Fallback>
                <p:oleObj name="Equation" r:id="rId3" imgW="9270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574800" y="1485900"/>
          <a:ext cx="241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5" imgW="2412720" imgH="291960" progId="Equation.DSMT4">
                  <p:embed/>
                </p:oleObj>
              </mc:Choice>
              <mc:Fallback>
                <p:oleObj name="Equation" r:id="rId5" imgW="2412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1485900"/>
                        <a:ext cx="241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105400" y="1461448"/>
          <a:ext cx="273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Equation" r:id="rId7" imgW="2730240" imgH="952200" progId="Equation.DSMT4">
                  <p:embed/>
                </p:oleObj>
              </mc:Choice>
              <mc:Fallback>
                <p:oleObj name="Equation" r:id="rId7" imgW="27302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461448"/>
                        <a:ext cx="273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3400" y="3048000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tion" r:id="rId9" imgW="660240" imgH="241200" progId="Equation.DSMT4">
                  <p:embed/>
                </p:oleObj>
              </mc:Choice>
              <mc:Fallback>
                <p:oleObj name="Equation" r:id="rId9" imgW="66024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295400" y="3048000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349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105400" y="3048000"/>
          <a:ext cx="2527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Equation" r:id="rId13" imgW="2527200" imgH="990360" progId="Equation.DSMT4">
                  <p:embed/>
                </p:oleObj>
              </mc:Choice>
              <mc:Fallback>
                <p:oleObj name="Equation" r:id="rId13" imgW="2527200" imgH="990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048000"/>
                        <a:ext cx="2527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3400" y="4495800"/>
          <a:ext cx="350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Equation" r:id="rId15" imgW="3504960" imgH="304560" progId="Equation.DSMT4">
                  <p:embed/>
                </p:oleObj>
              </mc:Choice>
              <mc:Fallback>
                <p:oleObj name="Equation" r:id="rId15" imgW="350496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3505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105400" y="4572000"/>
          <a:ext cx="2552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Equation" r:id="rId17" imgW="2552400" imgH="1002960" progId="Equation.DSMT4">
                  <p:embed/>
                </p:oleObj>
              </mc:Choice>
              <mc:Fallback>
                <p:oleObj name="Equation" r:id="rId17" imgW="2552400" imgH="1002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572000"/>
                        <a:ext cx="2552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Numbers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33796" name="Rectangle 73"/>
          <p:cNvSpPr>
            <a:spLocks/>
          </p:cNvSpPr>
          <p:nvPr/>
        </p:nvSpPr>
        <p:spPr bwMode="auto">
          <a:xfrm>
            <a:off x="548640" y="1280160"/>
            <a:ext cx="8229600" cy="2923877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number </a:t>
            </a:r>
            <a:r>
              <a:rPr lang="el-GR" sz="2800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sz="2800" dirty="0">
                <a:solidFill>
                  <a:srgbClr val="000000"/>
                </a:solidFill>
              </a:rPr>
              <a:t> is particularly fascinating to mathematicians and has recently been represented to 1.24 trillion decimal places. A discussion of </a:t>
            </a:r>
            <a:r>
              <a:rPr lang="el-GR" sz="2800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sz="2800" dirty="0">
                <a:solidFill>
                  <a:srgbClr val="000000"/>
                </a:solidFill>
              </a:rPr>
              <a:t> and a representation to 3742 decimal places is in Appendix 3 at the back of this text.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Numbers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1116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Rational Number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Every natural number is also a whole number, an 	integer, a rational number, and a real number.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Every whole number is also an integer, a rational 	number, and a real number.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Every integer is also a rational number and a real 	number.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Every rational number is also a real number.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5.</a:t>
            </a:r>
            <a:r>
              <a:rPr lang="en-US" sz="2800" dirty="0">
                <a:solidFill>
                  <a:srgbClr val="000000"/>
                </a:solidFill>
              </a:rPr>
              <a:t>	Every irrational number is also a real number.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Classifying Numbers</a:t>
            </a:r>
          </a:p>
        </p:txBody>
      </p:sp>
      <p:sp>
        <p:nvSpPr>
          <p:cNvPr id="61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dirty="0"/>
              <a:t>Given the set                             tell what classification </a:t>
            </a:r>
          </a:p>
          <a:p>
            <a:pPr marL="1588" indent="-1588"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dirty="0"/>
              <a:t>each number fits.</a:t>
            </a:r>
          </a:p>
          <a:p>
            <a:pPr marL="1588" indent="-1588">
              <a:buFont typeface="Courier New" pitchFamily="49" charset="0"/>
              <a:buNone/>
            </a:pPr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528888" y="1246496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3" imgW="2184120" imgH="927000" progId="Equation.DSMT4">
                  <p:embed/>
                </p:oleObj>
              </mc:Choice>
              <mc:Fallback>
                <p:oleObj name="Equation" r:id="rId3" imgW="218412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1246496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81200" y="2895600"/>
          <a:ext cx="645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5" imgW="6451560" imgH="368280" progId="Equation.DSMT4">
                  <p:embed/>
                </p:oleObj>
              </mc:Choice>
              <mc:Fallback>
                <p:oleObj name="Equation" r:id="rId5" imgW="64515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645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981200" y="3407833"/>
          <a:ext cx="525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7" imgW="5257800" imgH="838080" progId="Equation.DSMT4">
                  <p:embed/>
                </p:oleObj>
              </mc:Choice>
              <mc:Fallback>
                <p:oleObj name="Equation" r:id="rId7" imgW="5257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407833"/>
                        <a:ext cx="525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981200" y="4389966"/>
          <a:ext cx="685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9" imgW="6858000" imgH="876240" progId="Equation.DSMT4">
                  <p:embed/>
                </p:oleObj>
              </mc:Choice>
              <mc:Fallback>
                <p:oleObj name="Equation" r:id="rId9" imgW="68580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389966"/>
                        <a:ext cx="685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981200" y="5410200"/>
          <a:ext cx="5448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11" imgW="5448240" imgH="457200" progId="Equation.DSMT4">
                  <p:embed/>
                </p:oleObj>
              </mc:Choice>
              <mc:Fallback>
                <p:oleObj name="Equation" r:id="rId11" imgW="544824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410200"/>
                        <a:ext cx="5448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Identifying Types of Numbers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/>
              <a:t>Given the set of real numbers 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/>
          </a:p>
          <a:p>
            <a:pPr marL="1588" indent="-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Tell which numbers are integers. 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/>
              <a:t>and</a:t>
            </a:r>
            <a:r>
              <a:rPr lang="en-US" dirty="0">
                <a:solidFill>
                  <a:srgbClr val="FF0000"/>
                </a:solidFill>
              </a:rPr>
              <a:t> 0 </a:t>
            </a:r>
            <a:r>
              <a:rPr lang="en-US" dirty="0"/>
              <a:t>are integers.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Tell which numbers are rational numbers. </a:t>
            </a:r>
          </a:p>
          <a:p>
            <a:pPr marL="1588" indent="-1588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Solution: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,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1.1</a:t>
            </a:r>
            <a:r>
              <a:rPr lang="en-US" dirty="0"/>
              <a:t>,        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,       and </a:t>
            </a:r>
            <a:r>
              <a:rPr lang="en-US" dirty="0">
                <a:solidFill>
                  <a:srgbClr val="FF0000"/>
                </a:solidFill>
              </a:rPr>
              <a:t>1.7</a:t>
            </a:r>
            <a:r>
              <a:rPr lang="en-US" dirty="0"/>
              <a:t> are rational 	      numbers.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019300" y="1905000"/>
          <a:ext cx="510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3" imgW="5105160" imgH="927000" progId="Equation.DSMT4">
                  <p:embed/>
                </p:oleObj>
              </mc:Choice>
              <mc:Fallback>
                <p:oleObj name="Equation" r:id="rId3" imgW="510516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905000"/>
                        <a:ext cx="5105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263900" y="444936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449364"/>
                        <a:ext cx="62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308475" y="4449364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7" imgW="380880" imgH="838080" progId="Equation.DSMT4">
                  <p:embed/>
                </p:oleObj>
              </mc:Choice>
              <mc:Fallback>
                <p:oleObj name="Equation" r:id="rId7" imgW="3808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4449364"/>
                        <a:ext cx="38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Identifying Types of Numbers (cont.)</a:t>
            </a:r>
          </a:p>
        </p:txBody>
      </p:sp>
      <p:sp>
        <p:nvSpPr>
          <p:cNvPr id="81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Tell which numbers are irrational numbers. </a:t>
            </a:r>
          </a:p>
          <a:p>
            <a:pPr marL="1588" indent="-1588">
              <a:lnSpc>
                <a:spcPts val="4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Solution:                            </a:t>
            </a:r>
            <a:r>
              <a:rPr lang="en-US" dirty="0"/>
              <a:t>are irrational numbers. As you can find with a calculator,           is approximately −1.732 and           is approximately 1.304.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981200" y="1918648"/>
          <a:ext cx="2082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3" imgW="2082600" imgH="507960" progId="Equation.DSMT4">
                  <p:embed/>
                </p:oleObj>
              </mc:Choice>
              <mc:Fallback>
                <p:oleObj name="Equation" r:id="rId3" imgW="208260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18648"/>
                        <a:ext cx="2082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308475" y="2411059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5" imgW="685800" imgH="444240" progId="Equation.DSMT4">
                  <p:embed/>
                </p:oleObj>
              </mc:Choice>
              <mc:Fallback>
                <p:oleObj name="Equation" r:id="rId5" imgW="6858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475" y="2411059"/>
                        <a:ext cx="685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43000" y="2922851"/>
          <a:ext cx="72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7" imgW="723600" imgH="444240" progId="Equation.DSMT4">
                  <p:embed/>
                </p:oleObj>
              </mc:Choice>
              <mc:Fallback>
                <p:oleObj name="Equation" r:id="rId7" imgW="7236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922851"/>
                        <a:ext cx="723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Given the set of real numbers</a:t>
            </a:r>
          </a:p>
          <a:p>
            <a:pPr eaLnBrk="0" hangingPunct="0">
              <a:spcBef>
                <a:spcPct val="20000"/>
              </a:spcBef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List the numbers in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that are integers.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List the numbers in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that are rational numbers.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List the numbers in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that are irrational numbers.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064672"/>
              </p:ext>
            </p:extLst>
          </p:nvPr>
        </p:nvGraphicFramePr>
        <p:xfrm>
          <a:off x="977900" y="1814513"/>
          <a:ext cx="720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7200720" imgH="927000" progId="Equation.DSMT4">
                  <p:embed/>
                </p:oleObj>
              </mc:Choice>
              <mc:Fallback>
                <p:oleObj name="Equation" r:id="rId3" imgW="720072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814513"/>
                        <a:ext cx="720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  <a:defRPr/>
            </a:pPr>
            <a:endParaRPr lang="en-US" dirty="0"/>
          </a:p>
          <a:p>
            <a:pPr>
              <a:buFont typeface="Courier New" pitchFamily="49" charset="0"/>
              <a:buNone/>
              <a:defRPr/>
            </a:pP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391931"/>
              </p:ext>
            </p:extLst>
          </p:nvPr>
        </p:nvGraphicFramePr>
        <p:xfrm>
          <a:off x="547688" y="1306204"/>
          <a:ext cx="4533900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4533840" imgH="2247840" progId="Equation.DSMT4">
                  <p:embed/>
                </p:oleObj>
              </mc:Choice>
              <mc:Fallback>
                <p:oleObj name="Equation" r:id="rId3" imgW="4533840" imgH="2247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306204"/>
                        <a:ext cx="4533900" cy="224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Real Numbers on a Real Number Line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r>
              <a:rPr lang="en-US" dirty="0"/>
              <a:t>Given the set of real numbers 		</a:t>
            </a:r>
          </a:p>
          <a:p>
            <a:pPr marL="1588" indent="-1588">
              <a:buFont typeface="Courier New" pitchFamily="49" charset="0"/>
              <a:buNone/>
            </a:pPr>
            <a:r>
              <a:rPr lang="en-US" dirty="0"/>
              <a:t>						      </a:t>
            </a:r>
          </a:p>
          <a:p>
            <a:pPr marL="1588" indent="-1588">
              <a:spcBef>
                <a:spcPts val="4200"/>
              </a:spcBef>
              <a:buFont typeface="Courier New" pitchFamily="49" charset="0"/>
              <a:buNone/>
            </a:pPr>
            <a:r>
              <a:rPr lang="en-US" dirty="0"/>
              <a:t>graph the numbers on a number line. </a:t>
            </a:r>
          </a:p>
          <a:p>
            <a:pPr marL="1588" indent="-1588">
              <a:buFont typeface="Courier New" pitchFamily="49" charset="0"/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082800" y="1832592"/>
          <a:ext cx="497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4978080" imgH="927000" progId="Equation.DSMT4">
                  <p:embed/>
                </p:oleObj>
              </mc:Choice>
              <mc:Fallback>
                <p:oleObj name="Equation" r:id="rId3" imgW="497808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1832592"/>
                        <a:ext cx="497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9" name="Picture 4" descr="11_EX3E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295412" y="3877308"/>
            <a:ext cx="6374511" cy="1359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036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</a:rPr>
              <a:t>Inequality Symbols</a:t>
            </a:r>
            <a:endParaRPr lang="en-US" i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i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	“less than”	</a:t>
            </a:r>
            <a:r>
              <a:rPr lang="en-US" dirty="0">
                <a:solidFill>
                  <a:srgbClr val="0000FF"/>
                </a:solidFill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 	“less than or equal to”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	“greater than”	</a:t>
            </a:r>
            <a:r>
              <a:rPr lang="en-US" dirty="0">
                <a:solidFill>
                  <a:srgbClr val="0000FF"/>
                </a:solidFill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 	“greater than or equal to”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Identify given numbers as members of one or more of the following sets: natural numbers, whole numbers, integers, rational numbers, irrational numbers, and real numbers.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Write rational numbers as infinite repeating decimals.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Graph sets of numbers on real number lines.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Describe sets of numbers using set-builder notation given their graphs.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 Notation and Graphs to Indicate Sets of Real Numbers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3"/>
          <a:ext cx="8229600" cy="42068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17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852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“the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or equal to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852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“the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or equal to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838200" y="24257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3" imgW="1130040" imgH="469800" progId="Equation.DSMT4">
                  <p:embed/>
                </p:oleObj>
              </mc:Choice>
              <mc:Fallback>
                <p:oleObj name="Equation" r:id="rId3" imgW="11300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257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838200" y="42672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5" name="Equation" r:id="rId5" imgW="1130040" imgH="469800" progId="Equation.DSMT4">
                  <p:embed/>
                </p:oleObj>
              </mc:Choice>
              <mc:Fallback>
                <p:oleObj name="Equation" r:id="rId5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2672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EEF1F9"/>
              </a:clrFrom>
              <a:clrTo>
                <a:srgbClr val="EEF1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3789819"/>
            <a:ext cx="2926080" cy="1631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EEF1F9"/>
              </a:clrFrom>
              <a:clrTo>
                <a:srgbClr val="EEF1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1981200"/>
            <a:ext cx="2926080" cy="152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 Notation and Graphs to Indicate Sets of Real Numbers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2"/>
          <a:ext cx="8229600" cy="2920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058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440"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(This is also known as the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union 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 two sets of 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numbers.)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“the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US" sz="24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4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 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greater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F1F9"/>
              </a:clrFrom>
              <a:clrTo>
                <a:srgbClr val="EEF1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93080" y="2286000"/>
            <a:ext cx="3017520" cy="153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718458" y="2133600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4" name="Equation" r:id="rId4" imgW="2108160" imgH="469800" progId="Equation.DSMT4">
                  <p:embed/>
                </p:oleObj>
              </mc:Choice>
              <mc:Fallback>
                <p:oleObj name="Equation" r:id="rId4" imgW="2108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458" y="2133600"/>
                        <a:ext cx="210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 Notation and Graphs to Indicate Sets of Real Numbers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3"/>
          <a:ext cx="8229600" cy="35066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17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760"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(This is also known as the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intersection 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 two sets of 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numbers.)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“the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24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 less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F1F9"/>
              </a:clrFrom>
              <a:clrTo>
                <a:srgbClr val="EEF1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2333393"/>
            <a:ext cx="3017520" cy="1857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685800" y="1905000"/>
          <a:ext cx="22987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5" name="Equation" r:id="rId4" imgW="2298600" imgH="1168200" progId="Equation.DSMT4">
                  <p:embed/>
                </p:oleObj>
              </mc:Choice>
              <mc:Fallback>
                <p:oleObj name="Equation" r:id="rId4" imgW="2298600" imgH="116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05000"/>
                        <a:ext cx="22987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sp>
        <p:nvSpPr>
          <p:cNvPr id="35844" name="Rectangle 73"/>
          <p:cNvSpPr>
            <a:spLocks/>
          </p:cNvSpPr>
          <p:nvPr/>
        </p:nvSpPr>
        <p:spPr bwMode="auto">
          <a:xfrm>
            <a:off x="457200" y="1280160"/>
            <a:ext cx="8229600" cy="363176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solidFill>
                  <a:srgbClr val="C00000"/>
                </a:solidFill>
              </a:rPr>
              <a:t>Comment on Graphing Techniques</a:t>
            </a:r>
            <a:endParaRPr lang="en-US" sz="2800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</a:rPr>
              <a:t>Note that we have shown two types of symbols for indicating whether a number is or is not included in a graph. Parentheses such as ) and ( are used to indicate that a number </a:t>
            </a:r>
            <a:r>
              <a:rPr lang="en-US" sz="2800" b="1" dirty="0">
                <a:solidFill>
                  <a:srgbClr val="000000"/>
                </a:solidFill>
              </a:rPr>
              <a:t>is not </a:t>
            </a:r>
            <a:r>
              <a:rPr lang="en-US" sz="2800" dirty="0">
                <a:solidFill>
                  <a:srgbClr val="000000"/>
                </a:solidFill>
              </a:rPr>
              <a:t>included in a graph. Brackets such as ] and [ are used to indicate that a number </a:t>
            </a:r>
            <a:r>
              <a:rPr lang="en-US" sz="2800" b="1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000000"/>
                </a:solidFill>
              </a:rPr>
              <a:t> included in a graph.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36868" name="Rectangle 73"/>
          <p:cNvSpPr>
            <a:spLocks/>
          </p:cNvSpPr>
          <p:nvPr/>
        </p:nvSpPr>
        <p:spPr bwMode="auto">
          <a:xfrm>
            <a:off x="457200" y="1280160"/>
            <a:ext cx="8229600" cy="284693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 (cont.)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Similarly, open circles    can be used in place of parentheses to indicate a point </a:t>
            </a:r>
            <a:r>
              <a:rPr lang="en-US" sz="2800" b="1" dirty="0">
                <a:solidFill>
                  <a:srgbClr val="000000"/>
                </a:solidFill>
              </a:rPr>
              <a:t>is not </a:t>
            </a:r>
            <a:r>
              <a:rPr lang="en-US" sz="2800" dirty="0">
                <a:solidFill>
                  <a:srgbClr val="000000"/>
                </a:solidFill>
              </a:rPr>
              <a:t>included, and closed circles    can be used in place of brackets to indicate a point </a:t>
            </a:r>
            <a:r>
              <a:rPr lang="en-US" sz="2800" b="1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000000"/>
                </a:solidFill>
              </a:rPr>
              <a:t> included. In this text we will use the parentheses and brackets as illustrated in Example 6.</a:t>
            </a:r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2514600" y="2819400"/>
          <a:ext cx="190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Equation" r:id="rId3" imgW="190440" imgH="228600" progId="Equation.DSMT4">
                  <p:embed/>
                </p:oleObj>
              </mc:Choice>
              <mc:Fallback>
                <p:oleObj name="Equation" r:id="rId3" imgW="19044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19400"/>
                        <a:ext cx="1905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721100" y="1981200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5" imgW="164880" imgH="203040" progId="Equation.DSMT4">
                  <p:embed/>
                </p:oleObj>
              </mc:Choice>
              <mc:Fallback>
                <p:oleObj name="Equation" r:id="rId5" imgW="16488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981200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37892" name="Rectangle 73"/>
          <p:cNvSpPr>
            <a:spLocks/>
          </p:cNvSpPr>
          <p:nvPr/>
        </p:nvSpPr>
        <p:spPr bwMode="auto">
          <a:xfrm>
            <a:off x="457200" y="1280160"/>
            <a:ext cx="8229600" cy="4648200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</a:t>
            </a:r>
          </a:p>
          <a:p>
            <a:pPr algn="just">
              <a:spcBef>
                <a:spcPts val="1200"/>
              </a:spcBef>
            </a:pPr>
            <a:r>
              <a:rPr lang="en-US" sz="2800" b="1" dirty="0">
                <a:solidFill>
                  <a:srgbClr val="C00000"/>
                </a:solidFill>
              </a:rPr>
              <a:t>Comment about Union and Intersection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The concepts of union and intersection are part of set theory which is very useful in a variety of courses including abstract algebra, probability, and statistics. These concepts are also used in analyzing inequalities and analyzing relationships among sets in general. The </a:t>
            </a:r>
            <a:r>
              <a:rPr lang="en-US" sz="2800" b="1" dirty="0">
                <a:solidFill>
                  <a:srgbClr val="C00000"/>
                </a:solidFill>
              </a:rPr>
              <a:t>union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(symbolized </a:t>
            </a:r>
            <a:r>
              <a:rPr 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</a:t>
            </a:r>
            <a:r>
              <a:rPr lang="en-US" sz="2800" dirty="0">
                <a:solidFill>
                  <a:srgbClr val="000000"/>
                </a:solidFill>
              </a:rPr>
              <a:t>, as in A </a:t>
            </a:r>
            <a:r>
              <a:rPr 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</a:t>
            </a:r>
            <a:r>
              <a:rPr lang="en-US" sz="2800" dirty="0">
                <a:solidFill>
                  <a:srgbClr val="000000"/>
                </a:solidFill>
              </a:rPr>
              <a:t> B) of two (or more) sets is the set of all elements that belong to either one set or the other set or to both sets.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38916" name="Rectangle 73"/>
          <p:cNvSpPr>
            <a:spLocks/>
          </p:cNvSpPr>
          <p:nvPr/>
        </p:nvSpPr>
        <p:spPr bwMode="auto">
          <a:xfrm>
            <a:off x="457200" y="1280160"/>
            <a:ext cx="8229600" cy="4216539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wrap="square"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 (cont.)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intersection</a:t>
            </a:r>
            <a:r>
              <a:rPr lang="en-US" sz="2800" dirty="0">
                <a:solidFill>
                  <a:srgbClr val="000000"/>
                </a:solidFill>
              </a:rPr>
              <a:t> (symbolized </a:t>
            </a:r>
            <a:r>
              <a:rPr 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</a:t>
            </a:r>
            <a:r>
              <a:rPr lang="en-US" sz="2800" dirty="0">
                <a:solidFill>
                  <a:srgbClr val="000000"/>
                </a:solidFill>
              </a:rPr>
              <a:t>, as in A </a:t>
            </a:r>
            <a:r>
              <a:rPr 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</a:t>
            </a:r>
            <a:r>
              <a:rPr lang="en-US" sz="2800" dirty="0">
                <a:solidFill>
                  <a:srgbClr val="000000"/>
                </a:solidFill>
              </a:rPr>
              <a:t> B) of two (or more) sets is the set of all elements that belong to both sets. The word </a:t>
            </a:r>
            <a:r>
              <a:rPr lang="en-US" sz="2800" b="1" dirty="0">
                <a:solidFill>
                  <a:srgbClr val="000000"/>
                </a:solidFill>
              </a:rPr>
              <a:t>or</a:t>
            </a:r>
            <a:r>
              <a:rPr lang="en-US" sz="2800" dirty="0">
                <a:solidFill>
                  <a:srgbClr val="000000"/>
                </a:solidFill>
              </a:rPr>
              <a:t> is used to indicate union and the word </a:t>
            </a:r>
            <a:r>
              <a:rPr lang="en-US" sz="2800" b="1" dirty="0">
                <a:solidFill>
                  <a:srgbClr val="000000"/>
                </a:solidFill>
              </a:rPr>
              <a:t>and </a:t>
            </a:r>
            <a:r>
              <a:rPr lang="en-US" sz="2800" dirty="0">
                <a:solidFill>
                  <a:srgbClr val="000000"/>
                </a:solidFill>
              </a:rPr>
              <a:t>is used to indicate intersection. For example, if A = {1, 2, 3} and B = {2, 3, 4}, then the numbers that belong to A or B is the set A </a:t>
            </a:r>
            <a:r>
              <a:rPr 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</a:t>
            </a:r>
            <a:r>
              <a:rPr lang="en-US" sz="2800" dirty="0">
                <a:solidFill>
                  <a:srgbClr val="000000"/>
                </a:solidFill>
              </a:rPr>
              <a:t> B = {1, 2, 3, 4}. The set of numbers that belong to A </a:t>
            </a:r>
            <a:r>
              <a:rPr lang="en-US" sz="2800" b="1" dirty="0">
                <a:solidFill>
                  <a:srgbClr val="0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B is the set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</a:t>
            </a:r>
            <a:r>
              <a:rPr lang="en-US" sz="2800" dirty="0">
                <a:solidFill>
                  <a:srgbClr val="000000"/>
                </a:solidFill>
              </a:rPr>
              <a:t> B = {2, 3}.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40964" name="Rectangle 73"/>
          <p:cNvSpPr>
            <a:spLocks/>
          </p:cNvSpPr>
          <p:nvPr/>
        </p:nvSpPr>
        <p:spPr bwMode="auto">
          <a:xfrm>
            <a:off x="457200" y="1280160"/>
            <a:ext cx="8229600" cy="4579715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 (cont.)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These relationships can be illustrated using the following Venn diagram.</a:t>
            </a:r>
            <a:endParaRPr lang="en-US" sz="2800" b="1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b="1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Similarly, union and intersection notation can be used for sets with inequalities.</a:t>
            </a:r>
            <a:endParaRPr lang="en-US" sz="2800" b="1" dirty="0">
              <a:solidFill>
                <a:srgbClr val="000000"/>
              </a:solidFill>
            </a:endParaRPr>
          </a:p>
        </p:txBody>
      </p:sp>
      <p:pic>
        <p:nvPicPr>
          <p:cNvPr id="40965" name="Picture 4" descr="Venn-Diagra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438400"/>
            <a:ext cx="2926080" cy="2266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and Set-Builder Notation</a:t>
            </a:r>
          </a:p>
        </p:txBody>
      </p:sp>
      <p:sp>
        <p:nvSpPr>
          <p:cNvPr id="122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12296" name="Rectangle 73"/>
          <p:cNvSpPr>
            <a:spLocks/>
          </p:cNvSpPr>
          <p:nvPr/>
        </p:nvSpPr>
        <p:spPr bwMode="auto">
          <a:xfrm>
            <a:off x="457200" y="1280160"/>
            <a:ext cx="8229600" cy="3544888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 (cont.)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For example,  		           can be written in the form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Also, 				and can be written in the form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403475" y="1850408"/>
          <a:ext cx="257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3" imgW="2577960" imgH="495000" progId="Equation.DSMT4">
                  <p:embed/>
                </p:oleObj>
              </mc:Choice>
              <mc:Fallback>
                <p:oleObj name="Equation" r:id="rId3" imgW="2577960" imgH="495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1850408"/>
                        <a:ext cx="2578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590800" y="2645128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5" imgW="3238200" imgH="469800" progId="Equation.DSMT4">
                  <p:embed/>
                </p:oleObj>
              </mc:Choice>
              <mc:Fallback>
                <p:oleObj name="Equation" r:id="rId5" imgW="323820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45128"/>
                        <a:ext cx="3238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22388" y="3301383"/>
          <a:ext cx="2806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7" imgW="2806560" imgH="495000" progId="Equation.DSMT4">
                  <p:embed/>
                </p:oleObj>
              </mc:Choice>
              <mc:Fallback>
                <p:oleObj name="Equation" r:id="rId7" imgW="280656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8" y="3301383"/>
                        <a:ext cx="2806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676400" y="4201495"/>
          <a:ext cx="568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9" imgW="5689440" imgH="469800" progId="Equation.DSMT4">
                  <p:embed/>
                </p:oleObj>
              </mc:Choice>
              <mc:Fallback>
                <p:oleObj name="Equation" r:id="rId9" imgW="568944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201495"/>
                        <a:ext cx="5689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Graphs Indicated by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a.</a:t>
            </a:r>
            <a:r>
              <a:rPr lang="en-US" dirty="0"/>
              <a:t>	Graph the set of real numbers  </a:t>
            </a:r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Solution: </a:t>
            </a:r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b.</a:t>
            </a:r>
            <a:r>
              <a:rPr lang="en-US" dirty="0"/>
              <a:t>	Graph the set</a:t>
            </a:r>
            <a:r>
              <a:rPr lang="en-US" b="1" dirty="0"/>
              <a:t>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Solution: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5395913" y="1357952"/>
          <a:ext cx="217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3" imgW="2171520" imgH="469800" progId="Equation.DSMT4">
                  <p:embed/>
                </p:oleObj>
              </mc:Choice>
              <mc:Fallback>
                <p:oleObj name="Equation" r:id="rId3" imgW="217152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913" y="1357952"/>
                        <a:ext cx="2171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0" name="Picture 4" descr="11_EX3A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2" y="2439040"/>
            <a:ext cx="3336417" cy="10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648200" y="2591439"/>
          <a:ext cx="3860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6" imgW="3860640" imgH="647640" progId="Equation.DSMT4">
                  <p:embed/>
                </p:oleObj>
              </mc:Choice>
              <mc:Fallback>
                <p:oleObj name="Equation" r:id="rId6" imgW="3860640" imgH="647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591439"/>
                        <a:ext cx="3860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006725" y="3893189"/>
          <a:ext cx="147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8" imgW="1473120" imgH="469800" progId="Equation.DSMT4">
                  <p:embed/>
                </p:oleObj>
              </mc:Choice>
              <mc:Fallback>
                <p:oleObj name="Equation" r:id="rId8" imgW="147312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3893189"/>
                        <a:ext cx="1473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1" name="Picture 7" descr="11_EX3B.pn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9602" y="4877440"/>
            <a:ext cx="3583305" cy="94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648200" y="4953639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1" imgW="3695400" imgH="647640" progId="Equation.DSMT4">
                  <p:embed/>
                </p:oleObj>
              </mc:Choice>
              <mc:Fallback>
                <p:oleObj name="Equation" r:id="rId11" imgW="3695400" imgH="647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953639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(cont.)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Name the properties of real numbers that justify given statements.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Complete statements using the real number properties.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Graphs Indicated by Inequalities (cont.)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In Example 6c note carefully the use of the word </a:t>
            </a:r>
            <a:r>
              <a:rPr lang="en-US" b="1" dirty="0"/>
              <a:t>and</a:t>
            </a:r>
            <a:r>
              <a:rPr lang="en-US" dirty="0"/>
              <a:t> to indicate an intersection </a:t>
            </a:r>
            <a:r>
              <a:rPr lang="en-US" dirty="0">
                <a:sym typeface="Symbol"/>
              </a:rPr>
              <a:t>, </a:t>
            </a:r>
            <a:r>
              <a:rPr lang="en-US" dirty="0"/>
              <a:t>and in Example 6d the use of </a:t>
            </a:r>
            <a:r>
              <a:rPr lang="en-US" b="1" dirty="0"/>
              <a:t>or</a:t>
            </a:r>
            <a:r>
              <a:rPr lang="en-US" dirty="0"/>
              <a:t> to indicate a union </a:t>
            </a:r>
            <a:r>
              <a:rPr lang="en-US" dirty="0">
                <a:sym typeface="Symbol"/>
              </a:rPr>
              <a:t>.</a:t>
            </a:r>
            <a:r>
              <a:rPr lang="en-US" dirty="0"/>
              <a:t> </a:t>
            </a:r>
          </a:p>
          <a:p>
            <a:pPr marL="1588" indent="-1588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/>
              <a:t>	Graph the set                                       The word </a:t>
            </a:r>
            <a:r>
              <a:rPr lang="en-US" b="1" dirty="0"/>
              <a:t>and</a:t>
            </a:r>
            <a:r>
              <a:rPr lang="en-US" dirty="0"/>
              <a:t> 	implies those values of </a:t>
            </a:r>
            <a:r>
              <a:rPr lang="en-US" i="1" dirty="0"/>
              <a:t>x</a:t>
            </a:r>
            <a:r>
              <a:rPr lang="en-US" dirty="0"/>
              <a:t> that satisfy </a:t>
            </a:r>
            <a:r>
              <a:rPr lang="en-US" b="1" dirty="0"/>
              <a:t>both</a:t>
            </a:r>
            <a:r>
              <a:rPr lang="en-US" dirty="0"/>
              <a:t> 	inequalities.  The solution graph shows the 	intersection </a:t>
            </a:r>
            <a:r>
              <a:rPr lang="en-US" dirty="0">
                <a:sym typeface="Symbol"/>
              </a:rPr>
              <a:t> </a:t>
            </a:r>
            <a:r>
              <a:rPr lang="en-US" dirty="0"/>
              <a:t>of the first two graphs. 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011157" y="2819400"/>
          <a:ext cx="2882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2882880" imgH="495000" progId="Equation.DSMT4">
                  <p:embed/>
                </p:oleObj>
              </mc:Choice>
              <mc:Fallback>
                <p:oleObj name="Equation" r:id="rId3" imgW="288288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157" y="2819400"/>
                        <a:ext cx="2882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Real Numbers on a Real Number Line (cont.)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588" indent="-1588">
              <a:buFont typeface="Courier New" pitchFamily="49" charset="0"/>
              <a:buNone/>
            </a:pPr>
            <a:r>
              <a:rPr lang="en-US" b="1" dirty="0"/>
              <a:t>Solution:</a:t>
            </a:r>
          </a:p>
          <a:p>
            <a:pPr marL="1588" indent="-1588">
              <a:buFont typeface="Courier New" pitchFamily="49" charset="0"/>
              <a:buNone/>
            </a:pPr>
            <a:endParaRPr lang="en-US" b="1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r>
              <a:rPr lang="en-US" dirty="0"/>
              <a:t>This set can also be indicated as </a:t>
            </a:r>
            <a:r>
              <a:rPr lang="en-US" b="1" dirty="0"/>
              <a:t> </a:t>
            </a:r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15367" name="Picture 4" descr="11_EX3C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3087" y="1194748"/>
            <a:ext cx="36576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5" descr="11_EX3C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83087" y="2261548"/>
            <a:ext cx="3770313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6" descr="11_EX3C3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83087" y="3328348"/>
            <a:ext cx="36925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981200" y="4533900"/>
          <a:ext cx="5727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6" imgW="5727600" imgH="647640" progId="Equation.DSMT4">
                  <p:embed/>
                </p:oleObj>
              </mc:Choice>
              <mc:Fallback>
                <p:oleObj name="Equation" r:id="rId6" imgW="5727600" imgH="647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533900"/>
                        <a:ext cx="5727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178425" y="5433704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8" imgW="1981080" imgH="469800" progId="Equation.DSMT4">
                  <p:embed/>
                </p:oleObj>
              </mc:Choice>
              <mc:Fallback>
                <p:oleObj name="Equation" r:id="rId8" imgW="19810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5433704"/>
                        <a:ext cx="198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981200" y="1371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10" imgW="711000" imgH="279360" progId="Equation.DSMT4">
                  <p:embed/>
                </p:oleObj>
              </mc:Choice>
              <mc:Fallback>
                <p:oleObj name="Equation" r:id="rId10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371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981200" y="24384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12" imgW="723600" imgH="291960" progId="Equation.DSMT4">
                  <p:embed/>
                </p:oleObj>
              </mc:Choice>
              <mc:Fallback>
                <p:oleObj name="Equation" r:id="rId12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1981200" y="3505200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14" imgW="2120760" imgH="393480" progId="Equation.DSMT4">
                  <p:embed/>
                </p:oleObj>
              </mc:Choice>
              <mc:Fallback>
                <p:oleObj name="Equation" r:id="rId14" imgW="21207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05200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Real Numbers on a Real Number Line (cont.)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800"/>
              </a:spcBef>
              <a:buNone/>
            </a:pPr>
            <a:r>
              <a:rPr lang="en-US" b="1" dirty="0"/>
              <a:t>d.</a:t>
            </a:r>
            <a:r>
              <a:rPr lang="en-US" dirty="0"/>
              <a:t>	Graph the set                                   The word </a:t>
            </a:r>
            <a:r>
              <a:rPr lang="en-US" b="1" dirty="0"/>
              <a:t>or</a:t>
            </a:r>
            <a:r>
              <a:rPr lang="en-US" dirty="0"/>
              <a:t> implies those values of </a:t>
            </a:r>
            <a:r>
              <a:rPr lang="en-US" i="1" dirty="0"/>
              <a:t>x</a:t>
            </a:r>
            <a:r>
              <a:rPr lang="en-US" dirty="0"/>
              <a:t> that satisfy at least one of the inequalities. The solution graph shows the union </a:t>
            </a:r>
            <a:r>
              <a:rPr lang="en-US" dirty="0">
                <a:sym typeface="Symbol"/>
              </a:rPr>
              <a:t></a:t>
            </a:r>
            <a:r>
              <a:rPr lang="en-US" dirty="0"/>
              <a:t> of the first two graphs. </a:t>
            </a:r>
          </a:p>
          <a:p>
            <a:pPr marL="463550" indent="-46355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3028664" y="1309048"/>
          <a:ext cx="2679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3" imgW="2679480" imgH="495000" progId="Equation.DSMT4">
                  <p:embed/>
                </p:oleObj>
              </mc:Choice>
              <mc:Fallback>
                <p:oleObj name="Equation" r:id="rId3" imgW="267948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664" y="1309048"/>
                        <a:ext cx="2679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5" cstate="print"/>
          <a:srcRect b="68970"/>
          <a:stretch>
            <a:fillRect/>
          </a:stretch>
        </p:blipFill>
        <p:spPr bwMode="auto">
          <a:xfrm>
            <a:off x="4495800" y="3132419"/>
            <a:ext cx="3429000" cy="90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0352" y="3276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6" imgW="1384200" imgH="304560" progId="Equation.DSMT4">
                  <p:embed/>
                </p:oleObj>
              </mc:Choice>
              <mc:Fallback>
                <p:oleObj name="Equation" r:id="rId6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286000" y="333785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8" imgW="711000" imgH="291960" progId="Equation.DSMT4">
                  <p:embed/>
                </p:oleObj>
              </mc:Choice>
              <mc:Fallback>
                <p:oleObj name="Equation" r:id="rId8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3785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286000" y="43053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10" imgW="723600" imgH="279360" progId="Equation.DSMT4">
                  <p:embed/>
                </p:oleObj>
              </mc:Choice>
              <mc:Fallback>
                <p:oleObj name="Equation" r:id="rId10" imgW="7236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053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286000" y="5359400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6" name="Equation" r:id="rId12" imgW="1917360" imgH="380880" progId="Equation.DSMT4">
                  <p:embed/>
                </p:oleObj>
              </mc:Choice>
              <mc:Fallback>
                <p:oleObj name="Equation" r:id="rId12" imgW="1917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359400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5" cstate="print"/>
          <a:srcRect t="33639" b="35050"/>
          <a:stretch>
            <a:fillRect/>
          </a:stretch>
        </p:blipFill>
        <p:spPr bwMode="auto">
          <a:xfrm>
            <a:off x="4495800" y="4152900"/>
            <a:ext cx="342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5" cstate="print"/>
          <a:srcRect t="67559" b="3739"/>
          <a:stretch>
            <a:fillRect/>
          </a:stretch>
        </p:blipFill>
        <p:spPr bwMode="auto">
          <a:xfrm>
            <a:off x="4495800" y="5130800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Addition and Multiplication with Real Numbers</a:t>
            </a:r>
          </a:p>
        </p:txBody>
      </p:sp>
      <p:sp>
        <p:nvSpPr>
          <p:cNvPr id="1639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Properties of Addition and Multiplication</a:t>
            </a:r>
          </a:p>
          <a:p>
            <a:pPr>
              <a:lnSpc>
                <a:spcPct val="150000"/>
              </a:lnSpc>
              <a:tabLst>
                <a:tab pos="46355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:</a:t>
            </a:r>
          </a:p>
          <a:p>
            <a:pPr>
              <a:spcBef>
                <a:spcPts val="600"/>
              </a:spcBef>
              <a:tabLst>
                <a:tab pos="463550" algn="l"/>
              </a:tabLst>
              <a:defRPr/>
            </a:pPr>
            <a:r>
              <a:rPr lang="en-US" sz="2800" b="1" u="sng" dirty="0">
                <a:solidFill>
                  <a:srgbClr val="000000"/>
                </a:solidFill>
              </a:rPr>
              <a:t>For Addition</a:t>
            </a:r>
            <a:r>
              <a:rPr lang="en-US" sz="2800" b="1" dirty="0">
                <a:solidFill>
                  <a:srgbClr val="000000"/>
                </a:solidFill>
              </a:rPr>
              <a:t>      </a:t>
            </a:r>
            <a:r>
              <a:rPr lang="en-US" sz="2800" b="1" u="sng" dirty="0">
                <a:solidFill>
                  <a:srgbClr val="000000"/>
                </a:solidFill>
              </a:rPr>
              <a:t>Name of Property</a:t>
            </a:r>
            <a:r>
              <a:rPr lang="en-US" sz="2800" b="1" dirty="0">
                <a:solidFill>
                  <a:srgbClr val="000000"/>
                </a:solidFill>
              </a:rPr>
              <a:t>     </a:t>
            </a:r>
            <a:r>
              <a:rPr lang="en-US" sz="2800" b="1" u="sng" dirty="0">
                <a:solidFill>
                  <a:srgbClr val="000000"/>
                </a:solidFill>
              </a:rPr>
              <a:t>For Multiplication</a:t>
            </a:r>
          </a:p>
          <a:p>
            <a:pPr>
              <a:tabLst>
                <a:tab pos="46355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 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42925" y="3187700"/>
          <a:ext cx="179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3" imgW="1790640" imgH="825480" progId="Equation.DSMT4">
                  <p:embed/>
                </p:oleObj>
              </mc:Choice>
              <mc:Fallback>
                <p:oleObj name="Equation" r:id="rId3" imgW="1790640" imgH="825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3187700"/>
                        <a:ext cx="1790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717800" y="3409950"/>
          <a:ext cx="3416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5" imgW="3416040" imgH="393480" progId="Equation.DSMT4">
                  <p:embed/>
                </p:oleObj>
              </mc:Choice>
              <mc:Fallback>
                <p:oleObj name="Equation" r:id="rId5" imgW="341604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09950"/>
                        <a:ext cx="3416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6521450" y="3187700"/>
          <a:ext cx="1473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7" imgW="1473120" imgH="850680" progId="Equation.DSMT4">
                  <p:embed/>
                </p:oleObj>
              </mc:Choice>
              <mc:Fallback>
                <p:oleObj name="Equation" r:id="rId7" imgW="1473120" imgH="850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1450" y="3187700"/>
                        <a:ext cx="14732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33400" y="4495800"/>
          <a:ext cx="2997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Equation" r:id="rId9" imgW="2997000" imgH="1054080" progId="Equation.DSMT4">
                  <p:embed/>
                </p:oleObj>
              </mc:Choice>
              <mc:Fallback>
                <p:oleObj name="Equation" r:id="rId9" imgW="2997000" imgH="1054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29972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733800" y="4635500"/>
          <a:ext cx="1701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Equation" r:id="rId11" imgW="1701720" imgH="799920" progId="Equation.DSMT4">
                  <p:embed/>
                </p:oleObj>
              </mc:Choice>
              <mc:Fallback>
                <p:oleObj name="Equation" r:id="rId11" imgW="1701720" imgH="799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635500"/>
                        <a:ext cx="1701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943600" y="4510088"/>
          <a:ext cx="2603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13" imgW="2603160" imgH="1054080" progId="Equation.DSMT4">
                  <p:embed/>
                </p:oleObj>
              </mc:Choice>
              <mc:Fallback>
                <p:oleObj name="Equation" r:id="rId13" imgW="2603160" imgH="1054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10088"/>
                        <a:ext cx="26035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Addition and Multiplication with Real Numbers</a:t>
            </a:r>
          </a:p>
        </p:txBody>
      </p:sp>
      <p:sp>
        <p:nvSpPr>
          <p:cNvPr id="174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1"/>
            <a:ext cx="8229600" cy="4053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Properties of Addition and Multiplication (cont.)</a:t>
            </a:r>
          </a:p>
          <a:p>
            <a:pPr>
              <a:tabLst>
                <a:tab pos="463550" algn="l"/>
              </a:tabLst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  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41338" y="2084365"/>
          <a:ext cx="2717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3" imgW="2717640" imgH="825480" progId="Equation.DSMT4">
                  <p:embed/>
                </p:oleObj>
              </mc:Choice>
              <mc:Fallback>
                <p:oleObj name="Equation" r:id="rId3" imgW="2717640" imgH="825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2084365"/>
                        <a:ext cx="2717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886200" y="2312965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5" imgW="1180800" imgH="368280" progId="Equation.DSMT4">
                  <p:embed/>
                </p:oleObj>
              </mc:Choice>
              <mc:Fallback>
                <p:oleObj name="Equation" r:id="rId5" imgW="11808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12965"/>
                        <a:ext cx="1181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15000" y="2049440"/>
          <a:ext cx="2692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7" imgW="2692080" imgH="952200" progId="Equation.DSMT4">
                  <p:embed/>
                </p:oleObj>
              </mc:Choice>
              <mc:Fallback>
                <p:oleObj name="Equation" r:id="rId7" imgW="269208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49440"/>
                        <a:ext cx="2692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762000" y="3303565"/>
          <a:ext cx="1981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1" name="Equation" r:id="rId9" imgW="1981080" imgH="1054080" progId="Equation.DSMT4">
                  <p:embed/>
                </p:oleObj>
              </mc:Choice>
              <mc:Fallback>
                <p:oleObj name="Equation" r:id="rId9" imgW="1981080" imgH="1054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303565"/>
                        <a:ext cx="19812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863975" y="3760765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2" name="Equation" r:id="rId11" imgW="1091880" imgH="291960" progId="Equation.DSMT4">
                  <p:embed/>
                </p:oleObj>
              </mc:Choice>
              <mc:Fallback>
                <p:oleObj name="Equation" r:id="rId11" imgW="109188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3760765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791200" y="3430565"/>
          <a:ext cx="2654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3" name="Equation" r:id="rId13" imgW="2654280" imgH="1777680" progId="Equation.DSMT4">
                  <p:embed/>
                </p:oleObj>
              </mc:Choice>
              <mc:Fallback>
                <p:oleObj name="Equation" r:id="rId13" imgW="2654280" imgH="1777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30565"/>
                        <a:ext cx="2654300" cy="177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Addition and Multiplication with Real Numbers</a:t>
            </a:r>
          </a:p>
        </p:txBody>
      </p:sp>
      <p:sp>
        <p:nvSpPr>
          <p:cNvPr id="184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8068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Properties of Addition and Multiplication (cont.)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C00000"/>
                </a:solidFill>
              </a:rPr>
              <a:t>Zero Factor Law</a:t>
            </a: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Courier New" pitchFamily="49" charset="0"/>
              <a:buNone/>
              <a:defRPr/>
            </a:pPr>
            <a:endParaRPr lang="en-US" sz="2800" b="1" dirty="0">
              <a:solidFill>
                <a:srgbClr val="000000"/>
              </a:solidFill>
              <a:latin typeface="+mn-lt"/>
            </a:endParaRPr>
          </a:p>
          <a:p>
            <a:pPr marL="342900" indent="-342900" eaLnBrk="0" hangingPunct="0">
              <a:lnSpc>
                <a:spcPct val="150000"/>
              </a:lnSpc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C00000"/>
                </a:solidFill>
              </a:rPr>
              <a:t>Distributive Property of Multiplication over Addition</a:t>
            </a:r>
            <a:endParaRPr lang="en-US" sz="2800" b="1" dirty="0">
              <a:solidFill>
                <a:srgbClr val="C00000"/>
              </a:solidFill>
              <a:latin typeface="+mn-lt"/>
            </a:endParaRPr>
          </a:p>
          <a:p>
            <a:pPr>
              <a:tabLst>
                <a:tab pos="463550" algn="l"/>
              </a:tabLst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  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85800" y="2667000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Equation" r:id="rId3" imgW="1981080" imgH="291960" progId="Equation.DSMT4">
                  <p:embed/>
                </p:oleObj>
              </mc:Choice>
              <mc:Fallback>
                <p:oleObj name="Equation" r:id="rId3" imgW="198108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67000"/>
                        <a:ext cx="198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816600" y="2590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5" imgW="2565360" imgH="469800" progId="Equation.DSMT4">
                  <p:embed/>
                </p:oleObj>
              </mc:Choice>
              <mc:Fallback>
                <p:oleObj name="Equation" r:id="rId5" imgW="25653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590800"/>
                        <a:ext cx="2565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09600" y="4114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7" imgW="2565360" imgH="469800" progId="Equation.DSMT4">
                  <p:embed/>
                </p:oleObj>
              </mc:Choice>
              <mc:Fallback>
                <p:oleObj name="Equation" r:id="rId7" imgW="25653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14800"/>
                        <a:ext cx="2565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486400" y="4137025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9" imgW="2831760" imgH="469800" progId="Equation.DSMT4">
                  <p:embed/>
                </p:oleObj>
              </mc:Choice>
              <mc:Fallback>
                <p:oleObj name="Equation" r:id="rId9" imgW="283176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137025"/>
                        <a:ext cx="2832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Addition and Multiplication with Real Numbers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19461" name="Rectangle 73"/>
          <p:cNvSpPr>
            <a:spLocks/>
          </p:cNvSpPr>
          <p:nvPr/>
        </p:nvSpPr>
        <p:spPr bwMode="auto">
          <a:xfrm>
            <a:off x="457200" y="1280160"/>
            <a:ext cx="8229600" cy="4502150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wrap="square"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number </a:t>
            </a:r>
            <a:r>
              <a:rPr lang="en-US" sz="2800" b="1" dirty="0">
                <a:solidFill>
                  <a:srgbClr val="C00000"/>
                </a:solidFill>
              </a:rPr>
              <a:t>0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00"/>
                </a:solidFill>
              </a:rPr>
              <a:t>is called the </a:t>
            </a:r>
            <a:r>
              <a:rPr lang="en-US" sz="2800" b="1" dirty="0">
                <a:solidFill>
                  <a:srgbClr val="000000"/>
                </a:solidFill>
              </a:rPr>
              <a:t>additive identity</a:t>
            </a:r>
            <a:r>
              <a:rPr lang="en-US" sz="2800" dirty="0">
                <a:solidFill>
                  <a:srgbClr val="000000"/>
                </a:solidFill>
              </a:rPr>
              <a:t> because when 0 is added to a number the result is the same number. Likewise, the number </a:t>
            </a:r>
            <a:r>
              <a:rPr lang="en-US" sz="2800" b="1" dirty="0">
                <a:solidFill>
                  <a:srgbClr val="C0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00"/>
                </a:solidFill>
              </a:rPr>
              <a:t>is called the </a:t>
            </a:r>
            <a:r>
              <a:rPr lang="en-US" sz="2800" b="1" dirty="0">
                <a:solidFill>
                  <a:srgbClr val="000000"/>
                </a:solidFill>
              </a:rPr>
              <a:t>multiplicative identity </a:t>
            </a:r>
            <a:r>
              <a:rPr lang="en-US" sz="2800" dirty="0">
                <a:solidFill>
                  <a:srgbClr val="000000"/>
                </a:solidFill>
              </a:rPr>
              <a:t>because when 1 is multiplied by a number the result is the same number. Also, the </a:t>
            </a:r>
            <a:r>
              <a:rPr lang="en-US" sz="2800" b="1" dirty="0">
                <a:solidFill>
                  <a:srgbClr val="000000"/>
                </a:solidFill>
              </a:rPr>
              <a:t>additive inverse </a:t>
            </a:r>
            <a:r>
              <a:rPr lang="en-US" sz="2800" dirty="0">
                <a:solidFill>
                  <a:srgbClr val="000000"/>
                </a:solidFill>
              </a:rPr>
              <a:t>of a number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its </a:t>
            </a:r>
            <a:r>
              <a:rPr lang="en-US" sz="2800" b="1" dirty="0">
                <a:solidFill>
                  <a:srgbClr val="000000"/>
                </a:solidFill>
              </a:rPr>
              <a:t>opposite</a:t>
            </a:r>
            <a:r>
              <a:rPr lang="en-US" sz="2800" i="1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i="1" dirty="0">
                <a:solidFill>
                  <a:srgbClr val="000000"/>
                </a:solidFill>
              </a:rPr>
              <a:t>. </a:t>
            </a:r>
            <a:r>
              <a:rPr lang="en-US" sz="2800" dirty="0">
                <a:solidFill>
                  <a:srgbClr val="000000"/>
                </a:solidFill>
              </a:rPr>
              <a:t>The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multiplicative inverse</a:t>
            </a:r>
            <a:r>
              <a:rPr lang="en-US" sz="2800" dirty="0">
                <a:solidFill>
                  <a:srgbClr val="000000"/>
                </a:solidFill>
              </a:rPr>
              <a:t> of a nonzero number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its </a:t>
            </a:r>
          </a:p>
          <a:p>
            <a:pPr algn="just"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reciprocal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133600" y="4912056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380880" imgH="838080" progId="Equation.DSMT4">
                  <p:embed/>
                </p:oleObj>
              </mc:Choice>
              <mc:Fallback>
                <p:oleObj name="Equation" r:id="rId3" imgW="380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12056"/>
                        <a:ext cx="38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Identify the Property</a:t>
            </a:r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r>
              <a:rPr lang="en-US" dirty="0"/>
              <a:t>Tell which property justifies each statement.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30352" y="1981200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7" name="Equation" r:id="rId3" imgW="1892160" imgH="291960" progId="Equation.DSMT4">
                  <p:embed/>
                </p:oleObj>
              </mc:Choice>
              <mc:Fallback>
                <p:oleObj name="Equation" r:id="rId3" imgW="1892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962400" y="1981200"/>
          <a:ext cx="354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8" name="Equation" r:id="rId5" imgW="3543120" imgH="279360" progId="Equation.DSMT4">
                  <p:embed/>
                </p:oleObj>
              </mc:Choice>
              <mc:Fallback>
                <p:oleObj name="Equation" r:id="rId5" imgW="354312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1200"/>
                        <a:ext cx="354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2600325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9" name="Equation" r:id="rId7" imgW="1765080" imgH="838080" progId="Equation.DSMT4">
                  <p:embed/>
                </p:oleObj>
              </mc:Choice>
              <mc:Fallback>
                <p:oleObj name="Equation" r:id="rId7" imgW="1765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00325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962400" y="29210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Equation" r:id="rId9" imgW="2971800" imgH="279360" progId="Equation.DSMT4">
                  <p:embed/>
                </p:oleObj>
              </mc:Choice>
              <mc:Fallback>
                <p:oleObj name="Equation" r:id="rId9" imgW="2971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210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30352" y="3765550"/>
          <a:ext cx="265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Equation" r:id="rId11" imgW="2654280" imgH="291960" progId="Equation.DSMT4">
                  <p:embed/>
                </p:oleObj>
              </mc:Choice>
              <mc:Fallback>
                <p:oleObj name="Equation" r:id="rId11" imgW="2654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65550"/>
                        <a:ext cx="265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962400" y="3835400"/>
          <a:ext cx="358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2" name="Equation" r:id="rId13" imgW="3581280" imgH="279360" progId="Equation.DSMT4">
                  <p:embed/>
                </p:oleObj>
              </mc:Choice>
              <mc:Fallback>
                <p:oleObj name="Equation" r:id="rId13" imgW="35812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35400"/>
                        <a:ext cx="358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30352" y="4384675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3" name="Equation" r:id="rId15" imgW="2946240" imgH="469800" progId="Equation.DSMT4">
                  <p:embed/>
                </p:oleObj>
              </mc:Choice>
              <mc:Fallback>
                <p:oleObj name="Equation" r:id="rId15" imgW="29462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84675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962400" y="4483100"/>
          <a:ext cx="391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4" name="Equation" r:id="rId17" imgW="3911400" imgH="279360" progId="Equation.DSMT4">
                  <p:embed/>
                </p:oleObj>
              </mc:Choice>
              <mc:Fallback>
                <p:oleObj name="Equation" r:id="rId17" imgW="39114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483100"/>
                        <a:ext cx="391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0352" y="5181600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5" name="Equation" r:id="rId19" imgW="2120760" imgH="469800" progId="Equation.DSMT4">
                  <p:embed/>
                </p:oleObj>
              </mc:Choice>
              <mc:Fallback>
                <p:oleObj name="Equation" r:id="rId19" imgW="21207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3962400" y="53086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Equation" r:id="rId21" imgW="2920680" imgH="279360" progId="Equation.DSMT4">
                  <p:embed/>
                </p:oleObj>
              </mc:Choice>
              <mc:Fallback>
                <p:oleObj name="Equation" r:id="rId21" imgW="292068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3086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Identify the Property (cont.)</a:t>
            </a:r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30352" y="12954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3" imgW="1549080" imgH="838080" progId="Equation.DSMT4">
                  <p:embed/>
                </p:oleObj>
              </mc:Choice>
              <mc:Fallback>
                <p:oleObj name="Equation" r:id="rId3" imgW="1549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648200" y="1600200"/>
          <a:ext cx="349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5" imgW="3492360" imgH="279360" progId="Equation.DSMT4">
                  <p:embed/>
                </p:oleObj>
              </mc:Choice>
              <mc:Fallback>
                <p:oleObj name="Equation" r:id="rId5" imgW="349236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00200"/>
                        <a:ext cx="349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30352" y="2501900"/>
          <a:ext cx="339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Equation" r:id="rId7" imgW="3390840" imgH="469800" progId="Equation.DSMT4">
                  <p:embed/>
                </p:oleObj>
              </mc:Choice>
              <mc:Fallback>
                <p:oleObj name="Equation" r:id="rId7" imgW="3390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01900"/>
                        <a:ext cx="339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4648200" y="2616200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Equation" r:id="rId9" imgW="2197080" imgH="279360" progId="Equation.DSMT4">
                  <p:embed/>
                </p:oleObj>
              </mc:Choice>
              <mc:Fallback>
                <p:oleObj name="Equation" r:id="rId9" imgW="219708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616200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648200" y="3454400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9" name="Equation" r:id="rId11" imgW="2197080" imgH="279360" progId="Equation.DSMT4">
                  <p:embed/>
                </p:oleObj>
              </mc:Choice>
              <mc:Fallback>
                <p:oleObj name="Equation" r:id="rId11" imgW="219708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54400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30352" y="3340100"/>
          <a:ext cx="339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0" name="Equation" r:id="rId12" imgW="3390840" imgH="469800" progId="Equation.DSMT4">
                  <p:embed/>
                </p:oleObj>
              </mc:Choice>
              <mc:Fallback>
                <p:oleObj name="Equation" r:id="rId12" imgW="3390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40100"/>
                        <a:ext cx="339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Addition and Multiplication with Real Numbers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3496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ts val="6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Properties of Inequality (Order)</a:t>
            </a:r>
          </a:p>
          <a:p>
            <a:pPr>
              <a:spcBef>
                <a:spcPts val="6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</a:p>
          <a:p>
            <a:pPr marL="231775">
              <a:spcBef>
                <a:spcPts val="6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Trichotomy Property: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Exactly one of the following is true: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&lt;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>
                <a:solidFill>
                  <a:srgbClr val="000000"/>
                </a:solidFill>
              </a:rPr>
              <a:t>or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&gt;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231775">
              <a:spcBef>
                <a:spcPts val="6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Transitive Property: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&lt;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&lt;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&lt; </a:t>
            </a:r>
            <a:r>
              <a:rPr lang="en-US" sz="2800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The transitive property applies to &gt;, ≥, and ≤ as well.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Numbers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Font typeface="Courier New" pitchFamily="49" charset="0"/>
              <a:buNone/>
              <a:defRPr/>
            </a:pPr>
            <a:endParaRPr lang="en-US" dirty="0"/>
          </a:p>
          <a:p>
            <a:pPr marL="0" indent="4763">
              <a:buFont typeface="Courier New" pitchFamily="49" charset="0"/>
              <a:buNone/>
              <a:defRPr/>
            </a:pPr>
            <a:endParaRPr lang="en-US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Variable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variable</a:t>
            </a:r>
            <a:r>
              <a:rPr lang="en-US" sz="2800" dirty="0">
                <a:solidFill>
                  <a:srgbClr val="000000"/>
                </a:solidFill>
              </a:rPr>
              <a:t> is a symbol (generally a letter of the alphabet) that is used to represent an unknown number or any one of several numbers.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Identify the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  <a:defRPr/>
            </a:pPr>
            <a:r>
              <a:rPr lang="en-US" dirty="0"/>
              <a:t>State which property of inequality or order is illustrated.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a.</a:t>
            </a:r>
            <a:r>
              <a:rPr lang="en-US" dirty="0"/>
              <a:t>	If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&lt; 3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3 &lt;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/>
              <a:t>, then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&lt;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/>
              <a:t>.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b.</a:t>
            </a:r>
            <a:r>
              <a:rPr lang="en-US" dirty="0"/>
              <a:t>	If </a:t>
            </a:r>
            <a:r>
              <a:rPr lang="en-US" i="1" dirty="0"/>
              <a:t>a</a:t>
            </a:r>
            <a:r>
              <a:rPr lang="en-US" dirty="0"/>
              <a:t> is a real number, then either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i="1" dirty="0"/>
              <a:t>	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or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&gt; 5 </a:t>
            </a:r>
            <a:r>
              <a:rPr lang="en-US" dirty="0"/>
              <a:t>or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&lt; 5</a:t>
            </a:r>
            <a:r>
              <a:rPr lang="en-US" dirty="0"/>
              <a:t>.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c.</a:t>
            </a:r>
            <a:r>
              <a:rPr lang="en-US" dirty="0"/>
              <a:t>	If </a:t>
            </a:r>
            <a:r>
              <a:rPr lang="en-US" i="1" dirty="0"/>
              <a:t>x </a:t>
            </a:r>
            <a:r>
              <a:rPr lang="en-US" dirty="0"/>
              <a:t>and </a:t>
            </a:r>
            <a:r>
              <a:rPr lang="en-US" i="1" dirty="0"/>
              <a:t>y</a:t>
            </a:r>
            <a:r>
              <a:rPr lang="en-US" dirty="0"/>
              <a:t> are real numbers, then either 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i="1" dirty="0"/>
              <a:t>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&gt;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or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&lt;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/>
              <a:t>.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/>
              <a:t>d.</a:t>
            </a:r>
            <a:r>
              <a:rPr lang="en-US" dirty="0"/>
              <a:t>	If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&gt;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&gt;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, then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&gt;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. 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410200" y="2340592"/>
          <a:ext cx="306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4" name="Equation" r:id="rId3" imgW="3060360" imgH="279360" progId="Equation.DSMT4">
                  <p:embed/>
                </p:oleObj>
              </mc:Choice>
              <mc:Fallback>
                <p:oleObj name="Equation" r:id="rId3" imgW="306036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40592"/>
                        <a:ext cx="3060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410200" y="3339129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Equation" r:id="rId5" imgW="3225600" imgH="279360" progId="Equation.DSMT4">
                  <p:embed/>
                </p:oleObj>
              </mc:Choice>
              <mc:Fallback>
                <p:oleObj name="Equation" r:id="rId5" imgW="322560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339129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410200" y="4428154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6" name="Equation" r:id="rId7" imgW="3225600" imgH="279360" progId="Equation.DSMT4">
                  <p:embed/>
                </p:oleObj>
              </mc:Choice>
              <mc:Fallback>
                <p:oleObj name="Equation" r:id="rId7" imgW="322560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28154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694389"/>
              </p:ext>
            </p:extLst>
          </p:nvPr>
        </p:nvGraphicFramePr>
        <p:xfrm>
          <a:off x="3740150" y="5294313"/>
          <a:ext cx="5219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7" name="Equation" r:id="rId9" imgW="5219640" imgH="660240" progId="Equation.DSMT4">
                  <p:embed/>
                </p:oleObj>
              </mc:Choice>
              <mc:Fallback>
                <p:oleObj name="Equation" r:id="rId9" imgW="5219640" imgH="66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5294313"/>
                        <a:ext cx="5219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86232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List the integers.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What type of number is </a:t>
            </a:r>
            <a:r>
              <a:rPr lang="el-GR" sz="2800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sz="2800" dirty="0">
                <a:solidFill>
                  <a:srgbClr val="000000"/>
                </a:solidFill>
              </a:rPr>
              <a:t>?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Graph the set 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+ 3 = 3 + </a:t>
            </a:r>
            <a:r>
              <a:rPr lang="en-US" sz="2800" i="1" dirty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illustrates which property of addition?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5.</a:t>
            </a:r>
            <a:r>
              <a:rPr lang="en-US" sz="2800" dirty="0">
                <a:solidFill>
                  <a:srgbClr val="000000"/>
                </a:solidFill>
              </a:rPr>
              <a:t>	2(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) = 2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+ 2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illustrates which property?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013075" y="2460008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3" imgW="1968480" imgH="469800" progId="Equation.DSMT4">
                  <p:embed/>
                </p:oleObj>
              </mc:Choice>
              <mc:Fallback>
                <p:oleObj name="Equation" r:id="rId3" imgW="19684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2460008"/>
                        <a:ext cx="1968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2458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47688" y="1219200"/>
          <a:ext cx="5448300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3" imgW="5448240" imgH="3441600" progId="Equation.DSMT4">
                  <p:embed/>
                </p:oleObj>
              </mc:Choice>
              <mc:Fallback>
                <p:oleObj name="Equation" r:id="rId3" imgW="5448240" imgH="3441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19200"/>
                        <a:ext cx="5448300" cy="344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1" name="Picture 4" descr="11_PP3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3" y="2613156"/>
            <a:ext cx="2986088" cy="97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Numbers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Rational Number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rational number </a:t>
            </a:r>
            <a:r>
              <a:rPr lang="en-US" sz="2800" dirty="0">
                <a:solidFill>
                  <a:srgbClr val="000000"/>
                </a:solidFill>
              </a:rPr>
              <a:t>is any number that can be written in the form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integers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 (The letter </a:t>
            </a:r>
            <a:r>
              <a:rPr lang="en-US" sz="28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ℚ</a:t>
            </a:r>
            <a:r>
              <a:rPr lang="en-US" sz="2800" dirty="0">
                <a:solidFill>
                  <a:srgbClr val="000000"/>
                </a:solidFill>
              </a:rPr>
              <a:t> represents the set of all rational numbers.)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1871663" y="23622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236220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Rational Numbers</a:t>
            </a:r>
          </a:p>
        </p:txBody>
      </p:sp>
      <p:sp>
        <p:nvSpPr>
          <p:cNvPr id="205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	 			   are all rational </a:t>
            </a:r>
          </a:p>
          <a:p>
            <a:pPr marL="0" indent="4763"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/>
              <a:t>	numbers.  Each is in the form     </a:t>
            </a:r>
            <a:r>
              <a:rPr lang="en-US" i="1" dirty="0"/>
              <a:t> </a:t>
            </a:r>
            <a:r>
              <a:rPr lang="en-US" dirty="0"/>
              <a:t>where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are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/>
              <a:t>	integers  and </a:t>
            </a:r>
            <a:r>
              <a:rPr lang="en-US" i="1" dirty="0"/>
              <a:t>b</a:t>
            </a:r>
            <a:r>
              <a:rPr lang="en-US" dirty="0"/>
              <a:t> ≠ 0.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       and </a:t>
            </a:r>
            <a:r>
              <a:rPr lang="en-US" dirty="0">
                <a:solidFill>
                  <a:srgbClr val="FF0000"/>
                </a:solidFill>
              </a:rPr>
              <a:t>2.33</a:t>
            </a:r>
            <a:r>
              <a:rPr lang="en-US" dirty="0"/>
              <a:t> are also rational numbers. They are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/>
              <a:t>	not in the form </a:t>
            </a:r>
            <a:r>
              <a:rPr lang="en-US" i="1" dirty="0"/>
              <a:t>     </a:t>
            </a:r>
            <a:r>
              <a:rPr lang="en-US" dirty="0"/>
              <a:t>but they </a:t>
            </a:r>
            <a:r>
              <a:rPr lang="en-US" b="1" dirty="0"/>
              <a:t>can be written </a:t>
            </a:r>
            <a:r>
              <a:rPr lang="en-US" dirty="0"/>
              <a:t>in that 	form: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996950" y="1143000"/>
          <a:ext cx="331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3" imgW="3314520" imgH="838080" progId="Equation.DSMT4">
                  <p:embed/>
                </p:oleObj>
              </mc:Choice>
              <mc:Fallback>
                <p:oleObj name="Equation" r:id="rId3" imgW="33145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1143000"/>
                        <a:ext cx="3314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5311775" y="186974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1869744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/>
        </p:nvGraphicFramePr>
        <p:xfrm>
          <a:off x="1004888" y="3445229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7" imgW="457200" imgH="838080" progId="Equation.DSMT4">
                  <p:embed/>
                </p:oleObj>
              </mc:Choice>
              <mc:Fallback>
                <p:oleObj name="Equation" r:id="rId7" imgW="4572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445229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8"/>
          <p:cNvGraphicFramePr>
            <a:graphicFrameLocks noChangeAspect="1"/>
          </p:cNvGraphicFramePr>
          <p:nvPr/>
        </p:nvGraphicFramePr>
        <p:xfrm>
          <a:off x="3241675" y="3998296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9" imgW="380880" imgH="838080" progId="Equation.DSMT4">
                  <p:embed/>
                </p:oleObj>
              </mc:Choice>
              <mc:Fallback>
                <p:oleObj name="Equation" r:id="rId9" imgW="38088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3998296"/>
                        <a:ext cx="38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9"/>
          <p:cNvGraphicFramePr>
            <a:graphicFrameLocks noChangeAspect="1"/>
          </p:cNvGraphicFramePr>
          <p:nvPr/>
        </p:nvGraphicFramePr>
        <p:xfrm>
          <a:off x="2139950" y="5003800"/>
          <a:ext cx="486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11" imgW="4863960" imgH="838080" progId="Equation.DSMT4">
                  <p:embed/>
                </p:oleObj>
              </mc:Choice>
              <mc:Fallback>
                <p:oleObj name="Equation" r:id="rId11" imgW="48639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5003800"/>
                        <a:ext cx="486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Rational Numbers (cont.)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	               are in the form       but the numerator </a:t>
            </a:r>
          </a:p>
          <a:p>
            <a:pPr marL="1588" indent="-1588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/>
              <a:t>		in each case is not an integer and cannot be written 	as an integer.  Thus, the fractions are </a:t>
            </a:r>
            <a:r>
              <a:rPr lang="en-US" b="1" dirty="0"/>
              <a:t>not</a:t>
            </a:r>
            <a:r>
              <a:rPr lang="en-US" dirty="0"/>
              <a:t> rational 	numbers. Instead, as we will see, they are called 	</a:t>
            </a:r>
            <a:r>
              <a:rPr lang="en-US" b="1" dirty="0"/>
              <a:t>irrational numbers</a:t>
            </a:r>
            <a:r>
              <a:rPr lang="en-US" dirty="0"/>
              <a:t>.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600255"/>
              </p:ext>
            </p:extLst>
          </p:nvPr>
        </p:nvGraphicFramePr>
        <p:xfrm>
          <a:off x="1012825" y="1039813"/>
          <a:ext cx="1524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1523880" imgH="914400" progId="Equation.DSMT4">
                  <p:embed/>
                </p:oleObj>
              </mc:Choice>
              <mc:Fallback>
                <p:oleObj name="Equation" r:id="rId3" imgW="1523880" imgH="91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1039813"/>
                        <a:ext cx="1524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4930775" y="1137929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380880" imgH="838080" progId="Equation.DSMT4">
                  <p:embed/>
                </p:oleObj>
              </mc:Choice>
              <mc:Fallback>
                <p:oleObj name="Equation" r:id="rId5" imgW="3808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1137929"/>
                        <a:ext cx="38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>
                <a:solidFill>
                  <a:srgbClr val="000000"/>
                </a:solidFill>
              </a:rPr>
              <a:t>Irrational Number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irrational number </a:t>
            </a:r>
            <a:r>
              <a:rPr lang="en-US" dirty="0">
                <a:solidFill>
                  <a:srgbClr val="000000"/>
                </a:solidFill>
              </a:rPr>
              <a:t>is any number that can be written as an infinite, nonrepeating decimal.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Irrational Numbers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Font typeface="Courier New" pitchFamily="49" charset="0"/>
              <a:buNone/>
            </a:pPr>
            <a:r>
              <a:rPr lang="en-US" dirty="0"/>
              <a:t>The following are irrational numbers. Note that there is no repeating pattern in their decimal representation. The three dots indicate that the digits continue indefinitely. </a:t>
            </a:r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5715000" y="4624483"/>
            <a:ext cx="283464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/>
              <a:t>The notation for </a:t>
            </a:r>
            <a:r>
              <a:rPr lang="en-US" sz="2000" i="1" dirty="0">
                <a:latin typeface="Symbol" pitchFamily="18" charset="2"/>
                <a:sym typeface="Symbol"/>
              </a:rPr>
              <a:t></a:t>
            </a:r>
            <a:r>
              <a:rPr lang="en-US" sz="2000" dirty="0"/>
              <a:t> and </a:t>
            </a:r>
            <a:r>
              <a:rPr lang="en-US" sz="2000" i="1" dirty="0"/>
              <a:t>e</a:t>
            </a:r>
            <a:r>
              <a:rPr lang="en-US" sz="2000" dirty="0"/>
              <a:t> is attributed to Swiss mathematician Leonhard Euler (1707 – 1783). </a:t>
            </a: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7920" y="2789552"/>
            <a:ext cx="1828800" cy="163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480918"/>
              </p:ext>
            </p:extLst>
          </p:nvPr>
        </p:nvGraphicFramePr>
        <p:xfrm>
          <a:off x="498475" y="3200400"/>
          <a:ext cx="762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4" imgW="761760" imgH="241200" progId="Equation.DSMT4">
                  <p:embed/>
                </p:oleObj>
              </mc:Choice>
              <mc:Fallback>
                <p:oleObj name="Equation" r:id="rId4" imgW="76176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3200400"/>
                        <a:ext cx="762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54053"/>
              </p:ext>
            </p:extLst>
          </p:nvPr>
        </p:nvGraphicFramePr>
        <p:xfrm>
          <a:off x="1333500" y="3162300"/>
          <a:ext cx="331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6" imgW="3314520" imgH="291960" progId="Equation.DSMT4">
                  <p:embed/>
                </p:oleObj>
              </mc:Choice>
              <mc:Fallback>
                <p:oleObj name="Equation" r:id="rId6" imgW="33145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162300"/>
                        <a:ext cx="331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312098"/>
              </p:ext>
            </p:extLst>
          </p:nvPr>
        </p:nvGraphicFramePr>
        <p:xfrm>
          <a:off x="1625600" y="3606800"/>
          <a:ext cx="341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8" imgW="3416040" imgH="596880" progId="Equation.DSMT4">
                  <p:embed/>
                </p:oleObj>
              </mc:Choice>
              <mc:Fallback>
                <p:oleObj name="Equation" r:id="rId8" imgW="34160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3606800"/>
                        <a:ext cx="341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1314</Words>
  <Application>Microsoft Office PowerPoint</Application>
  <PresentationFormat>On-screen Show (4:3)</PresentationFormat>
  <Paragraphs>195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Calibri</vt:lpstr>
      <vt:lpstr>Euclid Math Two</vt:lpstr>
      <vt:lpstr>Cambria Math</vt:lpstr>
      <vt:lpstr>Arial</vt:lpstr>
      <vt:lpstr>Symbol</vt:lpstr>
      <vt:lpstr>Courier New</vt:lpstr>
      <vt:lpstr>Office Theme</vt:lpstr>
      <vt:lpstr>Equation</vt:lpstr>
      <vt:lpstr>MathType 6.0 Equation</vt:lpstr>
      <vt:lpstr>Section 1.2</vt:lpstr>
      <vt:lpstr>Objectives</vt:lpstr>
      <vt:lpstr>Objectives (cont.)</vt:lpstr>
      <vt:lpstr>Types of Numbers</vt:lpstr>
      <vt:lpstr>Types of Numbers</vt:lpstr>
      <vt:lpstr>Example 1: Rational Numbers</vt:lpstr>
      <vt:lpstr>Example 1: Rational Numbers (cont.)</vt:lpstr>
      <vt:lpstr>Types of Numbers</vt:lpstr>
      <vt:lpstr>Example 2: Irrational Numbers</vt:lpstr>
      <vt:lpstr>Example 2: Irrational Numbers (cont.)</vt:lpstr>
      <vt:lpstr>Types of Numbers</vt:lpstr>
      <vt:lpstr>Types of Numbers</vt:lpstr>
      <vt:lpstr>Example 3: Classifying Numbers</vt:lpstr>
      <vt:lpstr>Example 4: Identifying Types of Numbers</vt:lpstr>
      <vt:lpstr>Example 4: Identifying Types of Numbers (cont.)</vt:lpstr>
      <vt:lpstr>Practice Problems</vt:lpstr>
      <vt:lpstr>Practice Problem Answers</vt:lpstr>
      <vt:lpstr>Example 5: Graphing Real Numbers on a Real Number Line</vt:lpstr>
      <vt:lpstr>Sets and Set-Builder Notation</vt:lpstr>
      <vt:lpstr>Using Set Notation and Graphs to Indicate Sets of Real Numbers</vt:lpstr>
      <vt:lpstr>Using Set Notation and Graphs to Indicate Sets of Real Numbers</vt:lpstr>
      <vt:lpstr>Using Set Notation and Graphs to Indicate Sets of Real Numbers</vt:lpstr>
      <vt:lpstr>Sets and Set-Builder Notation</vt:lpstr>
      <vt:lpstr>Sets and Set-Builder Notation</vt:lpstr>
      <vt:lpstr>Sets and Set-Builder Notation</vt:lpstr>
      <vt:lpstr>Sets and Set-Builder Notation</vt:lpstr>
      <vt:lpstr>Sets and Set-Builder Notation</vt:lpstr>
      <vt:lpstr>Sets and Set-Builder Notation</vt:lpstr>
      <vt:lpstr>Example 6: Graphs Indicated by Inequalities</vt:lpstr>
      <vt:lpstr>Example 6: Graphs Indicated by Inequalities (cont.)</vt:lpstr>
      <vt:lpstr>Example 6: Graphing Real Numbers on a Real Number Line (cont.)</vt:lpstr>
      <vt:lpstr>Example 6: Graphing Real Numbers on a Real Number Line (cont.)</vt:lpstr>
      <vt:lpstr>Properties of Addition and Multiplication with Real Numbers</vt:lpstr>
      <vt:lpstr>Properties of Addition and Multiplication with Real Numbers</vt:lpstr>
      <vt:lpstr>Properties of Addition and Multiplication with Real Numbers</vt:lpstr>
      <vt:lpstr>Properties of Addition and Multiplication with Real Numbers</vt:lpstr>
      <vt:lpstr>Example 7: Identify the Property</vt:lpstr>
      <vt:lpstr>Example 7: Identify the Property (cont.)</vt:lpstr>
      <vt:lpstr>Properties of Addition and Multiplication with Real Numbers</vt:lpstr>
      <vt:lpstr>Example 8: Identify the Property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nagesh</cp:lastModifiedBy>
  <cp:revision>54</cp:revision>
  <dcterms:created xsi:type="dcterms:W3CDTF">2013-04-26T14:43:13Z</dcterms:created>
  <dcterms:modified xsi:type="dcterms:W3CDTF">2018-08-31T07:10:40Z</dcterms:modified>
</cp:coreProperties>
</file>