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5" Type="http://schemas.openxmlformats.org/officeDocument/2006/relationships/image" Target="../media/image11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Relationship Id="rId14" Type="http://schemas.openxmlformats.org/officeDocument/2006/relationships/image" Target="../media/image11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4.wmf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12" Type="http://schemas.openxmlformats.org/officeDocument/2006/relationships/image" Target="../media/image163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11" Type="http://schemas.openxmlformats.org/officeDocument/2006/relationships/image" Target="../media/image162.wmf"/><Relationship Id="rId5" Type="http://schemas.openxmlformats.org/officeDocument/2006/relationships/image" Target="../media/image156.wmf"/><Relationship Id="rId10" Type="http://schemas.openxmlformats.org/officeDocument/2006/relationships/image" Target="../media/image161.wmf"/><Relationship Id="rId4" Type="http://schemas.openxmlformats.org/officeDocument/2006/relationships/image" Target="../media/image155.wmf"/><Relationship Id="rId9" Type="http://schemas.openxmlformats.org/officeDocument/2006/relationships/image" Target="../media/image16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12" Type="http://schemas.openxmlformats.org/officeDocument/2006/relationships/image" Target="../media/image176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11" Type="http://schemas.openxmlformats.org/officeDocument/2006/relationships/image" Target="../media/image175.wmf"/><Relationship Id="rId5" Type="http://schemas.openxmlformats.org/officeDocument/2006/relationships/image" Target="../media/image169.wmf"/><Relationship Id="rId10" Type="http://schemas.openxmlformats.org/officeDocument/2006/relationships/image" Target="../media/image174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11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EAFF-BBDA-4152-8500-1C18303463EB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1A81C-4152-47ED-AFB4-24E67BC800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8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4.wmf"/><Relationship Id="rId26" Type="http://schemas.openxmlformats.org/officeDocument/2006/relationships/image" Target="../media/image108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99.bin"/><Relationship Id="rId25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29" Type="http://schemas.openxmlformats.org/officeDocument/2006/relationships/oleObject" Target="../embeddings/oleObject105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107.wmf"/><Relationship Id="rId32" Type="http://schemas.openxmlformats.org/officeDocument/2006/relationships/image" Target="../media/image111.wmf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28" Type="http://schemas.openxmlformats.org/officeDocument/2006/relationships/image" Target="../media/image109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00.bin"/><Relationship Id="rId31" Type="http://schemas.openxmlformats.org/officeDocument/2006/relationships/oleObject" Target="../embeddings/oleObject106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104.bin"/><Relationship Id="rId30" Type="http://schemas.openxmlformats.org/officeDocument/2006/relationships/image" Target="../media/image11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2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3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42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4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50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9.wmf"/><Relationship Id="rId20" Type="http://schemas.openxmlformats.org/officeDocument/2006/relationships/image" Target="../media/image151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10" Type="http://schemas.openxmlformats.org/officeDocument/2006/relationships/image" Target="../media/image146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59.wmf"/><Relationship Id="rId26" Type="http://schemas.openxmlformats.org/officeDocument/2006/relationships/image" Target="../media/image163.wmf"/><Relationship Id="rId3" Type="http://schemas.openxmlformats.org/officeDocument/2006/relationships/oleObject" Target="../embeddings/oleObject147.bin"/><Relationship Id="rId21" Type="http://schemas.openxmlformats.org/officeDocument/2006/relationships/oleObject" Target="../embeddings/oleObject156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56.wmf"/><Relationship Id="rId17" Type="http://schemas.openxmlformats.org/officeDocument/2006/relationships/oleObject" Target="../embeddings/oleObject154.bin"/><Relationship Id="rId25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8.wmf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151.bin"/><Relationship Id="rId24" Type="http://schemas.openxmlformats.org/officeDocument/2006/relationships/image" Target="../media/image162.wmf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23" Type="http://schemas.openxmlformats.org/officeDocument/2006/relationships/oleObject" Target="../embeddings/oleObject157.bin"/><Relationship Id="rId28" Type="http://schemas.openxmlformats.org/officeDocument/2006/relationships/image" Target="../media/image164.wmf"/><Relationship Id="rId10" Type="http://schemas.openxmlformats.org/officeDocument/2006/relationships/image" Target="../media/image155.wmf"/><Relationship Id="rId19" Type="http://schemas.openxmlformats.org/officeDocument/2006/relationships/oleObject" Target="../embeddings/oleObject155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57.wmf"/><Relationship Id="rId22" Type="http://schemas.openxmlformats.org/officeDocument/2006/relationships/image" Target="../media/image161.wmf"/><Relationship Id="rId27" Type="http://schemas.openxmlformats.org/officeDocument/2006/relationships/oleObject" Target="../embeddings/oleObject15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172.wmf"/><Relationship Id="rId26" Type="http://schemas.openxmlformats.org/officeDocument/2006/relationships/image" Target="../media/image176.wmf"/><Relationship Id="rId3" Type="http://schemas.openxmlformats.org/officeDocument/2006/relationships/oleObject" Target="../embeddings/oleObject160.bin"/><Relationship Id="rId21" Type="http://schemas.openxmlformats.org/officeDocument/2006/relationships/oleObject" Target="../embeddings/oleObject169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167.bin"/><Relationship Id="rId25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173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64.bin"/><Relationship Id="rId24" Type="http://schemas.openxmlformats.org/officeDocument/2006/relationships/image" Target="../media/image175.wmf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23" Type="http://schemas.openxmlformats.org/officeDocument/2006/relationships/oleObject" Target="../embeddings/oleObject170.bin"/><Relationship Id="rId10" Type="http://schemas.openxmlformats.org/officeDocument/2006/relationships/image" Target="../media/image168.wmf"/><Relationship Id="rId19" Type="http://schemas.openxmlformats.org/officeDocument/2006/relationships/oleObject" Target="../embeddings/oleObject168.bin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70.wmf"/><Relationship Id="rId22" Type="http://schemas.openxmlformats.org/officeDocument/2006/relationships/image" Target="../media/image17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7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19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2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9.bin"/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Operations with Real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Addition with Unlike 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3400" y="1322696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3" imgW="2234880" imgH="469800" progId="Equation.DSMT4">
                  <p:embed/>
                </p:oleObj>
              </mc:Choice>
              <mc:Fallback>
                <p:oleObj name="Equation" r:id="rId3" imgW="22348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22696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19400" y="1295400"/>
          <a:ext cx="2247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5" imgW="2247840" imgH="545760" progId="Equation.DSMT4">
                  <p:embed/>
                </p:oleObj>
              </mc:Choice>
              <mc:Fallback>
                <p:oleObj name="Equation" r:id="rId5" imgW="224784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2247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119048" y="1322696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7" imgW="1600200" imgH="469800" progId="Equation.DSMT4">
                  <p:embed/>
                </p:oleObj>
              </mc:Choice>
              <mc:Fallback>
                <p:oleObj name="Equation" r:id="rId7" imgW="1600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1322696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754504" y="1398896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04" y="1398896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47048" y="2057400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11" imgW="2234880" imgH="469800" progId="Equation.DSMT4">
                  <p:embed/>
                </p:oleObj>
              </mc:Choice>
              <mc:Fallback>
                <p:oleObj name="Equation" r:id="rId11" imgW="22348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057400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833048" y="2035792"/>
          <a:ext cx="2247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13" imgW="2247840" imgH="545760" progId="Equation.DSMT4">
                  <p:embed/>
                </p:oleObj>
              </mc:Choice>
              <mc:Fallback>
                <p:oleObj name="Equation" r:id="rId13" imgW="2247840" imgH="5457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048" y="2035792"/>
                        <a:ext cx="2247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119048" y="20574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5" imgW="1600200" imgH="469800" progId="Equation.DSMT4">
                  <p:embed/>
                </p:oleObj>
              </mc:Choice>
              <mc:Fallback>
                <p:oleObj name="Equation" r:id="rId15" imgW="160020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20574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6740856" y="2147248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17" imgW="469800" imgH="279360" progId="Equation.DSMT4">
                  <p:embed/>
                </p:oleObj>
              </mc:Choice>
              <mc:Fallback>
                <p:oleObj name="Equation" r:id="rId17" imgW="4698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856" y="2147248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47048" y="2841008"/>
          <a:ext cx="184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19" imgW="1841400" imgH="838080" progId="Equation.DSMT4">
                  <p:embed/>
                </p:oleObj>
              </mc:Choice>
              <mc:Fallback>
                <p:oleObj name="Equation" r:id="rId19" imgW="184140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841008"/>
                        <a:ext cx="1841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0370"/>
              </p:ext>
            </p:extLst>
          </p:nvPr>
        </p:nvGraphicFramePr>
        <p:xfrm>
          <a:off x="2455863" y="2786063"/>
          <a:ext cx="2387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21" imgW="2387520" imgH="990360" progId="Equation.DSMT4">
                  <p:embed/>
                </p:oleObj>
              </mc:Choice>
              <mc:Fallback>
                <p:oleObj name="Equation" r:id="rId21" imgW="2387520" imgH="990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2786063"/>
                        <a:ext cx="2387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013548"/>
              </p:ext>
            </p:extLst>
          </p:nvPr>
        </p:nvGraphicFramePr>
        <p:xfrm>
          <a:off x="4956175" y="2798763"/>
          <a:ext cx="1943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23" imgW="1942920" imgH="939600" progId="Equation.DSMT4">
                  <p:embed/>
                </p:oleObj>
              </mc:Choice>
              <mc:Fallback>
                <p:oleObj name="Equation" r:id="rId23" imgW="1942920" imgH="939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2798763"/>
                        <a:ext cx="1943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955808" y="2841008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25" imgW="939600" imgH="838080" progId="Equation.DSMT4">
                  <p:embed/>
                </p:oleObj>
              </mc:Choice>
              <mc:Fallback>
                <p:oleObj name="Equation" r:id="rId25" imgW="93960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808" y="2841008"/>
                        <a:ext cx="93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with Real Numbers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If a negative number occurs after an addition symbol then we must place the number in parentheses so that the two operation symbols are not next to each other.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Jeremy is planning a cookout. He wants to buy       </a:t>
            </a:r>
            <a:r>
              <a:rPr lang="en-US" dirty="0">
                <a:solidFill>
                  <a:srgbClr val="0000FF"/>
                </a:solidFill>
              </a:rPr>
              <a:t>lbs</a:t>
            </a:r>
            <a:r>
              <a:rPr lang="en-US" dirty="0"/>
              <a:t> 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dirty="0"/>
              <a:t>ground beef, </a:t>
            </a:r>
            <a:r>
              <a:rPr lang="en-US" dirty="0">
                <a:solidFill>
                  <a:srgbClr val="0000FF"/>
                </a:solidFill>
              </a:rPr>
              <a:t>3 lbs </a:t>
            </a:r>
            <a:r>
              <a:rPr lang="en-US" dirty="0"/>
              <a:t>pork chops, </a:t>
            </a:r>
            <a:r>
              <a:rPr lang="en-US" dirty="0">
                <a:solidFill>
                  <a:srgbClr val="0000FF"/>
                </a:solidFill>
              </a:rPr>
              <a:t>2 lbs </a:t>
            </a:r>
            <a:r>
              <a:rPr lang="en-US" dirty="0"/>
              <a:t>chicken, and      </a:t>
            </a:r>
            <a:r>
              <a:rPr lang="en-US" dirty="0">
                <a:solidFill>
                  <a:srgbClr val="0000FF"/>
                </a:solidFill>
              </a:rPr>
              <a:t> lbs 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dirty="0"/>
              <a:t>steak. How much meat does Jeremy intend to buy? 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/>
              <a:t>[</a:t>
            </a:r>
            <a:r>
              <a:rPr lang="en-US" b="1" dirty="0"/>
              <a:t>Note: </a:t>
            </a:r>
            <a:r>
              <a:rPr lang="en-US" dirty="0"/>
              <a:t>If you have trouble adding fractions, see Appendix A.1 for a review.]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265988" y="11430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444240" imgH="838080" progId="Equation.DSMT4">
                  <p:embed/>
                </p:oleObj>
              </mc:Choice>
              <mc:Fallback>
                <p:oleObj name="Equation" r:id="rId3" imgW="44424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11430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543800" y="1864673"/>
          <a:ext cx="46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469800" imgH="838080" progId="Equation.DSMT4">
                  <p:embed/>
                </p:oleObj>
              </mc:Choice>
              <mc:Fallback>
                <p:oleObj name="Equation" r:id="rId5" imgW="46980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864673"/>
                        <a:ext cx="46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886200"/>
            <a:ext cx="2416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564944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3" imgW="1384200" imgH="304560" progId="Equation.DSMT4">
                  <p:embed/>
                </p:oleObj>
              </mc:Choice>
              <mc:Fallback>
                <p:oleObj name="Equation" r:id="rId3" imgW="138420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564944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237096" y="1303360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5" imgW="2120760" imgH="838080" progId="Equation.DSMT4">
                  <p:embed/>
                </p:oleObj>
              </mc:Choice>
              <mc:Fallback>
                <p:oleObj name="Equation" r:id="rId5" imgW="21207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096" y="1303360"/>
                        <a:ext cx="212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433248" y="1295400"/>
          <a:ext cx="217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7" imgW="2171520" imgH="838080" progId="Equation.DSMT4">
                  <p:embed/>
                </p:oleObj>
              </mc:Choice>
              <mc:Fallback>
                <p:oleObj name="Equation" r:id="rId7" imgW="21715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248" y="1295400"/>
                        <a:ext cx="217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405952" y="2223448"/>
          <a:ext cx="265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9" imgW="2654280" imgH="838080" progId="Equation.DSMT4">
                  <p:embed/>
                </p:oleObj>
              </mc:Choice>
              <mc:Fallback>
                <p:oleObj name="Equation" r:id="rId9" imgW="26542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952" y="2223448"/>
                        <a:ext cx="265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419600" y="3178792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11" imgW="711000" imgH="838080" progId="Equation.DSMT4">
                  <p:embed/>
                </p:oleObj>
              </mc:Choice>
              <mc:Fallback>
                <p:oleObj name="Equation" r:id="rId11" imgW="7110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78792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419600" y="4114800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13" imgW="901440" imgH="838080" progId="Equation.DSMT4">
                  <p:embed/>
                </p:oleObj>
              </mc:Choice>
              <mc:Fallback>
                <p:oleObj name="Equation" r:id="rId13" imgW="90144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547048" y="5048536"/>
          <a:ext cx="598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15" imgW="5981400" imgH="838080" progId="Equation.DSMT4">
                  <p:embed/>
                </p:oleObj>
              </mc:Choice>
              <mc:Fallback>
                <p:oleObj name="Equation" r:id="rId15" imgW="59814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5048536"/>
                        <a:ext cx="598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 (cont.)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b="1" dirty="0"/>
              <a:t>Note:  </a:t>
            </a:r>
            <a:r>
              <a:rPr lang="en-US" dirty="0"/>
              <a:t>The improper fraction       is a correct solution</a:t>
            </a: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dirty="0"/>
              <a:t>and may be preferred in many algebraic situations. However, in practical applications, the mixed number 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dirty="0"/>
              <a:t>form          is more appropriate and understandable to </a:t>
            </a: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dirty="0"/>
              <a:t>most people.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724400" y="115096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444240" imgH="838080" progId="Equation.DSMT4">
                  <p:embed/>
                </p:oleObj>
              </mc:Choice>
              <mc:Fallback>
                <p:oleObj name="Equation" r:id="rId3" imgW="44424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5096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4141"/>
              </p:ext>
            </p:extLst>
          </p:nvPr>
        </p:nvGraphicFramePr>
        <p:xfrm>
          <a:off x="1330325" y="2804534"/>
          <a:ext cx="63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634680" imgH="838080" progId="Equation.DSMT4">
                  <p:embed/>
                </p:oleObj>
              </mc:Choice>
              <mc:Fallback>
                <p:oleObj name="Equation" r:id="rId5" imgW="63468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804534"/>
                        <a:ext cx="63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Susan is a salesperson for a shoe store. Last week her sales of pairs of shoes were as follows: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423160"/>
          <a:ext cx="5334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Daily Net 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-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0" algn="l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905" name="Picture 6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72423"/>
            <a:ext cx="179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6" name="Picture 7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37560"/>
            <a:ext cx="179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7" name="Picture 8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18560"/>
            <a:ext cx="179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8" name="Picture 9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36073"/>
            <a:ext cx="179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9" name="Picture 10" descr="sa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6435"/>
            <a:ext cx="179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308225"/>
            <a:ext cx="269716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 (cont.)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/>
              <a:t>What were Susan's net sales for last week?</a:t>
            </a: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r>
              <a:rPr lang="en-US" b="1" dirty="0"/>
              <a:t>Solution:</a:t>
            </a: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endParaRPr lang="en-US" dirty="0"/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r>
              <a:rPr lang="en-US" dirty="0"/>
              <a:t>Susan’s net sales for the week were </a:t>
            </a:r>
            <a:r>
              <a:rPr lang="en-US" dirty="0">
                <a:solidFill>
                  <a:srgbClr val="FF0000"/>
                </a:solidFill>
              </a:rPr>
              <a:t>17 pairs</a:t>
            </a:r>
            <a:r>
              <a:rPr lang="en-US" dirty="0"/>
              <a:t> of shoes.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098344" y="2667000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2552400" imgH="469800" progId="Equation.DSMT4">
                  <p:embed/>
                </p:oleObj>
              </mc:Choice>
              <mc:Fallback>
                <p:oleObj name="Equation" r:id="rId3" imgW="25524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344" y="2667000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724400" y="27432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5" imgW="647640" imgH="279360" progId="Equation.DSMT4">
                  <p:embed/>
                </p:oleObj>
              </mc:Choice>
              <mc:Fallback>
                <p:oleObj name="Equation" r:id="rId5" imgW="6476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432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with Real Numbers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8985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 for Subtraction with Real Numbers</a:t>
            </a: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To subtract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 add the opposite of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397250" y="2438400"/>
          <a:ext cx="234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2349360" imgH="469800" progId="Equation.DSMT4">
                  <p:embed/>
                </p:oleObj>
              </mc:Choice>
              <mc:Fallback>
                <p:oleObj name="Equation" r:id="rId3" imgW="234936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438400"/>
                        <a:ext cx="234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Subtraction with Real Numbers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endParaRPr lang="en-US" b="1" dirty="0"/>
          </a:p>
          <a:p>
            <a:pPr marL="0" indent="0">
              <a:buFont typeface="Courier New" pitchFamily="49" charset="0"/>
              <a:buNone/>
            </a:pPr>
            <a:r>
              <a:rPr lang="en-US" b="1" dirty="0"/>
              <a:t>Remember:  </a:t>
            </a:r>
            <a:r>
              <a:rPr lang="en-US" dirty="0"/>
              <a:t>To subtract, add the opposite of the number being subtracted. If more than two numbers are involved, add or subtract from left to right.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92456" y="1497652"/>
          <a:ext cx="143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3" imgW="1434960" imgH="291960" progId="Equation.DSMT4">
                  <p:embed/>
                </p:oleObj>
              </mc:Choice>
              <mc:Fallback>
                <p:oleObj name="Equation" r:id="rId3" imgW="143496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56" y="1497652"/>
                        <a:ext cx="1435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953904" y="1407804"/>
          <a:ext cx="168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5" imgW="1688760" imgH="469800" progId="Equation.DSMT4">
                  <p:embed/>
                </p:oleObj>
              </mc:Choice>
              <mc:Fallback>
                <p:oleObj name="Equation" r:id="rId5" imgW="16887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904" y="1407804"/>
                        <a:ext cx="1689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643952" y="1497652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7" imgW="457200" imgH="291960" progId="Equation.DSMT4">
                  <p:embed/>
                </p:oleObj>
              </mc:Choice>
              <mc:Fallback>
                <p:oleObj name="Equation" r:id="rId7" imgW="4572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952" y="1497652"/>
                        <a:ext cx="45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511792" y="2307608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Equation" r:id="rId9" imgW="1663560" imgH="304560" progId="Equation.DSMT4">
                  <p:embed/>
                </p:oleObj>
              </mc:Choice>
              <mc:Fallback>
                <p:oleObj name="Equation" r:id="rId9" imgW="166356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92" y="2307608"/>
                        <a:ext cx="1663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174544" y="2209800"/>
          <a:ext cx="1905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Equation" r:id="rId11" imgW="1904760" imgH="469800" progId="Equation.DSMT4">
                  <p:embed/>
                </p:oleObj>
              </mc:Choice>
              <mc:Fallback>
                <p:oleObj name="Equation" r:id="rId11" imgW="19047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544" y="2209800"/>
                        <a:ext cx="1905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01152" y="2307608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Equation" r:id="rId13" imgW="838080" imgH="291960" progId="Equation.DSMT4">
                  <p:embed/>
                </p:oleObj>
              </mc:Choice>
              <mc:Fallback>
                <p:oleObj name="Equation" r:id="rId13" imgW="8380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152" y="2307608"/>
                        <a:ext cx="83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92456" y="2986396"/>
          <a:ext cx="172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Equation" r:id="rId15" imgW="1726920" imgH="469800" progId="Equation.DSMT4">
                  <p:embed/>
                </p:oleObj>
              </mc:Choice>
              <mc:Fallback>
                <p:oleObj name="Equation" r:id="rId15" imgW="172692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56" y="2986396"/>
                        <a:ext cx="172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237096" y="3000044"/>
          <a:ext cx="151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Equation" r:id="rId17" imgW="1511280" imgH="469800" progId="Equation.DSMT4">
                  <p:embed/>
                </p:oleObj>
              </mc:Choice>
              <mc:Fallback>
                <p:oleObj name="Equation" r:id="rId17" imgW="151128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096" y="3000044"/>
                        <a:ext cx="1511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3769056" y="3076244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19" imgW="634680" imgH="291960" progId="Equation.DSMT4">
                  <p:embed/>
                </p:oleObj>
              </mc:Choice>
              <mc:Fallback>
                <p:oleObj name="Equation" r:id="rId19" imgW="6346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056" y="3076244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4585648" y="3125148"/>
          <a:ext cx="421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21" imgW="4216320" imgH="304560" progId="Equation.DSMT4">
                  <p:embed/>
                </p:oleObj>
              </mc:Choice>
              <mc:Fallback>
                <p:oleObj name="Equation" r:id="rId21" imgW="421632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648" y="3125148"/>
                        <a:ext cx="421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4585648" y="1552244"/>
          <a:ext cx="4330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23" imgW="4330440" imgH="304560" progId="Equation.DSMT4">
                  <p:embed/>
                </p:oleObj>
              </mc:Choice>
              <mc:Fallback>
                <p:oleObj name="Equation" r:id="rId23" imgW="433044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648" y="1552244"/>
                        <a:ext cx="4330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Subtraction with Real Numbers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68656" y="1447800"/>
          <a:ext cx="198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Equation" r:id="rId3" imgW="1981080" imgH="304560" progId="Equation.DSMT4">
                  <p:embed/>
                </p:oleObj>
              </mc:Choice>
              <mc:Fallback>
                <p:oleObj name="Equation" r:id="rId3" imgW="198108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56" y="1447800"/>
                        <a:ext cx="198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590800" y="1371600"/>
          <a:ext cx="267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5" imgW="2679480" imgH="469800" progId="Equation.DSMT4">
                  <p:embed/>
                </p:oleObj>
              </mc:Choice>
              <mc:Fallback>
                <p:oleObj name="Equation" r:id="rId5" imgW="26794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2679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298744" y="1371600"/>
          <a:ext cx="179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7" imgW="1790640" imgH="469800" progId="Equation.DSMT4">
                  <p:embed/>
                </p:oleObj>
              </mc:Choice>
              <mc:Fallback>
                <p:oleObj name="Equation" r:id="rId7" imgW="17906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744" y="1371600"/>
                        <a:ext cx="1790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7094560" y="1461448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9" imgW="863280" imgH="291960" progId="Equation.DSMT4">
                  <p:embed/>
                </p:oleObj>
              </mc:Choice>
              <mc:Fallback>
                <p:oleObj name="Equation" r:id="rId9" imgW="8632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60" y="1461448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68656" y="2133600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11" imgW="1828800" imgH="838080" progId="Equation.DSMT4">
                  <p:embed/>
                </p:oleObj>
              </mc:Choice>
              <mc:Fallback>
                <p:oleObj name="Equation" r:id="rId11" imgW="18288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56" y="2133600"/>
                        <a:ext cx="182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438400" y="213360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quation" r:id="rId13" imgW="1066680" imgH="838080" progId="Equation.DSMT4">
                  <p:embed/>
                </p:oleObj>
              </mc:Choice>
              <mc:Fallback>
                <p:oleObj name="Equation" r:id="rId13" imgW="106668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3360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505200" y="24384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15" imgW="482400" imgH="291960" progId="Equation.DSMT4">
                  <p:embed/>
                </p:oleObj>
              </mc:Choice>
              <mc:Fallback>
                <p:oleObj name="Equation" r:id="rId15" imgW="4824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74344" y="3338204"/>
          <a:ext cx="245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17" imgW="2450880" imgH="317160" progId="Equation.DSMT4">
                  <p:embed/>
                </p:oleObj>
              </mc:Choice>
              <mc:Fallback>
                <p:oleObj name="Equation" r:id="rId17" imgW="2450880" imgH="317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44" y="3338204"/>
                        <a:ext cx="2451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3048000" y="33655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19" imgW="1498320" imgH="291960" progId="Equation.DSMT4">
                  <p:embed/>
                </p:oleObj>
              </mc:Choice>
              <mc:Fallback>
                <p:oleObj name="Equation" r:id="rId19" imgW="149832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655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4564040" y="33655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21" imgW="736560" imgH="291960" progId="Equation.DSMT4">
                  <p:embed/>
                </p:oleObj>
              </mc:Choice>
              <mc:Fallback>
                <p:oleObj name="Equation" r:id="rId21" imgW="73656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40" y="33655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Objectives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Evaluate absolute value expressions.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Determine the values, if any, that satisfy absolute value equations.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Add, subtract, multiply, and divide real numbers.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Evaluate expressions by using the rules for order of operations.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Application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At noon on Tuesday the temperature was </a:t>
            </a:r>
            <a:r>
              <a:rPr lang="en-US" dirty="0">
                <a:solidFill>
                  <a:srgbClr val="0000FF"/>
                </a:solidFill>
              </a:rPr>
              <a:t>34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°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/>
              <a:t>. By noon on Thursday the temperature had dropped to </a:t>
            </a:r>
            <a:r>
              <a:rPr lang="en-US" dirty="0">
                <a:solidFill>
                  <a:srgbClr val="0000FF"/>
                </a:solidFill>
              </a:rPr>
              <a:t>−5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°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/>
              <a:t>. How much did the temperature drop between Tuesday and Thursday?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71800"/>
            <a:ext cx="35433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Application (cont.)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b="1" dirty="0"/>
              <a:t>Solution:  </a:t>
            </a:r>
            <a:r>
              <a:rPr lang="en-US" dirty="0"/>
              <a:t>For change in value: </a:t>
            </a:r>
          </a:p>
          <a:p>
            <a:pPr marL="0" indent="0">
              <a:buFont typeface="Courier New" pitchFamily="49" charset="0"/>
              <a:buNone/>
            </a:pPr>
            <a:endParaRPr lang="en-US" dirty="0"/>
          </a:p>
          <a:p>
            <a:pPr marL="0" indent="0">
              <a:buFont typeface="Courier New" pitchFamily="49" charset="0"/>
              <a:buNone/>
            </a:pPr>
            <a:endParaRPr lang="en-US" dirty="0"/>
          </a:p>
          <a:p>
            <a:pPr marL="0" indent="0">
              <a:buFont typeface="Courier New" pitchFamily="49" charset="0"/>
              <a:buNone/>
            </a:pPr>
            <a:endParaRPr lang="en-US" dirty="0"/>
          </a:p>
          <a:p>
            <a:pPr marL="0" indent="0">
              <a:buFont typeface="Courier New" pitchFamily="49" charset="0"/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</a:pPr>
            <a:endParaRPr lang="en-US" dirty="0"/>
          </a:p>
          <a:p>
            <a:pPr marL="0" indent="0">
              <a:buFont typeface="Courier New" pitchFamily="49" charset="0"/>
              <a:buNone/>
            </a:pPr>
            <a:r>
              <a:rPr lang="en-US" dirty="0"/>
              <a:t>Between Tuesday and Thursday the temperature changed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39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°</a:t>
            </a:r>
            <a:r>
              <a:rPr lang="en-US" dirty="0">
                <a:solidFill>
                  <a:srgbClr val="FF0000"/>
                </a:solidFill>
              </a:rPr>
              <a:t>F </a:t>
            </a:r>
            <a:r>
              <a:rPr lang="en-US" dirty="0"/>
              <a:t>(or </a:t>
            </a:r>
            <a:r>
              <a:rPr lang="en-US" dirty="0">
                <a:solidFill>
                  <a:srgbClr val="FF0000"/>
                </a:solidFill>
              </a:rPr>
              <a:t>dropped 39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°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).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57400" y="2119952"/>
            <a:ext cx="4343400" cy="382588"/>
            <a:chOff x="3961606" y="2743200"/>
            <a:chExt cx="3810794" cy="38179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962999" y="2743200"/>
              <a:ext cx="3809401" cy="15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772198" y="2934193"/>
              <a:ext cx="380209" cy="1393"/>
            </a:xfrm>
            <a:prstGeom prst="line">
              <a:avLst/>
            </a:prstGeom>
            <a:ln w="3810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7581600" y="2932608"/>
              <a:ext cx="380209" cy="1392"/>
            </a:xfrm>
            <a:prstGeom prst="line">
              <a:avLst/>
            </a:prstGeom>
            <a:ln w="38100">
              <a:solidFill>
                <a:srgbClr val="00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"/>
          <p:cNvGrpSpPr>
            <a:grpSpLocks/>
          </p:cNvGrpSpPr>
          <p:nvPr/>
        </p:nvGrpSpPr>
        <p:grpSpPr bwMode="auto">
          <a:xfrm flipV="1">
            <a:off x="4419600" y="3032765"/>
            <a:ext cx="3048000" cy="382587"/>
            <a:chOff x="3961606" y="2743200"/>
            <a:chExt cx="3810794" cy="38179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961606" y="2743200"/>
              <a:ext cx="3810794" cy="1584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772494" y="2933896"/>
              <a:ext cx="380210" cy="1985"/>
            </a:xfrm>
            <a:prstGeom prst="line">
              <a:avLst/>
            </a:prstGeom>
            <a:ln w="38100">
              <a:solidFill>
                <a:srgbClr val="FF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581303" y="2932314"/>
              <a:ext cx="380210" cy="1984"/>
            </a:xfrm>
            <a:prstGeom prst="line">
              <a:avLst/>
            </a:prstGeom>
            <a:ln w="38100">
              <a:solidFill>
                <a:srgbClr val="FF00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36062"/>
              </p:ext>
            </p:extLst>
          </p:nvPr>
        </p:nvGraphicFramePr>
        <p:xfrm>
          <a:off x="1320800" y="2514600"/>
          <a:ext cx="651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3" imgW="6514920" imgH="469800" progId="Equation.DSMT4">
                  <p:embed/>
                </p:oleObj>
              </mc:Choice>
              <mc:Fallback>
                <p:oleObj name="Equation" r:id="rId3" imgW="65149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514600"/>
                        <a:ext cx="6515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03900" y="3556000"/>
          <a:ext cx="180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5" imgW="1803240" imgH="469800" progId="Equation.DSMT4">
                  <p:embed/>
                </p:oleObj>
              </mc:Choice>
              <mc:Fallback>
                <p:oleObj name="Equation" r:id="rId5" imgW="18032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3556000"/>
                        <a:ext cx="180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803900" y="419100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7" imgW="876240" imgH="291960" progId="Equation.DSMT4">
                  <p:embed/>
                </p:oleObj>
              </mc:Choice>
              <mc:Fallback>
                <p:oleObj name="Equation" r:id="rId7" imgW="8762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4191000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 for Multiplication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98474"/>
              </p:ext>
            </p:extLst>
          </p:nvPr>
        </p:nvGraphicFramePr>
        <p:xfrm>
          <a:off x="457200" y="1279525"/>
          <a:ext cx="8229600" cy="414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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raised dot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4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 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(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numbers inside or next to</a:t>
                      </a:r>
                    </a:p>
                    <a:p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parentheses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5(10)  or  (5)10  or  (5)(10)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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cross sign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   6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 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12   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written next to variable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variable written next to variable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</a:rPr>
                        <a:t>xy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620000" y="3505200"/>
          <a:ext cx="45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3" imgW="457200" imgH="685800" progId="Equation.DSMT4">
                  <p:embed/>
                </p:oleObj>
              </mc:Choice>
              <mc:Fallback>
                <p:oleObj name="Equation" r:id="rId3" imgW="45720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505200"/>
                        <a:ext cx="45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with Real Numbers</a:t>
            </a:r>
          </a:p>
        </p:txBody>
      </p:sp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Multiplying Positive and Negative Real Numbers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For positive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The product of two positives is positive:</a:t>
            </a:r>
          </a:p>
          <a:p>
            <a:pPr marL="463550" indent="-463550">
              <a:buFont typeface="Courier New" pitchFamily="49" charset="0"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The product of two negatives is positive: </a:t>
            </a: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The product of a positive and a negative is negative:</a:t>
            </a: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014413" y="3254992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3" imgW="1714320" imgH="469800" progId="Equation.DSMT4">
                  <p:embed/>
                </p:oleObj>
              </mc:Choice>
              <mc:Fallback>
                <p:oleObj name="Equation" r:id="rId3" imgW="171432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54992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92188" y="4302765"/>
          <a:ext cx="214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5" imgW="2145960" imgH="469800" progId="Equation.DSMT4">
                  <p:embed/>
                </p:oleObj>
              </mc:Choice>
              <mc:Fallback>
                <p:oleObj name="Equation" r:id="rId5" imgW="21459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4302765"/>
                        <a:ext cx="214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987425" y="5271448"/>
          <a:ext cx="312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7" imgW="3124080" imgH="469800" progId="Equation.DSMT4">
                  <p:embed/>
                </p:oleObj>
              </mc:Choice>
              <mc:Fallback>
                <p:oleObj name="Equation" r:id="rId7" imgW="31240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5271448"/>
                        <a:ext cx="312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with Real Numbers (cont.)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Multiplying Positive and Negative Real Numbers (cont.)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In summary: 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 product of real numbers with like signs is positive. 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 product of real numbers with unlike signs is negative.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8: Multiplication with Positive and Negative Real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219200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3" imgW="1307880" imgH="469800" progId="Equation.DSMT4">
                  <p:embed/>
                </p:oleObj>
              </mc:Choice>
              <mc:Fallback>
                <p:oleObj name="Equation" r:id="rId3" imgW="13078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219200"/>
                        <a:ext cx="130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877704" y="1309048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5" imgW="876240" imgH="291960" progId="Equation.DSMT4">
                  <p:embed/>
                </p:oleObj>
              </mc:Choice>
              <mc:Fallback>
                <p:oleObj name="Equation" r:id="rId5" imgW="8762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704" y="1309048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943129"/>
              </p:ext>
            </p:extLst>
          </p:nvPr>
        </p:nvGraphicFramePr>
        <p:xfrm>
          <a:off x="527050" y="1822450"/>
          <a:ext cx="1498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Equation" r:id="rId7" imgW="1498320" imgH="939600" progId="Equation.DSMT4">
                  <p:embed/>
                </p:oleObj>
              </mc:Choice>
              <mc:Fallback>
                <p:oleObj name="Equation" r:id="rId7" imgW="149832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822450"/>
                        <a:ext cx="1498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057400" y="2133600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9" imgW="685800" imgH="291960" progId="Equation.DSMT4">
                  <p:embed/>
                </p:oleObj>
              </mc:Choice>
              <mc:Fallback>
                <p:oleObj name="Equation" r:id="rId9" imgW="6858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68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33400" y="2971800"/>
          <a:ext cx="175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Equation" r:id="rId11" imgW="1752480" imgH="469800" progId="Equation.DSMT4">
                  <p:embed/>
                </p:oleObj>
              </mc:Choice>
              <mc:Fallback>
                <p:oleObj name="Equation" r:id="rId11" imgW="17524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175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2334904" y="2958152"/>
          <a:ext cx="129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13" imgW="1295280" imgH="469800" progId="Equation.DSMT4">
                  <p:embed/>
                </p:oleObj>
              </mc:Choice>
              <mc:Fallback>
                <p:oleObj name="Equation" r:id="rId13" imgW="12952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904" y="2958152"/>
                        <a:ext cx="1295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657600" y="30480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15" imgW="863280" imgH="279360" progId="Equation.DSMT4">
                  <p:embed/>
                </p:oleObj>
              </mc:Choice>
              <mc:Fallback>
                <p:oleObj name="Equation" r:id="rId15" imgW="86328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480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547048" y="3644900"/>
          <a:ext cx="152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17" imgW="1523880" imgH="469800" progId="Equation.DSMT4">
                  <p:embed/>
                </p:oleObj>
              </mc:Choice>
              <mc:Fallback>
                <p:oleObj name="Equation" r:id="rId17" imgW="152388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3644900"/>
                        <a:ext cx="1524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2111992" y="3712192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19" imgW="647640" imgH="279360" progId="Equation.DSMT4">
                  <p:embed/>
                </p:oleObj>
              </mc:Choice>
              <mc:Fallback>
                <p:oleObj name="Equation" r:id="rId19" imgW="64764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992" y="3712192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747448" y="3747448"/>
          <a:ext cx="374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Equation" r:id="rId21" imgW="3746160" imgH="279360" progId="Equation.DSMT4">
                  <p:embed/>
                </p:oleObj>
              </mc:Choice>
              <mc:Fallback>
                <p:oleObj name="Equation" r:id="rId21" imgW="374616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448" y="3747448"/>
                        <a:ext cx="374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50384"/>
              </p:ext>
            </p:extLst>
          </p:nvPr>
        </p:nvGraphicFramePr>
        <p:xfrm>
          <a:off x="573088" y="4198938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23" imgW="2158920" imgH="939600" progId="Equation.DSMT4">
                  <p:embed/>
                </p:oleObj>
              </mc:Choice>
              <mc:Fallback>
                <p:oleObj name="Equation" r:id="rId23" imgW="2158920" imgH="939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4198938"/>
                        <a:ext cx="2159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2756848" y="4239904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Equation" r:id="rId25" imgW="533160" imgH="838080" progId="Equation.DSMT4">
                  <p:embed/>
                </p:oleObj>
              </mc:Choice>
              <mc:Fallback>
                <p:oleObj name="Equation" r:id="rId25" imgW="53316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848" y="4239904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541360" y="5361296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Equation" r:id="rId27" imgW="2450880" imgH="469800" progId="Equation.DSMT4">
                  <p:embed/>
                </p:oleObj>
              </mc:Choice>
              <mc:Fallback>
                <p:oleObj name="Equation" r:id="rId27" imgW="2450880" imgH="469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0" y="5361296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3048000" y="5437496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Equation" r:id="rId29" imgW="1091880" imgH="291960" progId="Equation.DSMT4">
                  <p:embed/>
                </p:oleObj>
              </mc:Choice>
              <mc:Fallback>
                <p:oleObj name="Equation" r:id="rId29" imgW="1091880" imgH="291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37496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3747448" y="1357952"/>
          <a:ext cx="4940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31" imgW="4940280" imgH="279360" progId="Equation.DSMT4">
                  <p:embed/>
                </p:oleObj>
              </mc:Choice>
              <mc:Fallback>
                <p:oleObj name="Equation" r:id="rId31" imgW="4940280" imgH="2793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448" y="1357952"/>
                        <a:ext cx="4940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Real Numbers</a:t>
            </a:r>
          </a:p>
        </p:txBody>
      </p:sp>
      <p:sp>
        <p:nvSpPr>
          <p:cNvPr id="1741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Dividing Positive and Negative Real Numbers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For positive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The quotient of two positives is positive: </a:t>
            </a:r>
          </a:p>
          <a:p>
            <a:pPr marL="463550" indent="-463550">
              <a:lnSpc>
                <a:spcPct val="250000"/>
              </a:lnSpc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The quotient of two negatives is positive: </a:t>
            </a:r>
          </a:p>
          <a:p>
            <a:pPr marL="463550" indent="-463550">
              <a:lnSpc>
                <a:spcPct val="150000"/>
              </a:lnSpc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The quotient of a positive and a negative is negative: </a:t>
            </a:r>
          </a:p>
          <a:p>
            <a:pPr marL="463550" indent="-463550">
              <a:lnSpc>
                <a:spcPct val="200000"/>
              </a:lnSpc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991350" y="2168856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3" imgW="1218960" imgH="838080" progId="Equation.DSMT4">
                  <p:embed/>
                </p:oleObj>
              </mc:Choice>
              <mc:Fallback>
                <p:oleObj name="Equation" r:id="rId3" imgW="121896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2168856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042150" y="3165806"/>
          <a:ext cx="143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5" imgW="1434960" imgH="838080" progId="Equation.DSMT4">
                  <p:embed/>
                </p:oleObj>
              </mc:Choice>
              <mc:Fallback>
                <p:oleObj name="Equation" r:id="rId5" imgW="143496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3165806"/>
                        <a:ext cx="1435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27400" y="4675827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7" imgW="2234880" imgH="838080" progId="Equation.DSMT4">
                  <p:embed/>
                </p:oleObj>
              </mc:Choice>
              <mc:Fallback>
                <p:oleObj name="Equation" r:id="rId7" imgW="223488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675827"/>
                        <a:ext cx="223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Real Numbers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Dividing Positive and Negative Real Numbers (cont.)</a:t>
            </a: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In summary: </a:t>
            </a: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 quotient of numbers with like signs is positive. </a:t>
            </a:r>
          </a:p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 quotient of numbers with unlike signs is negative</a:t>
            </a:r>
            <a:r>
              <a:rPr lang="en-US" i="1" dirty="0"/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9: Division with Positive and Negative Real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3400" y="1371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3" imgW="1193760" imgH="838080" progId="Equation.DSMT4">
                  <p:embed/>
                </p:oleObj>
              </mc:Choice>
              <mc:Fallback>
                <p:oleObj name="Equation" r:id="rId3" imgW="11937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119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773260" y="1654792"/>
          <a:ext cx="113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5" imgW="1130040" imgH="291960" progId="Equation.DSMT4">
                  <p:embed/>
                </p:oleObj>
              </mc:Choice>
              <mc:Fallback>
                <p:oleObj name="Equation" r:id="rId5" imgW="1130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60" y="1654792"/>
                        <a:ext cx="1130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47048" y="2424752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7" imgW="1143000" imgH="838080" progId="Equation.DSMT4">
                  <p:embed/>
                </p:oleObj>
              </mc:Choice>
              <mc:Fallback>
                <p:oleObj name="Equation" r:id="rId7" imgW="11430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424752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698008" y="2694296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9" imgW="469800" imgH="291960" progId="Equation.DSMT4">
                  <p:embed/>
                </p:oleObj>
              </mc:Choice>
              <mc:Fallback>
                <p:oleObj name="Equation" r:id="rId9" imgW="4698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008" y="2694296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47048" y="3456296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11" imgW="1168200" imgH="838080" progId="Equation.DSMT4">
                  <p:embed/>
                </p:oleObj>
              </mc:Choice>
              <mc:Fallback>
                <p:oleObj name="Equation" r:id="rId11" imgW="11682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3456296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752600" y="37338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13" imgW="863280" imgH="279360" progId="Equation.DSMT4">
                  <p:embed/>
                </p:oleObj>
              </mc:Choice>
              <mc:Fallback>
                <p:oleObj name="Equation" r:id="rId13" imgW="86328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Real Numbers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91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Division by 0 is Undefined</a:t>
            </a:r>
          </a:p>
          <a:p>
            <a:pPr algn="ctr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09600" y="1869744"/>
          <a:ext cx="77851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3" imgW="7785000" imgH="2349360" progId="Equation.DSMT4">
                  <p:embed/>
                </p:oleObj>
              </mc:Choice>
              <mc:Fallback>
                <p:oleObj name="Equation" r:id="rId3" imgW="7785000" imgH="234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69744"/>
                        <a:ext cx="778510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Value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 marL="0" inden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For a variable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the symbol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should be thought of as “the </a:t>
            </a:r>
            <a:r>
              <a:rPr lang="en-US" b="1" dirty="0">
                <a:solidFill>
                  <a:srgbClr val="C00000"/>
                </a:solidFill>
              </a:rPr>
              <a:t>opposite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.” Thus,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represents a </a:t>
            </a:r>
            <a:r>
              <a:rPr lang="en-US" b="1" dirty="0">
                <a:solidFill>
                  <a:srgbClr val="C00000"/>
                </a:solidFill>
              </a:rPr>
              <a:t>positive</a:t>
            </a:r>
            <a:r>
              <a:rPr lang="en-US" dirty="0">
                <a:solidFill>
                  <a:srgbClr val="000000"/>
                </a:solidFill>
              </a:rPr>
              <a:t> number, then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represents a </a:t>
            </a:r>
            <a:r>
              <a:rPr lang="en-US" b="1" dirty="0">
                <a:solidFill>
                  <a:srgbClr val="C00000"/>
                </a:solidFill>
              </a:rPr>
              <a:t>negative</a:t>
            </a:r>
            <a:r>
              <a:rPr lang="en-US" dirty="0">
                <a:solidFill>
                  <a:srgbClr val="000000"/>
                </a:solidFill>
              </a:rPr>
              <a:t> number. However,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represents a </a:t>
            </a:r>
            <a:r>
              <a:rPr lang="en-US" b="1" dirty="0">
                <a:solidFill>
                  <a:srgbClr val="C00000"/>
                </a:solidFill>
              </a:rPr>
              <a:t>negative</a:t>
            </a:r>
            <a:r>
              <a:rPr lang="en-US" dirty="0">
                <a:solidFill>
                  <a:srgbClr val="000000"/>
                </a:solidFill>
              </a:rPr>
              <a:t> number, then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represents a </a:t>
            </a:r>
            <a:r>
              <a:rPr lang="en-US" b="1" dirty="0">
                <a:solidFill>
                  <a:srgbClr val="C00000"/>
                </a:solidFill>
              </a:rPr>
              <a:t>positive</a:t>
            </a:r>
            <a:r>
              <a:rPr lang="en-US" dirty="0">
                <a:solidFill>
                  <a:srgbClr val="000000"/>
                </a:solidFill>
              </a:rPr>
              <a:t> number.  For example,</a:t>
            </a:r>
          </a:p>
          <a:p>
            <a:pPr marL="0" inden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3, then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3.</a:t>
            </a:r>
          </a:p>
          <a:p>
            <a:pPr marL="0" inden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But,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5, then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5) = 5.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Real Numbers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Division by 0 is Undefined (cont.)</a:t>
            </a:r>
          </a:p>
          <a:p>
            <a:pPr algn="ctr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85800" y="1856096"/>
          <a:ext cx="75311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3" imgW="7530840" imgH="3924000" progId="Equation.DSMT4">
                  <p:embed/>
                </p:oleObj>
              </mc:Choice>
              <mc:Fallback>
                <p:oleObj name="Equation" r:id="rId3" imgW="7530840" imgH="392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56096"/>
                        <a:ext cx="7531100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Division with 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60696" y="1295400"/>
          <a:ext cx="95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3" imgW="952200" imgH="838080" progId="Equation.DSMT4">
                  <p:embed/>
                </p:oleObj>
              </mc:Choice>
              <mc:Fallback>
                <p:oleObj name="Equation" r:id="rId3" imgW="9522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6" y="1295400"/>
                        <a:ext cx="952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531960" y="1564944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60" y="1564944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60696" y="2347913"/>
          <a:ext cx="74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7" imgW="749160" imgH="838080" progId="Equation.DSMT4">
                  <p:embed/>
                </p:oleObj>
              </mc:Choice>
              <mc:Fallback>
                <p:oleObj name="Equation" r:id="rId7" imgW="7491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6" y="2347913"/>
                        <a:ext cx="74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435100" y="2603500"/>
          <a:ext cx="189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9" imgW="1892160" imgH="317160" progId="Equation.DSMT4">
                  <p:embed/>
                </p:oleObj>
              </mc:Choice>
              <mc:Fallback>
                <p:oleObj name="Equation" r:id="rId9" imgW="1892160" imgH="317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603500"/>
                        <a:ext cx="1892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325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Rules for Order of Operations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Simplify within symbols of inclusion (parentheses, brackets, braces, fraction bar, absolute value bars) beginning with the innermost symbols.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Find any powers indicated by exponents or roots.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Multiply or divide from </a:t>
            </a:r>
            <a:r>
              <a:rPr lang="en-US" b="1" dirty="0">
                <a:solidFill>
                  <a:srgbClr val="C00000"/>
                </a:solidFill>
              </a:rPr>
              <a:t>left to right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4.	</a:t>
            </a:r>
            <a:r>
              <a:rPr lang="en-US" dirty="0">
                <a:solidFill>
                  <a:srgbClr val="000000"/>
                </a:solidFill>
              </a:rPr>
              <a:t>Add or subtract from </a:t>
            </a:r>
            <a:r>
              <a:rPr lang="en-US" b="1" dirty="0">
                <a:solidFill>
                  <a:srgbClr val="C00000"/>
                </a:solidFill>
              </a:rPr>
              <a:t>left to right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Using the rules for order of operations, find the value of each of the following expressions.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2411104"/>
          <a:ext cx="240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3" imgW="2400120" imgH="291960" progId="Equation.DSMT4">
                  <p:embed/>
                </p:oleObj>
              </mc:Choice>
              <mc:Fallback>
                <p:oleObj name="Equation" r:id="rId3" imgW="240012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411104"/>
                        <a:ext cx="2400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47048" y="304004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304004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96152" y="3048000"/>
          <a:ext cx="1943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Equation" r:id="rId7" imgW="1942920" imgH="291960" progId="Equation.DSMT4">
                  <p:embed/>
                </p:oleObj>
              </mc:Choice>
              <mc:Fallback>
                <p:oleObj name="Equation" r:id="rId7" imgW="19429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152" y="3048000"/>
                        <a:ext cx="1943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590800" y="3684896"/>
          <a:ext cx="160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9" imgW="1600200" imgH="291960" progId="Equation.DSMT4">
                  <p:embed/>
                </p:oleObj>
              </mc:Choice>
              <mc:Fallback>
                <p:oleObj name="Equation" r:id="rId9" imgW="16002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84896"/>
                        <a:ext cx="1600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577152" y="4329752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11" imgW="939600" imgH="291960" progId="Equation.DSMT4">
                  <p:embed/>
                </p:oleObj>
              </mc:Choice>
              <mc:Fallback>
                <p:oleObj name="Equation" r:id="rId11" imgW="939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4329752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590800" y="495300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13" imgW="469800" imgH="291960" progId="Equation.DSMT4">
                  <p:embed/>
                </p:oleObj>
              </mc:Choice>
              <mc:Fallback>
                <p:oleObj name="Equation" r:id="rId13" imgW="4698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4648200" y="3733800"/>
          <a:ext cx="2654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15" imgW="2654280" imgH="241200" progId="Equation.DSMT4">
                  <p:embed/>
                </p:oleObj>
              </mc:Choice>
              <mc:Fallback>
                <p:oleObj name="Equation" r:id="rId15" imgW="265428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33800"/>
                        <a:ext cx="2654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4648200" y="4370696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17" imgW="3479760" imgH="279360" progId="Equation.DSMT4">
                  <p:embed/>
                </p:oleObj>
              </mc:Choice>
              <mc:Fallback>
                <p:oleObj name="Equation" r:id="rId17" imgW="34797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70696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309996"/>
          <a:ext cx="259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3" imgW="2590560" imgH="469800" progId="Equation.DSMT4">
                  <p:embed/>
                </p:oleObj>
              </mc:Choice>
              <mc:Fallback>
                <p:oleObj name="Equation" r:id="rId3" imgW="25905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309996"/>
                        <a:ext cx="259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47048" y="2071048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071048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196152" y="2019300"/>
          <a:ext cx="213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7" imgW="2133360" imgH="469800" progId="Equation.DSMT4">
                  <p:embed/>
                </p:oleObj>
              </mc:Choice>
              <mc:Fallback>
                <p:oleObj name="Equation" r:id="rId7" imgW="21333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152" y="2019300"/>
                        <a:ext cx="213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487304" y="2743200"/>
          <a:ext cx="200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Equation" r:id="rId9" imgW="2006280" imgH="291960" progId="Equation.DSMT4">
                  <p:embed/>
                </p:oleObj>
              </mc:Choice>
              <mc:Fallback>
                <p:oleObj name="Equation" r:id="rId9" imgW="20062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304" y="2743200"/>
                        <a:ext cx="200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500952" y="3352800"/>
          <a:ext cx="1130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11" imgW="1130040" imgH="279360" progId="Equation.DSMT4">
                  <p:embed/>
                </p:oleObj>
              </mc:Choice>
              <mc:Fallback>
                <p:oleObj name="Equation" r:id="rId11" imgW="11300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952" y="3352800"/>
                        <a:ext cx="1130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487304" y="4003344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13" imgW="647640" imgH="279360" progId="Equation.DSMT4">
                  <p:embed/>
                </p:oleObj>
              </mc:Choice>
              <mc:Fallback>
                <p:oleObj name="Equation" r:id="rId13" imgW="6476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304" y="4003344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5132696" y="2756848"/>
          <a:ext cx="318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15" imgW="3187440" imgH="279360" progId="Equation.DSMT4">
                  <p:embed/>
                </p:oleObj>
              </mc:Choice>
              <mc:Fallback>
                <p:oleObj name="Equation" r:id="rId15" imgW="318744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696" y="2756848"/>
                        <a:ext cx="318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5136488" y="3415352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17" imgW="3479760" imgH="279360" progId="Equation.DSMT4">
                  <p:embed/>
                </p:oleObj>
              </mc:Choice>
              <mc:Fallback>
                <p:oleObj name="Equation" r:id="rId17" imgW="34797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488" y="3415352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385248"/>
          <a:ext cx="209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3" imgW="2095200" imgH="291960" progId="Equation.DSMT4">
                  <p:embed/>
                </p:oleObj>
              </mc:Choice>
              <mc:Fallback>
                <p:oleObj name="Equation" r:id="rId3" imgW="209520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385248"/>
                        <a:ext cx="209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47048" y="2022144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022144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182504" y="2034844"/>
          <a:ext cx="163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7" imgW="1638000" imgH="291960" progId="Equation.DSMT4">
                  <p:embed/>
                </p:oleObj>
              </mc:Choice>
              <mc:Fallback>
                <p:oleObj name="Equation" r:id="rId7" imgW="1638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504" y="2034844"/>
                        <a:ext cx="163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577152" y="2667000"/>
          <a:ext cx="129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9" imgW="1295280" imgH="291960" progId="Equation.DSMT4">
                  <p:embed/>
                </p:oleObj>
              </mc:Choice>
              <mc:Fallback>
                <p:oleObj name="Equation" r:id="rId9" imgW="12952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2667000"/>
                        <a:ext cx="129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577152" y="3317544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11" imgW="1143000" imgH="291960" progId="Equation.DSMT4">
                  <p:embed/>
                </p:oleObj>
              </mc:Choice>
              <mc:Fallback>
                <p:oleObj name="Equation" r:id="rId11" imgW="11430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3317544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577152" y="3935104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13" imgW="647640" imgH="279360" progId="Equation.DSMT4">
                  <p:embed/>
                </p:oleObj>
              </mc:Choice>
              <mc:Fallback>
                <p:oleObj name="Equation" r:id="rId13" imgW="6476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152" y="3935104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4446896" y="2715904"/>
          <a:ext cx="2654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15" imgW="2654280" imgH="241200" progId="Equation.DSMT4">
                  <p:embed/>
                </p:oleObj>
              </mc:Choice>
              <mc:Fallback>
                <p:oleObj name="Equation" r:id="rId15" imgW="265428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896" y="2715904"/>
                        <a:ext cx="2654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4433248" y="3342944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Equation" r:id="rId17" imgW="952200" imgH="279360" progId="Equation.DSMT4">
                  <p:embed/>
                </p:oleObj>
              </mc:Choice>
              <mc:Fallback>
                <p:oleObj name="Equation" r:id="rId17" imgW="9522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248" y="3342944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4433248" y="3976048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Equation" r:id="rId19" imgW="3479760" imgH="279360" progId="Equation.DSMT4">
                  <p:embed/>
                </p:oleObj>
              </mc:Choice>
              <mc:Fallback>
                <p:oleObj name="Equation" r:id="rId19" imgW="347976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248" y="3976048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7048" y="1183944"/>
          <a:ext cx="3860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Equation" r:id="rId3" imgW="3860640" imgH="520560" progId="Equation.DSMT4">
                  <p:embed/>
                </p:oleObj>
              </mc:Choice>
              <mc:Fallback>
                <p:oleObj name="Equation" r:id="rId3" imgW="3860640" imgH="520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183944"/>
                        <a:ext cx="3860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47048" y="2043752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043752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196152" y="1940256"/>
          <a:ext cx="345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" name="Equation" r:id="rId7" imgW="3454200" imgH="520560" progId="Equation.DSMT4">
                  <p:embed/>
                </p:oleObj>
              </mc:Choice>
              <mc:Fallback>
                <p:oleObj name="Equation" r:id="rId7" imgW="345420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152" y="1940256"/>
                        <a:ext cx="3454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667000" y="2667000"/>
          <a:ext cx="2540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" name="Equation" r:id="rId9" imgW="2539800" imgH="469800" progId="Equation.DSMT4">
                  <p:embed/>
                </p:oleObj>
              </mc:Choice>
              <mc:Fallback>
                <p:oleObj name="Equation" r:id="rId9" imgW="2539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2540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667000" y="3590308"/>
          <a:ext cx="205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" name="Equation" r:id="rId11" imgW="2057400" imgH="469800" progId="Equation.DSMT4">
                  <p:embed/>
                </p:oleObj>
              </mc:Choice>
              <mc:Fallback>
                <p:oleObj name="Equation" r:id="rId11" imgW="20574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90308"/>
                        <a:ext cx="205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2659040" y="4276108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" name="Equation" r:id="rId13" imgW="1574640" imgH="469800" progId="Equation.DSMT4">
                  <p:embed/>
                </p:oleObj>
              </mc:Choice>
              <mc:Fallback>
                <p:oleObj name="Equation" r:id="rId13" imgW="15746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40" y="4276108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2667000" y="50292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Equation" r:id="rId15" imgW="1320480" imgH="291960" progId="Equation.DSMT4">
                  <p:embed/>
                </p:oleObj>
              </mc:Choice>
              <mc:Fallback>
                <p:oleObj name="Equation" r:id="rId15" imgW="13204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292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2667000" y="5652448"/>
          <a:ext cx="850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" name="Equation" r:id="rId17" imgW="850680" imgH="291960" progId="Equation.DSMT4">
                  <p:embed/>
                </p:oleObj>
              </mc:Choice>
              <mc:Fallback>
                <p:oleObj name="Equation" r:id="rId17" imgW="8506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652448"/>
                        <a:ext cx="850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5410200" y="2817813"/>
          <a:ext cx="3225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Equation" r:id="rId19" imgW="3225600" imgH="571320" progId="Equation.DSMT4">
                  <p:embed/>
                </p:oleObj>
              </mc:Choice>
              <mc:Fallback>
                <p:oleObj name="Equation" r:id="rId19" imgW="3225600" imgH="571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17813"/>
                        <a:ext cx="3225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5410200" y="3706504"/>
          <a:ext cx="2374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Equation" r:id="rId21" imgW="2374560" imgH="241200" progId="Equation.DSMT4">
                  <p:embed/>
                </p:oleObj>
              </mc:Choice>
              <mc:Fallback>
                <p:oleObj name="Equation" r:id="rId21" imgW="237456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06504"/>
                        <a:ext cx="2374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5418160" y="4405952"/>
          <a:ext cx="2159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" name="Equation" r:id="rId23" imgW="2158920" imgH="241200" progId="Equation.DSMT4">
                  <p:embed/>
                </p:oleObj>
              </mc:Choice>
              <mc:Fallback>
                <p:oleObj name="Equation" r:id="rId23" imgW="215892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60" y="4405952"/>
                        <a:ext cx="2159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5423848" y="5056496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name="Equation" r:id="rId25" imgW="952200" imgH="279360" progId="Equation.DSMT4">
                  <p:embed/>
                </p:oleObj>
              </mc:Choice>
              <mc:Fallback>
                <p:oleObj name="Equation" r:id="rId25" imgW="9522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848" y="5056496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5437496" y="5687704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Equation" r:id="rId27" imgW="3479760" imgH="279360" progId="Equation.DSMT4">
                  <p:embed/>
                </p:oleObj>
              </mc:Choice>
              <mc:Fallback>
                <p:oleObj name="Equation" r:id="rId27" imgW="347976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496" y="5687704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Order of Operations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1360" y="1332552"/>
          <a:ext cx="327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Equation" r:id="rId3" imgW="3276360" imgH="482400" progId="Equation.DSMT4">
                  <p:embed/>
                </p:oleObj>
              </mc:Choice>
              <mc:Fallback>
                <p:oleObj name="Equation" r:id="rId3" imgW="32763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0" y="1332552"/>
                        <a:ext cx="3276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47048" y="21336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1336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182504" y="2057400"/>
          <a:ext cx="281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Equation" r:id="rId7" imgW="2819160" imgH="482400" progId="Equation.DSMT4">
                  <p:embed/>
                </p:oleObj>
              </mc:Choice>
              <mc:Fallback>
                <p:oleObj name="Equation" r:id="rId7" imgW="28191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504" y="2057400"/>
                        <a:ext cx="281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895600" y="2743200"/>
          <a:ext cx="222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" name="Equation" r:id="rId9" imgW="2222280" imgH="380880" progId="Equation.DSMT4">
                  <p:embed/>
                </p:oleObj>
              </mc:Choice>
              <mc:Fallback>
                <p:oleObj name="Equation" r:id="rId9" imgW="22222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43200"/>
                        <a:ext cx="222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895600" y="3477904"/>
          <a:ext cx="209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Equation" r:id="rId11" imgW="2095200" imgH="291960" progId="Equation.DSMT4">
                  <p:embed/>
                </p:oleObj>
              </mc:Choice>
              <mc:Fallback>
                <p:oleObj name="Equation" r:id="rId11" imgW="20952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477904"/>
                        <a:ext cx="209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2895600" y="4114800"/>
          <a:ext cx="179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" name="Equation" r:id="rId13" imgW="1790640" imgH="291960" progId="Equation.DSMT4">
                  <p:embed/>
                </p:oleObj>
              </mc:Choice>
              <mc:Fallback>
                <p:oleObj name="Equation" r:id="rId13" imgW="17906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179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881952" y="4765344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" name="Equation" r:id="rId15" imgW="1143000" imgH="291960" progId="Equation.DSMT4">
                  <p:embed/>
                </p:oleObj>
              </mc:Choice>
              <mc:Fallback>
                <p:oleObj name="Equation" r:id="rId15" imgW="11430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952" y="4765344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873992" y="539655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Equation" r:id="rId17" imgW="863280" imgH="291960" progId="Equation.DSMT4">
                  <p:embed/>
                </p:oleObj>
              </mc:Choice>
              <mc:Fallback>
                <p:oleObj name="Equation" r:id="rId17" imgW="8632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992" y="539655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5257800" y="2895600"/>
          <a:ext cx="295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Equation" r:id="rId19" imgW="2958840" imgH="279360" progId="Equation.DSMT4">
                  <p:embed/>
                </p:oleObj>
              </mc:Choice>
              <mc:Fallback>
                <p:oleObj name="Equation" r:id="rId19" imgW="295884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2959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5257800" y="3505200"/>
          <a:ext cx="251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" name="Equation" r:id="rId21" imgW="2514600" imgH="279360" progId="Equation.DSMT4">
                  <p:embed/>
                </p:oleObj>
              </mc:Choice>
              <mc:Fallback>
                <p:oleObj name="Equation" r:id="rId21" imgW="251460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05200"/>
                        <a:ext cx="251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5257800" y="4142096"/>
          <a:ext cx="369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" name="Equation" r:id="rId23" imgW="3695400" imgH="279360" progId="Equation.DSMT4">
                  <p:embed/>
                </p:oleObj>
              </mc:Choice>
              <mc:Fallback>
                <p:oleObj name="Equation" r:id="rId23" imgW="369540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42096"/>
                        <a:ext cx="369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5252112" y="5431808"/>
          <a:ext cx="347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Equation" r:id="rId25" imgW="3479760" imgH="279360" progId="Equation.DSMT4">
                  <p:embed/>
                </p:oleObj>
              </mc:Choice>
              <mc:Fallback>
                <p:oleObj name="Equation" r:id="rId25" imgW="347976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112" y="5431808"/>
                        <a:ext cx="347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80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Find the value of each expression, if possible.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47688" y="1981200"/>
          <a:ext cx="77851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3" imgW="7785000" imgH="2311200" progId="Equation.DSMT4">
                  <p:embed/>
                </p:oleObj>
              </mc:Choice>
              <mc:Fallback>
                <p:oleObj name="Equation" r:id="rId3" imgW="7785000" imgH="23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981200"/>
                        <a:ext cx="77851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1.	</a:t>
            </a:r>
            <a:r>
              <a:rPr lang="en-US" dirty="0">
                <a:solidFill>
                  <a:srgbClr val="FF0000"/>
                </a:solidFill>
              </a:rPr>
              <a:t>−12.9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2.	</a:t>
            </a:r>
            <a:r>
              <a:rPr lang="en-US" dirty="0">
                <a:solidFill>
                  <a:srgbClr val="FF0000"/>
                </a:solidFill>
              </a:rPr>
              <a:t>−90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3.	</a:t>
            </a:r>
            <a:r>
              <a:rPr lang="en-US" dirty="0">
                <a:solidFill>
                  <a:srgbClr val="FF0000"/>
                </a:solidFill>
              </a:rPr>
              <a:t>Undefined</a:t>
            </a:r>
            <a:r>
              <a:rPr lang="en-US" dirty="0"/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4.	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5.	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6.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Value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Absolute Value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absolute value of a real number is its distance from 0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In symbols: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	For any real number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11300" y="3886200"/>
          <a:ext cx="5270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5270400" imgH="1054080" progId="Equation.DSMT4">
                  <p:embed/>
                </p:oleObj>
              </mc:Choice>
              <mc:Fallback>
                <p:oleObj name="Equation" r:id="rId3" imgW="5270400" imgH="1054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886200"/>
                        <a:ext cx="5270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Value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Absolute Value (cont.)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Another form of the same definition is the following: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0250" y="2400300"/>
          <a:ext cx="260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2603160" imgH="1028520" progId="Equation.DSMT4">
                  <p:embed/>
                </p:oleObj>
              </mc:Choice>
              <mc:Fallback>
                <p:oleObj name="Equation" r:id="rId3" imgW="2603160" imgH="1028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2400300"/>
                        <a:ext cx="260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Absolute Value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0352" y="1257300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3" imgW="774360" imgH="469800" progId="Equation.DSMT4">
                  <p:embed/>
                </p:oleObj>
              </mc:Choice>
              <mc:Fallback>
                <p:oleObj name="Equation" r:id="rId3" imgW="7743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57300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371600" y="134620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5" imgW="469800" imgH="291960" progId="Equation.DSMT4">
                  <p:embed/>
                </p:oleObj>
              </mc:Choice>
              <mc:Fallback>
                <p:oleObj name="Equation" r:id="rId5" imgW="4698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4620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191000" y="1257300"/>
          <a:ext cx="97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7" imgW="977760" imgH="469800" progId="Equation.DSMT4">
                  <p:embed/>
                </p:oleObj>
              </mc:Choice>
              <mc:Fallback>
                <p:oleObj name="Equation" r:id="rId7" imgW="9777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57300"/>
                        <a:ext cx="97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219700" y="1257300"/>
          <a:ext cx="118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9" imgW="1180800" imgH="469800" progId="Equation.DSMT4">
                  <p:embed/>
                </p:oleObj>
              </mc:Choice>
              <mc:Fallback>
                <p:oleObj name="Equation" r:id="rId9" imgW="1180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57300"/>
                        <a:ext cx="118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975115"/>
              </p:ext>
            </p:extLst>
          </p:nvPr>
        </p:nvGraphicFramePr>
        <p:xfrm>
          <a:off x="504825" y="1900238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11" imgW="863280" imgH="469800" progId="Equation.DSMT4">
                  <p:embed/>
                </p:oleObj>
              </mc:Choice>
              <mc:Fallback>
                <p:oleObj name="Equation" r:id="rId11" imgW="8632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900238"/>
                        <a:ext cx="86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06525"/>
              </p:ext>
            </p:extLst>
          </p:nvPr>
        </p:nvGraphicFramePr>
        <p:xfrm>
          <a:off x="1375376" y="2014538"/>
          <a:ext cx="546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13" imgW="545760" imgH="241200" progId="Equation.DSMT4">
                  <p:embed/>
                </p:oleObj>
              </mc:Choice>
              <mc:Fallback>
                <p:oleObj name="Equation" r:id="rId13" imgW="5457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376" y="2014538"/>
                        <a:ext cx="546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191000" y="1899708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15" imgW="774360" imgH="469800" progId="Equation.DSMT4">
                  <p:embed/>
                </p:oleObj>
              </mc:Choice>
              <mc:Fallback>
                <p:oleObj name="Equation" r:id="rId15" imgW="77436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899708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029200" y="198860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17" imgW="482400" imgH="291960" progId="Equation.DSMT4">
                  <p:embed/>
                </p:oleObj>
              </mc:Choice>
              <mc:Fallback>
                <p:oleObj name="Equation" r:id="rId17" imgW="4824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8608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30352" y="2465917"/>
          <a:ext cx="1092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19" imgW="1091880" imgH="927000" progId="Equation.DSMT4">
                  <p:embed/>
                </p:oleObj>
              </mc:Choice>
              <mc:Fallback>
                <p:oleObj name="Equation" r:id="rId19" imgW="1091880" imgH="927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465917"/>
                        <a:ext cx="1092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39249"/>
              </p:ext>
            </p:extLst>
          </p:nvPr>
        </p:nvGraphicFramePr>
        <p:xfrm>
          <a:off x="1701800" y="2459038"/>
          <a:ext cx="1346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21" imgW="1346040" imgH="939600" progId="Equation.DSMT4">
                  <p:embed/>
                </p:oleObj>
              </mc:Choice>
              <mc:Fallback>
                <p:oleObj name="Equation" r:id="rId21" imgW="1346040" imgH="939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459038"/>
                        <a:ext cx="1346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3124200" y="2510367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23" imgW="545760" imgH="838080" progId="Equation.DSMT4">
                  <p:embed/>
                </p:oleObj>
              </mc:Choice>
              <mc:Fallback>
                <p:oleObj name="Equation" r:id="rId23" imgW="54576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0367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4191000" y="2667000"/>
          <a:ext cx="1485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25" imgW="1485720" imgH="469800" progId="Equation.DSMT4">
                  <p:embed/>
                </p:oleObj>
              </mc:Choice>
              <mc:Fallback>
                <p:oleObj name="Equation" r:id="rId25" imgW="1485720" imgH="469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1485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791200" y="2755900"/>
          <a:ext cx="95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27" imgW="952200" imgH="291960" progId="Equation.DSMT4">
                  <p:embed/>
                </p:oleObj>
              </mc:Choice>
              <mc:Fallback>
                <p:oleObj name="Equation" r:id="rId27" imgW="95220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755900"/>
                        <a:ext cx="95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530352" y="3549651"/>
          <a:ext cx="683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29" imgW="6832440" imgH="469800" progId="Equation.DSMT4">
                  <p:embed/>
                </p:oleObj>
              </mc:Choice>
              <mc:Fallback>
                <p:oleObj name="Equation" r:id="rId29" imgW="6832440" imgH="469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49651"/>
                        <a:ext cx="683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530352" y="4148668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31" imgW="1384200" imgH="304560" progId="Equation.DSMT4">
                  <p:embed/>
                </p:oleObj>
              </mc:Choice>
              <mc:Fallback>
                <p:oleObj name="Equation" r:id="rId31" imgW="1384200" imgH="3045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148668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530352" y="4582585"/>
          <a:ext cx="689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33" imgW="6895800" imgH="469800" progId="Equation.DSMT4">
                  <p:embed/>
                </p:oleObj>
              </mc:Choice>
              <mc:Fallback>
                <p:oleObj name="Equation" r:id="rId33" imgW="6895800" imgH="469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582585"/>
                        <a:ext cx="6896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530352" y="5181600"/>
          <a:ext cx="805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35" imgW="8051760" imgH="469800" progId="Equation.DSMT4">
                  <p:embed/>
                </p:oleObj>
              </mc:Choice>
              <mc:Fallback>
                <p:oleObj name="Equation" r:id="rId35" imgW="8051760" imgH="469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181600"/>
                        <a:ext cx="805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6451600" y="13335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37" imgW="482400" imgH="291960" progId="Equation.DSMT4">
                  <p:embed/>
                </p:oleObj>
              </mc:Choice>
              <mc:Fallback>
                <p:oleObj name="Equation" r:id="rId37" imgW="48240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13335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Absolute Value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0352" y="1371600"/>
          <a:ext cx="704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3" imgW="7048440" imgH="469800" progId="Equation.DSMT4">
                  <p:embed/>
                </p:oleObj>
              </mc:Choice>
              <mc:Fallback>
                <p:oleObj name="Equation" r:id="rId3" imgW="70484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704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0352" y="1990725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90725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30352" y="2444750"/>
          <a:ext cx="628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7" imgW="6286320" imgH="469800" progId="Equation.DSMT4">
                  <p:embed/>
                </p:oleObj>
              </mc:Choice>
              <mc:Fallback>
                <p:oleObj name="Equation" r:id="rId7" imgW="62863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444750"/>
                        <a:ext cx="628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30352" y="3063875"/>
          <a:ext cx="621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9" imgW="6210000" imgH="368280" progId="Equation.DSMT4">
                  <p:embed/>
                </p:oleObj>
              </mc:Choice>
              <mc:Fallback>
                <p:oleObj name="Equation" r:id="rId9" imgW="62100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063875"/>
                        <a:ext cx="621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064802"/>
              </p:ext>
            </p:extLst>
          </p:nvPr>
        </p:nvGraphicFramePr>
        <p:xfrm>
          <a:off x="530352" y="3581400"/>
          <a:ext cx="524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11" imgW="5244840" imgH="393480" progId="Equation.DSMT4">
                  <p:embed/>
                </p:oleObj>
              </mc:Choice>
              <mc:Fallback>
                <p:oleObj name="Equation" r:id="rId11" imgW="524484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81400"/>
                        <a:ext cx="5245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with Real Numbers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Rules for Addition with Real Numbers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To add two real numbers with </a:t>
            </a:r>
            <a:r>
              <a:rPr lang="en-US" b="1" dirty="0">
                <a:solidFill>
                  <a:srgbClr val="C00000"/>
                </a:solidFill>
              </a:rPr>
              <a:t>like signs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a.	</a:t>
            </a:r>
            <a:r>
              <a:rPr lang="en-US" dirty="0">
                <a:solidFill>
                  <a:srgbClr val="000000"/>
                </a:solidFill>
              </a:rPr>
              <a:t>add their absolute values and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b.	</a:t>
            </a:r>
            <a:r>
              <a:rPr lang="en-US" dirty="0">
                <a:solidFill>
                  <a:srgbClr val="000000"/>
                </a:solidFill>
              </a:rPr>
              <a:t>use the common sign.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To add two real numbers with </a:t>
            </a:r>
            <a:r>
              <a:rPr lang="en-US" b="1" dirty="0">
                <a:solidFill>
                  <a:srgbClr val="C00000"/>
                </a:solidFill>
              </a:rPr>
              <a:t>unlike signs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a.	</a:t>
            </a:r>
            <a:r>
              <a:rPr lang="en-US" dirty="0">
                <a:solidFill>
                  <a:srgbClr val="000000"/>
                </a:solidFill>
              </a:rPr>
              <a:t>subtract their absolute values (the smaller from 	the larger), and</a:t>
            </a:r>
          </a:p>
          <a:p>
            <a:pPr marL="463550" indent="-463550">
              <a:buFont typeface="Courier New" pitchFamily="49" charset="0"/>
              <a:buNone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b.	</a:t>
            </a:r>
            <a:r>
              <a:rPr lang="en-US" dirty="0">
                <a:solidFill>
                  <a:srgbClr val="000000"/>
                </a:solidFill>
              </a:rPr>
              <a:t>use the sign of the number with the larger 	absolute value.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Addition with Like 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41360" y="1322696"/>
          <a:ext cx="222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3" imgW="2222280" imgH="469800" progId="Equation.DSMT4">
                  <p:embed/>
                </p:oleObj>
              </mc:Choice>
              <mc:Fallback>
                <p:oleObj name="Equation" r:id="rId3" imgW="2222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0" y="1322696"/>
                        <a:ext cx="222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819400" y="1281752"/>
          <a:ext cx="2235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5" imgW="2234880" imgH="545760" progId="Equation.DSMT4">
                  <p:embed/>
                </p:oleObj>
              </mc:Choice>
              <mc:Fallback>
                <p:oleObj name="Equation" r:id="rId5" imgW="223488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81752"/>
                        <a:ext cx="2235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105400" y="1322696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7" imgW="1600200" imgH="469800" progId="Equation.DSMT4">
                  <p:embed/>
                </p:oleObj>
              </mc:Choice>
              <mc:Fallback>
                <p:oleObj name="Equation" r:id="rId7" imgW="1600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22696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732896" y="1398896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9" imgW="634680" imgH="291960" progId="Equation.DSMT4">
                  <p:embed/>
                </p:oleObj>
              </mc:Choice>
              <mc:Fallback>
                <p:oleObj name="Equation" r:id="rId9" imgW="6346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896" y="1398896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70552" y="2071048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11" imgW="2234880" imgH="469800" progId="Equation.DSMT4">
                  <p:embed/>
                </p:oleObj>
              </mc:Choice>
              <mc:Fallback>
                <p:oleObj name="Equation" r:id="rId11" imgW="22348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52" y="2071048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846696" y="2030104"/>
          <a:ext cx="2247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13" imgW="2247840" imgH="545760" progId="Equation.DSMT4">
                  <p:embed/>
                </p:oleObj>
              </mc:Choice>
              <mc:Fallback>
                <p:oleObj name="Equation" r:id="rId13" imgW="2247840" imgH="5457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696" y="2030104"/>
                        <a:ext cx="2247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119048" y="20574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15" imgW="1600200" imgH="469800" progId="Equation.DSMT4">
                  <p:embed/>
                </p:oleObj>
              </mc:Choice>
              <mc:Fallback>
                <p:oleObj name="Equation" r:id="rId15" imgW="160020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20574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727208" y="2147248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17" imgW="863280" imgH="291960" progId="Equation.DSMT4">
                  <p:embed/>
                </p:oleObj>
              </mc:Choice>
              <mc:Fallback>
                <p:oleObj name="Equation" r:id="rId17" imgW="8632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208" y="2147248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82304" y="2819400"/>
          <a:ext cx="260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19" imgW="2603160" imgH="469800" progId="Equation.DSMT4">
                  <p:embed/>
                </p:oleObj>
              </mc:Choice>
              <mc:Fallback>
                <p:oleObj name="Equation" r:id="rId19" imgW="260316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04" y="2819400"/>
                        <a:ext cx="260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3200400" y="2784144"/>
          <a:ext cx="2603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21" imgW="2603160" imgH="545760" progId="Equation.DSMT4">
                  <p:embed/>
                </p:oleObj>
              </mc:Choice>
              <mc:Fallback>
                <p:oleObj name="Equation" r:id="rId21" imgW="2603160" imgH="5457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84144"/>
                        <a:ext cx="2603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5840104" y="2827360"/>
          <a:ext cx="195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23" imgW="1955520" imgH="469800" progId="Equation.DSMT4">
                  <p:embed/>
                </p:oleObj>
              </mc:Choice>
              <mc:Fallback>
                <p:oleObj name="Equation" r:id="rId23" imgW="195552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104" y="2827360"/>
                        <a:ext cx="195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7821304" y="2895600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25" imgW="965160" imgH="291960" progId="Equation.DSMT4">
                  <p:embed/>
                </p:oleObj>
              </mc:Choice>
              <mc:Fallback>
                <p:oleObj name="Equation" r:id="rId25" imgW="96516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304" y="2895600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863</Words>
  <Application>Microsoft Office PowerPoint</Application>
  <PresentationFormat>On-screen Show (4:3)</PresentationFormat>
  <Paragraphs>172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Symbol</vt:lpstr>
      <vt:lpstr>Courier New</vt:lpstr>
      <vt:lpstr>Calibri</vt:lpstr>
      <vt:lpstr>Office Theme</vt:lpstr>
      <vt:lpstr>Equation</vt:lpstr>
      <vt:lpstr>MathType 6.0 Equation</vt:lpstr>
      <vt:lpstr>Section 1.3</vt:lpstr>
      <vt:lpstr>Objectives</vt:lpstr>
      <vt:lpstr>Absolute Value</vt:lpstr>
      <vt:lpstr>Absolute Value</vt:lpstr>
      <vt:lpstr>Absolute Value</vt:lpstr>
      <vt:lpstr>Example 1: Absolute Value</vt:lpstr>
      <vt:lpstr>Example 1: Absolute Value</vt:lpstr>
      <vt:lpstr>Addition with Real Numbers</vt:lpstr>
      <vt:lpstr>Example 2: Addition with Like Signs</vt:lpstr>
      <vt:lpstr>Example 3: Addition with Unlike Signs</vt:lpstr>
      <vt:lpstr>Addition with Real Numbers</vt:lpstr>
      <vt:lpstr>Example 4: Application</vt:lpstr>
      <vt:lpstr>Example 4: Application (cont.)</vt:lpstr>
      <vt:lpstr>Example 4: Application (cont.)</vt:lpstr>
      <vt:lpstr>Example 5: Application</vt:lpstr>
      <vt:lpstr>Example 5: Application (cont.)</vt:lpstr>
      <vt:lpstr>Subtraction with Real Numbers</vt:lpstr>
      <vt:lpstr>Example 6: Subtraction with Real Numbers</vt:lpstr>
      <vt:lpstr>Example 6: Subtraction with Real Numbers (cont.)</vt:lpstr>
      <vt:lpstr>Example 7: Application</vt:lpstr>
      <vt:lpstr>Example 7: Application (cont.)</vt:lpstr>
      <vt:lpstr>Symbols for Multiplication</vt:lpstr>
      <vt:lpstr>Multiplication with Real Numbers</vt:lpstr>
      <vt:lpstr>Multiplication with Real Numbers (cont.)</vt:lpstr>
      <vt:lpstr>Example 8: Multiplication with Positive and Negative Real Numbers</vt:lpstr>
      <vt:lpstr>Division with Real Numbers</vt:lpstr>
      <vt:lpstr>Division with Real Numbers</vt:lpstr>
      <vt:lpstr>Example 9: Division with Positive and Negative Real Numbers</vt:lpstr>
      <vt:lpstr>Division with Real Numbers</vt:lpstr>
      <vt:lpstr>Division with Real Numbers</vt:lpstr>
      <vt:lpstr>Example 10: Division with 0</vt:lpstr>
      <vt:lpstr>Order of Operations</vt:lpstr>
      <vt:lpstr>Example 11: Order of Operations</vt:lpstr>
      <vt:lpstr>Example 11: Order of Operations (cont.)</vt:lpstr>
      <vt:lpstr>Example 11: Order of Operations (cont.)</vt:lpstr>
      <vt:lpstr>Example 11: Order of Operations (cont.)</vt:lpstr>
      <vt:lpstr>Example 11: Order of Operations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Daniel Breuer</cp:lastModifiedBy>
  <cp:revision>48</cp:revision>
  <dcterms:created xsi:type="dcterms:W3CDTF">2013-04-26T14:43:13Z</dcterms:created>
  <dcterms:modified xsi:type="dcterms:W3CDTF">2018-09-04T19:32:36Z</dcterms:modified>
</cp:coreProperties>
</file>