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embeddedFontLst>
    <p:embeddedFont>
      <p:font typeface="Calibri" panose="020F050202020403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698" y="5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5.wmf"/><Relationship Id="rId7" Type="http://schemas.openxmlformats.org/officeDocument/2006/relationships/image" Target="../media/image69.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5" Type="http://schemas.openxmlformats.org/officeDocument/2006/relationships/image" Target="../media/image74.wmf"/><Relationship Id="rId4" Type="http://schemas.openxmlformats.org/officeDocument/2006/relationships/image" Target="../media/image7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5" Type="http://schemas.openxmlformats.org/officeDocument/2006/relationships/image" Target="../media/image79.wmf"/><Relationship Id="rId4" Type="http://schemas.openxmlformats.org/officeDocument/2006/relationships/image" Target="../media/image78.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6.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5" Type="http://schemas.openxmlformats.org/officeDocument/2006/relationships/image" Target="../media/image84.wmf"/><Relationship Id="rId4" Type="http://schemas.openxmlformats.org/officeDocument/2006/relationships/image" Target="../media/image8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10" Type="http://schemas.openxmlformats.org/officeDocument/2006/relationships/image" Target="../media/image97.wmf"/><Relationship Id="rId4" Type="http://schemas.openxmlformats.org/officeDocument/2006/relationships/image" Target="../media/image91.wmf"/><Relationship Id="rId9"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image" Target="../media/image100.wmf"/><Relationship Id="rId7" Type="http://schemas.openxmlformats.org/officeDocument/2006/relationships/image" Target="../media/image104.wmf"/><Relationship Id="rId2" Type="http://schemas.openxmlformats.org/officeDocument/2006/relationships/image" Target="../media/image99.wmf"/><Relationship Id="rId1" Type="http://schemas.openxmlformats.org/officeDocument/2006/relationships/image" Target="../media/image98.wmf"/><Relationship Id="rId6" Type="http://schemas.openxmlformats.org/officeDocument/2006/relationships/image" Target="../media/image103.wmf"/><Relationship Id="rId5" Type="http://schemas.openxmlformats.org/officeDocument/2006/relationships/image" Target="../media/image102.wmf"/><Relationship Id="rId10" Type="http://schemas.openxmlformats.org/officeDocument/2006/relationships/image" Target="../media/image107.wmf"/><Relationship Id="rId4" Type="http://schemas.openxmlformats.org/officeDocument/2006/relationships/image" Target="../media/image101.wmf"/><Relationship Id="rId9" Type="http://schemas.openxmlformats.org/officeDocument/2006/relationships/image" Target="../media/image106.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3.wmf"/><Relationship Id="rId13" Type="http://schemas.openxmlformats.org/officeDocument/2006/relationships/image" Target="../media/image128.wmf"/><Relationship Id="rId3" Type="http://schemas.openxmlformats.org/officeDocument/2006/relationships/image" Target="../media/image118.wmf"/><Relationship Id="rId7" Type="http://schemas.openxmlformats.org/officeDocument/2006/relationships/image" Target="../media/image122.wmf"/><Relationship Id="rId12" Type="http://schemas.openxmlformats.org/officeDocument/2006/relationships/image" Target="../media/image127.wmf"/><Relationship Id="rId2" Type="http://schemas.openxmlformats.org/officeDocument/2006/relationships/image" Target="../media/image117.wmf"/><Relationship Id="rId1" Type="http://schemas.openxmlformats.org/officeDocument/2006/relationships/image" Target="../media/image116.wmf"/><Relationship Id="rId6" Type="http://schemas.openxmlformats.org/officeDocument/2006/relationships/image" Target="../media/image121.wmf"/><Relationship Id="rId11" Type="http://schemas.openxmlformats.org/officeDocument/2006/relationships/image" Target="../media/image126.wmf"/><Relationship Id="rId5" Type="http://schemas.openxmlformats.org/officeDocument/2006/relationships/image" Target="../media/image120.wmf"/><Relationship Id="rId15" Type="http://schemas.openxmlformats.org/officeDocument/2006/relationships/image" Target="../media/image130.wmf"/><Relationship Id="rId10" Type="http://schemas.openxmlformats.org/officeDocument/2006/relationships/image" Target="../media/image125.wmf"/><Relationship Id="rId4" Type="http://schemas.openxmlformats.org/officeDocument/2006/relationships/image" Target="../media/image119.wmf"/><Relationship Id="rId9" Type="http://schemas.openxmlformats.org/officeDocument/2006/relationships/image" Target="../media/image124.wmf"/><Relationship Id="rId14" Type="http://schemas.openxmlformats.org/officeDocument/2006/relationships/image" Target="../media/image12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38.wmf"/><Relationship Id="rId3" Type="http://schemas.openxmlformats.org/officeDocument/2006/relationships/image" Target="../media/image133.wmf"/><Relationship Id="rId7" Type="http://schemas.openxmlformats.org/officeDocument/2006/relationships/image" Target="../media/image137.wmf"/><Relationship Id="rId2" Type="http://schemas.openxmlformats.org/officeDocument/2006/relationships/image" Target="../media/image132.wmf"/><Relationship Id="rId1" Type="http://schemas.openxmlformats.org/officeDocument/2006/relationships/image" Target="../media/image131.wmf"/><Relationship Id="rId6" Type="http://schemas.openxmlformats.org/officeDocument/2006/relationships/image" Target="../media/image136.wmf"/><Relationship Id="rId5" Type="http://schemas.openxmlformats.org/officeDocument/2006/relationships/image" Target="../media/image135.wmf"/><Relationship Id="rId10" Type="http://schemas.openxmlformats.org/officeDocument/2006/relationships/image" Target="../media/image140.wmf"/><Relationship Id="rId4" Type="http://schemas.openxmlformats.org/officeDocument/2006/relationships/image" Target="../media/image134.wmf"/><Relationship Id="rId9" Type="http://schemas.openxmlformats.org/officeDocument/2006/relationships/image" Target="../media/image13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4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5" Type="http://schemas.openxmlformats.org/officeDocument/2006/relationships/image" Target="../media/image51.wmf"/><Relationship Id="rId4" Type="http://schemas.openxmlformats.org/officeDocument/2006/relationships/image" Target="../media/image50.wmf"/><Relationship Id="rId9" Type="http://schemas.openxmlformats.org/officeDocument/2006/relationships/image" Target="../media/image5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96559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50038B-6182-4BC9-88A4-1B7D4E49D4F0}" type="datetimeFigureOut">
              <a:rPr lang="en-US" smtClean="0"/>
              <a:pPr/>
              <a:t>7/28/2017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0B809C-6950-415C-99D9-EB3CFE8CF0BF}" type="slidenum">
              <a:rPr lang="en-US" smtClean="0"/>
              <a:pPr/>
              <a:t>‹#›</a:t>
            </a:fld>
            <a:endParaRPr lang="en-US"/>
          </a:p>
        </p:txBody>
      </p:sp>
    </p:spTree>
    <p:extLst>
      <p:ext uri="{BB962C8B-B14F-4D97-AF65-F5344CB8AC3E}">
        <p14:creationId xmlns:p14="http://schemas.microsoft.com/office/powerpoint/2010/main" val="735554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smtClean="0">
              <a:solidFill>
                <a:srgbClr val="004786"/>
              </a:solidFill>
            </a:endParaRPr>
          </a:p>
          <a:p>
            <a:pPr eaLnBrk="1" hangingPunct="1"/>
            <a:r>
              <a:rPr lang="en-US" baseline="-25000" dirty="0" smtClean="0">
                <a:solidFill>
                  <a:srgbClr val="2D7D9F"/>
                </a:solidFill>
              </a:rPr>
              <a:t>Copyright © by Hawkes Learning</a:t>
            </a:r>
          </a:p>
          <a:p>
            <a:pPr eaLnBrk="1" hangingPunct="1"/>
            <a:r>
              <a:rPr lang="en-US" baseline="-25000" dirty="0" smtClean="0">
                <a:solidFill>
                  <a:srgbClr val="2D7D9F"/>
                </a:solidFill>
              </a:rPr>
              <a:t>All rights reserved.</a:t>
            </a:r>
            <a:endParaRPr lang="en-US" baseline="-25000" dirty="0">
              <a:solidFill>
                <a:srgbClr val="2D7D9F"/>
              </a:solidFill>
            </a:endParaRP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963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smtClean="0">
              <a:solidFill>
                <a:srgbClr val="004786"/>
              </a:solidFill>
            </a:endParaRPr>
          </a:p>
          <a:p>
            <a:pPr eaLnBrk="1" hangingPunct="1"/>
            <a:r>
              <a:rPr lang="en-US" baseline="-25000" dirty="0" smtClean="0">
                <a:solidFill>
                  <a:srgbClr val="2D7D9F"/>
                </a:solidFill>
              </a:rPr>
              <a:t>Copyright © by Hawkes Learning</a:t>
            </a:r>
          </a:p>
          <a:p>
            <a:pPr eaLnBrk="1" hangingPunct="1"/>
            <a:r>
              <a:rPr lang="en-US" baseline="-25000" dirty="0" smtClean="0">
                <a:solidFill>
                  <a:srgbClr val="2D7D9F"/>
                </a:solidFill>
              </a:rPr>
              <a:t>All rights reserved.</a:t>
            </a:r>
          </a:p>
          <a:p>
            <a:pPr eaLnBrk="1" hangingPunct="1"/>
            <a:endParaRPr lang="en-US" baseline="-25000"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1" Type="http://schemas.openxmlformats.org/officeDocument/2006/relationships/vmlDrawing" Target="../drawings/vmlDrawing7.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14.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4.wmf"/><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oleObject" Target="../embeddings/oleObject51.bin"/><Relationship Id="rId18" Type="http://schemas.openxmlformats.org/officeDocument/2006/relationships/image" Target="../media/image54.wmf"/><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1.wmf"/><Relationship Id="rId17" Type="http://schemas.openxmlformats.org/officeDocument/2006/relationships/oleObject" Target="../embeddings/oleObject53.bin"/><Relationship Id="rId2" Type="http://schemas.openxmlformats.org/officeDocument/2006/relationships/slideLayout" Target="../slideLayouts/slideLayout2.xml"/><Relationship Id="rId16" Type="http://schemas.openxmlformats.org/officeDocument/2006/relationships/image" Target="../media/image53.wmf"/><Relationship Id="rId20" Type="http://schemas.openxmlformats.org/officeDocument/2006/relationships/image" Target="../media/image55.wmf"/><Relationship Id="rId1" Type="http://schemas.openxmlformats.org/officeDocument/2006/relationships/vmlDrawing" Target="../drawings/vmlDrawing9.vml"/><Relationship Id="rId6" Type="http://schemas.openxmlformats.org/officeDocument/2006/relationships/image" Target="../media/image48.wmf"/><Relationship Id="rId11" Type="http://schemas.openxmlformats.org/officeDocument/2006/relationships/oleObject" Target="../embeddings/oleObject50.bin"/><Relationship Id="rId5" Type="http://schemas.openxmlformats.org/officeDocument/2006/relationships/oleObject" Target="../embeddings/oleObject47.bin"/><Relationship Id="rId15" Type="http://schemas.openxmlformats.org/officeDocument/2006/relationships/oleObject" Target="../embeddings/oleObject52.bin"/><Relationship Id="rId10" Type="http://schemas.openxmlformats.org/officeDocument/2006/relationships/image" Target="../media/image50.wmf"/><Relationship Id="rId19" Type="http://schemas.openxmlformats.org/officeDocument/2006/relationships/oleObject" Target="../embeddings/oleObject54.bin"/><Relationship Id="rId4" Type="http://schemas.openxmlformats.org/officeDocument/2006/relationships/image" Target="../media/image47.wmf"/><Relationship Id="rId9" Type="http://schemas.openxmlformats.org/officeDocument/2006/relationships/oleObject" Target="../embeddings/oleObject49.bin"/><Relationship Id="rId14" Type="http://schemas.openxmlformats.org/officeDocument/2006/relationships/image" Target="../media/image52.wmf"/></Relationships>
</file>

<file path=ppt/slides/_rels/slide17.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10.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8.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7.bin"/><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67.wmf"/><Relationship Id="rId2" Type="http://schemas.openxmlformats.org/officeDocument/2006/relationships/slideLayout" Target="../slideLayouts/slideLayout2.xml"/><Relationship Id="rId16" Type="http://schemas.openxmlformats.org/officeDocument/2006/relationships/image" Target="../media/image69.wmf"/><Relationship Id="rId1" Type="http://schemas.openxmlformats.org/officeDocument/2006/relationships/vmlDrawing" Target="../drawings/vmlDrawing11.vml"/><Relationship Id="rId6" Type="http://schemas.openxmlformats.org/officeDocument/2006/relationships/image" Target="../media/image64.wmf"/><Relationship Id="rId11" Type="http://schemas.openxmlformats.org/officeDocument/2006/relationships/oleObject" Target="../embeddings/oleObject66.bin"/><Relationship Id="rId5" Type="http://schemas.openxmlformats.org/officeDocument/2006/relationships/oleObject" Target="../embeddings/oleObject63.bin"/><Relationship Id="rId15" Type="http://schemas.openxmlformats.org/officeDocument/2006/relationships/oleObject" Target="../embeddings/oleObject68.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5.bin"/><Relationship Id="rId14" Type="http://schemas.openxmlformats.org/officeDocument/2006/relationships/image" Target="../media/image68.wmf"/></Relationships>
</file>

<file path=ppt/slides/_rels/slide19.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74.bin"/><Relationship Id="rId7" Type="http://schemas.openxmlformats.org/officeDocument/2006/relationships/oleObject" Target="../embeddings/oleObject76.bin"/><Relationship Id="rId12"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76.wmf"/><Relationship Id="rId11" Type="http://schemas.openxmlformats.org/officeDocument/2006/relationships/oleObject" Target="../embeddings/oleObject78.bin"/><Relationship Id="rId5" Type="http://schemas.openxmlformats.org/officeDocument/2006/relationships/oleObject" Target="../embeddings/oleObject75.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7.bin"/></Relationships>
</file>

<file path=ppt/slides/_rels/slide21.x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oleObject" Target="../embeddings/oleObject84.bin"/><Relationship Id="rId18" Type="http://schemas.openxmlformats.org/officeDocument/2006/relationships/image" Target="../media/image87.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84.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86.wmf"/><Relationship Id="rId1" Type="http://schemas.openxmlformats.org/officeDocument/2006/relationships/vmlDrawing" Target="../drawings/vmlDrawing14.vml"/><Relationship Id="rId6" Type="http://schemas.openxmlformats.org/officeDocument/2006/relationships/image" Target="../media/image81.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2.bin"/><Relationship Id="rId14" Type="http://schemas.openxmlformats.org/officeDocument/2006/relationships/image" Target="../media/image85.wmf"/></Relationships>
</file>

<file path=ppt/slides/_rels/slide22.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92.bin"/><Relationship Id="rId18" Type="http://schemas.openxmlformats.org/officeDocument/2006/relationships/image" Target="../media/image95.wmf"/><Relationship Id="rId3" Type="http://schemas.openxmlformats.org/officeDocument/2006/relationships/oleObject" Target="../embeddings/oleObject87.bin"/><Relationship Id="rId21" Type="http://schemas.openxmlformats.org/officeDocument/2006/relationships/oleObject" Target="../embeddings/oleObject96.bin"/><Relationship Id="rId7" Type="http://schemas.openxmlformats.org/officeDocument/2006/relationships/oleObject" Target="../embeddings/oleObject89.bin"/><Relationship Id="rId12" Type="http://schemas.openxmlformats.org/officeDocument/2006/relationships/image" Target="../media/image92.wmf"/><Relationship Id="rId17" Type="http://schemas.openxmlformats.org/officeDocument/2006/relationships/oleObject" Target="../embeddings/oleObject94.bin"/><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image" Target="../media/image96.wmf"/><Relationship Id="rId1" Type="http://schemas.openxmlformats.org/officeDocument/2006/relationships/vmlDrawing" Target="../drawings/vmlDrawing15.vml"/><Relationship Id="rId6" Type="http://schemas.openxmlformats.org/officeDocument/2006/relationships/image" Target="../media/image89.wmf"/><Relationship Id="rId11" Type="http://schemas.openxmlformats.org/officeDocument/2006/relationships/oleObject" Target="../embeddings/oleObject91.bin"/><Relationship Id="rId5" Type="http://schemas.openxmlformats.org/officeDocument/2006/relationships/oleObject" Target="../embeddings/oleObject88.bin"/><Relationship Id="rId15" Type="http://schemas.openxmlformats.org/officeDocument/2006/relationships/oleObject" Target="../embeddings/oleObject93.bin"/><Relationship Id="rId10" Type="http://schemas.openxmlformats.org/officeDocument/2006/relationships/image" Target="../media/image91.wmf"/><Relationship Id="rId19" Type="http://schemas.openxmlformats.org/officeDocument/2006/relationships/oleObject" Target="../embeddings/oleObject95.bin"/><Relationship Id="rId4" Type="http://schemas.openxmlformats.org/officeDocument/2006/relationships/image" Target="../media/image88.wmf"/><Relationship Id="rId9" Type="http://schemas.openxmlformats.org/officeDocument/2006/relationships/oleObject" Target="../embeddings/oleObject90.bin"/><Relationship Id="rId14" Type="http://schemas.openxmlformats.org/officeDocument/2006/relationships/image" Target="../media/image93.wmf"/><Relationship Id="rId22" Type="http://schemas.openxmlformats.org/officeDocument/2006/relationships/image" Target="../media/image97.wmf"/></Relationships>
</file>

<file path=ppt/slides/_rels/slide23.xml.rels><?xml version="1.0" encoding="UTF-8" standalone="yes"?>
<Relationships xmlns="http://schemas.openxmlformats.org/package/2006/relationships"><Relationship Id="rId8" Type="http://schemas.openxmlformats.org/officeDocument/2006/relationships/image" Target="../media/image100.wmf"/><Relationship Id="rId13" Type="http://schemas.openxmlformats.org/officeDocument/2006/relationships/oleObject" Target="../embeddings/oleObject102.bin"/><Relationship Id="rId18" Type="http://schemas.openxmlformats.org/officeDocument/2006/relationships/image" Target="../media/image105.wmf"/><Relationship Id="rId3" Type="http://schemas.openxmlformats.org/officeDocument/2006/relationships/oleObject" Target="../embeddings/oleObject97.bin"/><Relationship Id="rId21" Type="http://schemas.openxmlformats.org/officeDocument/2006/relationships/oleObject" Target="../embeddings/oleObject106.bin"/><Relationship Id="rId7" Type="http://schemas.openxmlformats.org/officeDocument/2006/relationships/oleObject" Target="../embeddings/oleObject99.bin"/><Relationship Id="rId12" Type="http://schemas.openxmlformats.org/officeDocument/2006/relationships/image" Target="../media/image102.wmf"/><Relationship Id="rId17"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104.wmf"/><Relationship Id="rId20" Type="http://schemas.openxmlformats.org/officeDocument/2006/relationships/image" Target="../media/image106.wmf"/><Relationship Id="rId1" Type="http://schemas.openxmlformats.org/officeDocument/2006/relationships/vmlDrawing" Target="../drawings/vmlDrawing16.vml"/><Relationship Id="rId6" Type="http://schemas.openxmlformats.org/officeDocument/2006/relationships/image" Target="../media/image99.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101.wmf"/><Relationship Id="rId19" Type="http://schemas.openxmlformats.org/officeDocument/2006/relationships/oleObject" Target="../embeddings/oleObject105.bin"/><Relationship Id="rId4" Type="http://schemas.openxmlformats.org/officeDocument/2006/relationships/image" Target="../media/image98.wmf"/><Relationship Id="rId9" Type="http://schemas.openxmlformats.org/officeDocument/2006/relationships/oleObject" Target="../embeddings/oleObject100.bin"/><Relationship Id="rId14" Type="http://schemas.openxmlformats.org/officeDocument/2006/relationships/image" Target="../media/image103.wmf"/><Relationship Id="rId22" Type="http://schemas.openxmlformats.org/officeDocument/2006/relationships/image" Target="../media/image107.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08.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11.wmf"/><Relationship Id="rId13" Type="http://schemas.openxmlformats.org/officeDocument/2006/relationships/oleObject" Target="../embeddings/oleObject113.bin"/><Relationship Id="rId3" Type="http://schemas.openxmlformats.org/officeDocument/2006/relationships/oleObject" Target="../embeddings/oleObject108.bin"/><Relationship Id="rId7" Type="http://schemas.openxmlformats.org/officeDocument/2006/relationships/oleObject" Target="../embeddings/oleObject110.bin"/><Relationship Id="rId12" Type="http://schemas.openxmlformats.org/officeDocument/2006/relationships/image" Target="../media/image113.wmf"/><Relationship Id="rId2" Type="http://schemas.openxmlformats.org/officeDocument/2006/relationships/slideLayout" Target="../slideLayouts/slideLayout2.xml"/><Relationship Id="rId16" Type="http://schemas.openxmlformats.org/officeDocument/2006/relationships/image" Target="../media/image115.wmf"/><Relationship Id="rId1" Type="http://schemas.openxmlformats.org/officeDocument/2006/relationships/vmlDrawing" Target="../drawings/vmlDrawing18.vml"/><Relationship Id="rId6" Type="http://schemas.openxmlformats.org/officeDocument/2006/relationships/image" Target="../media/image110.wmf"/><Relationship Id="rId11" Type="http://schemas.openxmlformats.org/officeDocument/2006/relationships/oleObject" Target="../embeddings/oleObject112.bin"/><Relationship Id="rId5" Type="http://schemas.openxmlformats.org/officeDocument/2006/relationships/oleObject" Target="../embeddings/oleObject109.bin"/><Relationship Id="rId15" Type="http://schemas.openxmlformats.org/officeDocument/2006/relationships/oleObject" Target="../embeddings/oleObject114.bin"/><Relationship Id="rId10" Type="http://schemas.openxmlformats.org/officeDocument/2006/relationships/image" Target="../media/image112.wmf"/><Relationship Id="rId4" Type="http://schemas.openxmlformats.org/officeDocument/2006/relationships/image" Target="../media/image109.wmf"/><Relationship Id="rId9" Type="http://schemas.openxmlformats.org/officeDocument/2006/relationships/oleObject" Target="../embeddings/oleObject111.bin"/><Relationship Id="rId14" Type="http://schemas.openxmlformats.org/officeDocument/2006/relationships/image" Target="../media/image114.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18.wmf"/><Relationship Id="rId13" Type="http://schemas.openxmlformats.org/officeDocument/2006/relationships/oleObject" Target="../embeddings/oleObject120.bin"/><Relationship Id="rId18" Type="http://schemas.openxmlformats.org/officeDocument/2006/relationships/image" Target="../media/image123.wmf"/><Relationship Id="rId26" Type="http://schemas.openxmlformats.org/officeDocument/2006/relationships/image" Target="../media/image127.wmf"/><Relationship Id="rId3" Type="http://schemas.openxmlformats.org/officeDocument/2006/relationships/oleObject" Target="../embeddings/oleObject115.bin"/><Relationship Id="rId21" Type="http://schemas.openxmlformats.org/officeDocument/2006/relationships/oleObject" Target="../embeddings/oleObject124.bin"/><Relationship Id="rId7" Type="http://schemas.openxmlformats.org/officeDocument/2006/relationships/oleObject" Target="../embeddings/oleObject117.bin"/><Relationship Id="rId12" Type="http://schemas.openxmlformats.org/officeDocument/2006/relationships/image" Target="../media/image120.wmf"/><Relationship Id="rId17" Type="http://schemas.openxmlformats.org/officeDocument/2006/relationships/oleObject" Target="../embeddings/oleObject122.bin"/><Relationship Id="rId25"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22.wmf"/><Relationship Id="rId20" Type="http://schemas.openxmlformats.org/officeDocument/2006/relationships/image" Target="../media/image124.wmf"/><Relationship Id="rId29" Type="http://schemas.openxmlformats.org/officeDocument/2006/relationships/oleObject" Target="../embeddings/oleObject128.bin"/><Relationship Id="rId1" Type="http://schemas.openxmlformats.org/officeDocument/2006/relationships/vmlDrawing" Target="../drawings/vmlDrawing19.vml"/><Relationship Id="rId6" Type="http://schemas.openxmlformats.org/officeDocument/2006/relationships/image" Target="../media/image117.wmf"/><Relationship Id="rId11" Type="http://schemas.openxmlformats.org/officeDocument/2006/relationships/oleObject" Target="../embeddings/oleObject119.bin"/><Relationship Id="rId24" Type="http://schemas.openxmlformats.org/officeDocument/2006/relationships/image" Target="../media/image126.wmf"/><Relationship Id="rId32" Type="http://schemas.openxmlformats.org/officeDocument/2006/relationships/image" Target="../media/image130.wmf"/><Relationship Id="rId5" Type="http://schemas.openxmlformats.org/officeDocument/2006/relationships/oleObject" Target="../embeddings/oleObject116.bin"/><Relationship Id="rId15" Type="http://schemas.openxmlformats.org/officeDocument/2006/relationships/oleObject" Target="../embeddings/oleObject121.bin"/><Relationship Id="rId23" Type="http://schemas.openxmlformats.org/officeDocument/2006/relationships/oleObject" Target="../embeddings/oleObject125.bin"/><Relationship Id="rId28" Type="http://schemas.openxmlformats.org/officeDocument/2006/relationships/image" Target="../media/image128.wmf"/><Relationship Id="rId10" Type="http://schemas.openxmlformats.org/officeDocument/2006/relationships/image" Target="../media/image119.wmf"/><Relationship Id="rId19" Type="http://schemas.openxmlformats.org/officeDocument/2006/relationships/oleObject" Target="../embeddings/oleObject123.bin"/><Relationship Id="rId31" Type="http://schemas.openxmlformats.org/officeDocument/2006/relationships/oleObject" Target="../embeddings/oleObject129.bin"/><Relationship Id="rId4" Type="http://schemas.openxmlformats.org/officeDocument/2006/relationships/image" Target="../media/image116.wmf"/><Relationship Id="rId9" Type="http://schemas.openxmlformats.org/officeDocument/2006/relationships/oleObject" Target="../embeddings/oleObject118.bin"/><Relationship Id="rId14" Type="http://schemas.openxmlformats.org/officeDocument/2006/relationships/image" Target="../media/image121.wmf"/><Relationship Id="rId22" Type="http://schemas.openxmlformats.org/officeDocument/2006/relationships/image" Target="../media/image125.wmf"/><Relationship Id="rId27" Type="http://schemas.openxmlformats.org/officeDocument/2006/relationships/oleObject" Target="../embeddings/oleObject127.bin"/><Relationship Id="rId30" Type="http://schemas.openxmlformats.org/officeDocument/2006/relationships/image" Target="../media/image129.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33.wmf"/><Relationship Id="rId13" Type="http://schemas.openxmlformats.org/officeDocument/2006/relationships/oleObject" Target="../embeddings/oleObject135.bin"/><Relationship Id="rId18" Type="http://schemas.openxmlformats.org/officeDocument/2006/relationships/image" Target="../media/image138.wmf"/><Relationship Id="rId3" Type="http://schemas.openxmlformats.org/officeDocument/2006/relationships/oleObject" Target="../embeddings/oleObject130.bin"/><Relationship Id="rId21" Type="http://schemas.openxmlformats.org/officeDocument/2006/relationships/oleObject" Target="../embeddings/oleObject139.bin"/><Relationship Id="rId7" Type="http://schemas.openxmlformats.org/officeDocument/2006/relationships/oleObject" Target="../embeddings/oleObject132.bin"/><Relationship Id="rId12" Type="http://schemas.openxmlformats.org/officeDocument/2006/relationships/image" Target="../media/image135.wmf"/><Relationship Id="rId17" Type="http://schemas.openxmlformats.org/officeDocument/2006/relationships/oleObject" Target="../embeddings/oleObject137.bin"/><Relationship Id="rId2" Type="http://schemas.openxmlformats.org/officeDocument/2006/relationships/slideLayout" Target="../slideLayouts/slideLayout2.xml"/><Relationship Id="rId16" Type="http://schemas.openxmlformats.org/officeDocument/2006/relationships/image" Target="../media/image137.wmf"/><Relationship Id="rId20" Type="http://schemas.openxmlformats.org/officeDocument/2006/relationships/image" Target="../media/image139.wmf"/><Relationship Id="rId1" Type="http://schemas.openxmlformats.org/officeDocument/2006/relationships/vmlDrawing" Target="../drawings/vmlDrawing20.vml"/><Relationship Id="rId6" Type="http://schemas.openxmlformats.org/officeDocument/2006/relationships/image" Target="../media/image132.wmf"/><Relationship Id="rId11" Type="http://schemas.openxmlformats.org/officeDocument/2006/relationships/oleObject" Target="../embeddings/oleObject134.bin"/><Relationship Id="rId5" Type="http://schemas.openxmlformats.org/officeDocument/2006/relationships/oleObject" Target="../embeddings/oleObject131.bin"/><Relationship Id="rId15" Type="http://schemas.openxmlformats.org/officeDocument/2006/relationships/oleObject" Target="../embeddings/oleObject136.bin"/><Relationship Id="rId10" Type="http://schemas.openxmlformats.org/officeDocument/2006/relationships/image" Target="../media/image134.wmf"/><Relationship Id="rId19" Type="http://schemas.openxmlformats.org/officeDocument/2006/relationships/oleObject" Target="../embeddings/oleObject138.bin"/><Relationship Id="rId4" Type="http://schemas.openxmlformats.org/officeDocument/2006/relationships/image" Target="../media/image131.wmf"/><Relationship Id="rId9" Type="http://schemas.openxmlformats.org/officeDocument/2006/relationships/oleObject" Target="../embeddings/oleObject133.bin"/><Relationship Id="rId14" Type="http://schemas.openxmlformats.org/officeDocument/2006/relationships/image" Target="../media/image136.wmf"/><Relationship Id="rId22" Type="http://schemas.openxmlformats.org/officeDocument/2006/relationships/image" Target="../media/image140.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40.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14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5.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6.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s>
</file>

<file path=ppt/slides/_rels/slide7.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3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Linear Equations in One Variable:</a:t>
            </a:r>
          </a:p>
          <a:p>
            <a:pPr algn="ctr">
              <a:buNone/>
              <a:defRPr/>
            </a:pPr>
            <a:r>
              <a:rPr lang="en-US" b="1" i="1" dirty="0" smtClean="0">
                <a:solidFill>
                  <a:srgbClr val="1F497D"/>
                </a:solidFill>
              </a:rPr>
              <a:t>ax </a:t>
            </a:r>
            <a:r>
              <a:rPr lang="en-US" dirty="0" smtClean="0">
                <a:solidFill>
                  <a:srgbClr val="1F497D"/>
                </a:solidFill>
                <a:latin typeface="Symbol" pitchFamily="18" charset="2"/>
              </a:rPr>
              <a:t>+</a:t>
            </a:r>
            <a:r>
              <a:rPr lang="en-US" b="1" i="1" dirty="0" smtClean="0">
                <a:solidFill>
                  <a:srgbClr val="1F497D"/>
                </a:solidFill>
              </a:rPr>
              <a:t> b </a:t>
            </a:r>
            <a:r>
              <a:rPr lang="en-US" dirty="0" smtClean="0">
                <a:solidFill>
                  <a:srgbClr val="1F497D"/>
                </a:solidFill>
                <a:latin typeface="Symbol" pitchFamily="18" charset="2"/>
              </a:rPr>
              <a:t>=</a:t>
            </a:r>
            <a:r>
              <a:rPr lang="en-US" b="1" i="1" dirty="0" smtClean="0">
                <a:solidFill>
                  <a:srgbClr val="1F497D"/>
                </a:solidFill>
              </a:rPr>
              <a:t>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smtClean="0"/>
              <a:t>Linear Equations in One Variable: </a:t>
            </a:r>
            <a:r>
              <a:rPr lang="en-US" i="1" smtClean="0"/>
              <a:t>ax + b = c</a:t>
            </a:r>
            <a:endParaRPr lang="en-US" smtClean="0"/>
          </a:p>
        </p:txBody>
      </p:sp>
      <p:sp>
        <p:nvSpPr>
          <p:cNvPr id="6148" name="Content Placeholder 2"/>
          <p:cNvSpPr>
            <a:spLocks noGrp="1"/>
          </p:cNvSpPr>
          <p:nvPr>
            <p:ph idx="1"/>
          </p:nvPr>
        </p:nvSpPr>
        <p:spPr>
          <a:xfrm>
            <a:off x="457200" y="1097280"/>
            <a:ext cx="8229600" cy="4767459"/>
          </a:xfrm>
          <a:solidFill>
            <a:srgbClr val="FFFFCC"/>
          </a:solidFill>
          <a:ln w="28575">
            <a:solidFill>
              <a:srgbClr val="000000"/>
            </a:solidFill>
          </a:ln>
        </p:spPr>
        <p:txBody>
          <a:bodyPr bIns="0">
            <a:spAutoFit/>
          </a:bodyPr>
          <a:lstStyle/>
          <a:p>
            <a:pPr marL="0" indent="0" algn="ctr">
              <a:buFont typeface="Courier New" pitchFamily="49" charset="0"/>
              <a:buNone/>
            </a:pPr>
            <a:r>
              <a:rPr lang="en-US" b="1" dirty="0" smtClean="0">
                <a:solidFill>
                  <a:srgbClr val="000000"/>
                </a:solidFill>
              </a:rPr>
              <a:t>Multiplication (or Division) Property of Equality</a:t>
            </a:r>
          </a:p>
          <a:p>
            <a:pPr marL="0" indent="0">
              <a:buFont typeface="Courier New" pitchFamily="49" charset="0"/>
              <a:buNone/>
            </a:pPr>
            <a:r>
              <a:rPr lang="en-US" dirty="0" smtClean="0">
                <a:solidFill>
                  <a:srgbClr val="000000"/>
                </a:solidFill>
              </a:rPr>
              <a:t>If both sides of an equation are multiplied by (or divided by) the same nonzero constant, the new equation has the same solutions as the original equation. Symbolically, if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algebraic expressions and </a:t>
            </a:r>
            <a:r>
              <a:rPr lang="en-US" i="1" dirty="0" smtClean="0">
                <a:solidFill>
                  <a:srgbClr val="000000"/>
                </a:solidFill>
              </a:rPr>
              <a:t>C</a:t>
            </a:r>
            <a:r>
              <a:rPr lang="en-US" dirty="0" smtClean="0">
                <a:solidFill>
                  <a:srgbClr val="000000"/>
                </a:solidFill>
              </a:rPr>
              <a:t> is any nonzero constant, then the equations </a:t>
            </a:r>
          </a:p>
          <a:p>
            <a:pPr marL="0" indent="0">
              <a:buFont typeface="Courier New" pitchFamily="49" charset="0"/>
              <a:buNone/>
            </a:pPr>
            <a:endParaRPr lang="en-US" dirty="0" smtClean="0">
              <a:solidFill>
                <a:srgbClr val="000000"/>
              </a:solidFill>
            </a:endParaRPr>
          </a:p>
          <a:p>
            <a:pPr marL="0" indent="0">
              <a:buFont typeface="Courier New" pitchFamily="49" charset="0"/>
              <a:buNone/>
            </a:pPr>
            <a:endParaRPr lang="en-US" dirty="0" smtClean="0">
              <a:solidFill>
                <a:srgbClr val="000000"/>
              </a:solidFill>
            </a:endParaRPr>
          </a:p>
          <a:p>
            <a:pPr marL="0" indent="0">
              <a:spcBef>
                <a:spcPts val="1200"/>
              </a:spcBef>
              <a:buFont typeface="Courier New" pitchFamily="49" charset="0"/>
              <a:buNone/>
            </a:pPr>
            <a:r>
              <a:rPr lang="en-US" dirty="0" smtClean="0">
                <a:solidFill>
                  <a:srgbClr val="000000"/>
                </a:solidFill>
              </a:rPr>
              <a:t>have the same solutions and are equivalent.</a:t>
            </a:r>
          </a:p>
        </p:txBody>
      </p:sp>
      <p:graphicFrame>
        <p:nvGraphicFramePr>
          <p:cNvPr id="6146" name="Object 2"/>
          <p:cNvGraphicFramePr>
            <a:graphicFrameLocks noChangeAspect="1"/>
          </p:cNvGraphicFramePr>
          <p:nvPr>
            <p:extLst>
              <p:ext uri="{D42A27DB-BD31-4B8C-83A1-F6EECF244321}">
                <p14:modId xmlns:p14="http://schemas.microsoft.com/office/powerpoint/2010/main" val="632301553"/>
              </p:ext>
            </p:extLst>
          </p:nvPr>
        </p:nvGraphicFramePr>
        <p:xfrm>
          <a:off x="2559050" y="3823648"/>
          <a:ext cx="4025900" cy="1651000"/>
        </p:xfrm>
        <a:graphic>
          <a:graphicData uri="http://schemas.openxmlformats.org/presentationml/2006/ole">
            <mc:AlternateContent xmlns:mc="http://schemas.openxmlformats.org/markup-compatibility/2006">
              <mc:Choice xmlns:v="urn:schemas-microsoft-com:vml" Requires="v">
                <p:oleObj spid="_x0000_s6149" name="Equation" r:id="rId3" imgW="4025880" imgH="1650960" progId="Equation.DSMT4">
                  <p:embed/>
                </p:oleObj>
              </mc:Choice>
              <mc:Fallback>
                <p:oleObj name="Equation" r:id="rId3" imgW="4025880" imgH="1650960" progId="Equation.DSMT4">
                  <p:embed/>
                  <p:pic>
                    <p:nvPicPr>
                      <p:cNvPr id="0" name="Object 2"/>
                      <p:cNvPicPr>
                        <a:picLocks noChangeAspect="1" noChangeArrowheads="1"/>
                      </p:cNvPicPr>
                      <p:nvPr/>
                    </p:nvPicPr>
                    <p:blipFill>
                      <a:blip r:embed="rId4"/>
                      <a:srcRect/>
                      <a:stretch>
                        <a:fillRect/>
                      </a:stretch>
                    </p:blipFill>
                    <p:spPr bwMode="auto">
                      <a:xfrm>
                        <a:off x="2559050" y="3823648"/>
                        <a:ext cx="40259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Linear Equations in One Variable: </a:t>
            </a:r>
            <a:r>
              <a:rPr lang="en-US" i="1" smtClean="0"/>
              <a:t>ax + b = c</a:t>
            </a:r>
            <a:endParaRPr lang="en-US" smtClean="0"/>
          </a:p>
        </p:txBody>
      </p:sp>
      <p:sp>
        <p:nvSpPr>
          <p:cNvPr id="29699" name="Content Placeholder 2"/>
          <p:cNvSpPr>
            <a:spLocks noGrp="1"/>
          </p:cNvSpPr>
          <p:nvPr>
            <p:ph idx="1"/>
          </p:nvPr>
        </p:nvSpPr>
        <p:spPr>
          <a:solidFill>
            <a:srgbClr val="FFFFCC"/>
          </a:solidFill>
          <a:ln w="28575">
            <a:solidFill>
              <a:srgbClr val="000000"/>
            </a:solidFill>
          </a:ln>
        </p:spPr>
        <p:txBody>
          <a:bodyPr>
            <a:spAutoFit/>
          </a:bodyPr>
          <a:lstStyle/>
          <a:p>
            <a:pPr marL="463550" indent="-463550" algn="ctr">
              <a:buFont typeface="Courier New" pitchFamily="49" charset="0"/>
              <a:buNone/>
            </a:pPr>
            <a:r>
              <a:rPr lang="en-US" b="1" smtClean="0">
                <a:solidFill>
                  <a:srgbClr val="000000"/>
                </a:solidFill>
              </a:rPr>
              <a:t>Procedure for Solving Linear Equations</a:t>
            </a:r>
          </a:p>
          <a:p>
            <a:pPr marL="463550" indent="-463550">
              <a:buFont typeface="Courier New" pitchFamily="49" charset="0"/>
              <a:buNone/>
            </a:pPr>
            <a:r>
              <a:rPr lang="en-US" b="1" smtClean="0">
                <a:solidFill>
                  <a:srgbClr val="000000"/>
                </a:solidFill>
              </a:rPr>
              <a:t>1.	</a:t>
            </a:r>
            <a:r>
              <a:rPr lang="en-US" smtClean="0">
                <a:solidFill>
                  <a:srgbClr val="000000"/>
                </a:solidFill>
              </a:rPr>
              <a:t>Simplify each side of the equation by removing any grouping symbols and combining like terms. (In some cases, you may want to multiply both sides of the equation by a constant to clear fractional or decimal coefficients.)</a:t>
            </a:r>
          </a:p>
          <a:p>
            <a:pPr marL="463550" indent="-463550">
              <a:buFont typeface="Courier New" pitchFamily="49" charset="0"/>
              <a:buNone/>
            </a:pPr>
            <a:r>
              <a:rPr lang="en-US" b="1" smtClean="0">
                <a:solidFill>
                  <a:srgbClr val="000000"/>
                </a:solidFill>
              </a:rPr>
              <a:t>2.	</a:t>
            </a:r>
            <a:r>
              <a:rPr lang="en-US" smtClean="0">
                <a:solidFill>
                  <a:srgbClr val="000000"/>
                </a:solidFill>
              </a:rPr>
              <a:t>Use the addition property of equality to add the opposites of constants or variable expressions so that variable expressions are on one side of the equation and constants on the other.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Linear Equations in One Variable: </a:t>
            </a:r>
            <a:r>
              <a:rPr lang="en-US" i="1" smtClean="0"/>
              <a:t>ax + b = c</a:t>
            </a:r>
            <a:endParaRPr lang="en-US" smtClean="0"/>
          </a:p>
        </p:txBody>
      </p:sp>
      <p:sp>
        <p:nvSpPr>
          <p:cNvPr id="30723"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marL="465138" indent="-465138" algn="ctr">
              <a:buFont typeface="Courier New" pitchFamily="49" charset="0"/>
              <a:buNone/>
            </a:pPr>
            <a:r>
              <a:rPr lang="en-US" b="1" dirty="0" smtClean="0">
                <a:solidFill>
                  <a:srgbClr val="000000"/>
                </a:solidFill>
              </a:rPr>
              <a:t>Procedure for Solving Linear Equations (cont.)</a:t>
            </a:r>
          </a:p>
          <a:p>
            <a:pPr marL="465138" indent="-465138">
              <a:buFont typeface="Courier New" pitchFamily="49" charset="0"/>
              <a:buNone/>
            </a:pPr>
            <a:r>
              <a:rPr lang="en-US" b="1" dirty="0" smtClean="0">
                <a:solidFill>
                  <a:srgbClr val="000000"/>
                </a:solidFill>
              </a:rPr>
              <a:t>3.	</a:t>
            </a:r>
            <a:r>
              <a:rPr lang="en-US" dirty="0" smtClean="0">
                <a:solidFill>
                  <a:srgbClr val="000000"/>
                </a:solidFill>
              </a:rPr>
              <a:t>Use the multiplication property of equality to multiply both sides by the reciprocal of the coefficient of the variable (that is, divide both sides by the coefficient) so that the new coefficient is 1.</a:t>
            </a:r>
          </a:p>
          <a:p>
            <a:pPr marL="465138" indent="-465138">
              <a:buFont typeface="Courier New" pitchFamily="49" charset="0"/>
              <a:buNone/>
            </a:pPr>
            <a:r>
              <a:rPr lang="en-US" b="1" dirty="0" smtClean="0">
                <a:solidFill>
                  <a:srgbClr val="000000"/>
                </a:solidFill>
              </a:rPr>
              <a:t>4.	</a:t>
            </a:r>
            <a:r>
              <a:rPr lang="en-US" dirty="0" smtClean="0">
                <a:solidFill>
                  <a:srgbClr val="000000"/>
                </a:solidFill>
              </a:rPr>
              <a:t>Check your answer by substituting it into the </a:t>
            </a:r>
            <a:r>
              <a:rPr lang="en-US" b="1" dirty="0" smtClean="0">
                <a:solidFill>
                  <a:srgbClr val="C00000"/>
                </a:solidFill>
              </a:rPr>
              <a:t>original</a:t>
            </a:r>
            <a:r>
              <a:rPr lang="en-US" dirty="0" smtClean="0">
                <a:solidFill>
                  <a:srgbClr val="000000"/>
                </a:solidFill>
              </a:rPr>
              <a:t> equation.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lstStyle/>
          <a:p>
            <a:r>
              <a:rPr lang="en-US" smtClean="0"/>
              <a:t>Example 2: Solving a Linear Equation</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232848"/>
          <a:ext cx="7035800" cy="368300"/>
        </p:xfrm>
        <a:graphic>
          <a:graphicData uri="http://schemas.openxmlformats.org/presentationml/2006/ole">
            <mc:AlternateContent xmlns:mc="http://schemas.openxmlformats.org/markup-compatibility/2006">
              <mc:Choice xmlns:v="urn:schemas-microsoft-com:vml" Requires="v">
                <p:oleObj spid="_x0000_s7195" name="Equation" r:id="rId3" imgW="7035480" imgH="368280" progId="Equation.DSMT4">
                  <p:embed/>
                </p:oleObj>
              </mc:Choice>
              <mc:Fallback>
                <p:oleObj name="Equation" r:id="rId3" imgW="703548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32848"/>
                        <a:ext cx="7035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47048" y="1779896"/>
          <a:ext cx="1384300" cy="304800"/>
        </p:xfrm>
        <a:graphic>
          <a:graphicData uri="http://schemas.openxmlformats.org/presentationml/2006/ole">
            <mc:AlternateContent xmlns:mc="http://schemas.openxmlformats.org/markup-compatibility/2006">
              <mc:Choice xmlns:v="urn:schemas-microsoft-com:vml" Requires="v">
                <p:oleObj spid="_x0000_s7196"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7798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674048" y="2326944"/>
          <a:ext cx="5664200" cy="330200"/>
        </p:xfrm>
        <a:graphic>
          <a:graphicData uri="http://schemas.openxmlformats.org/presentationml/2006/ole">
            <mc:AlternateContent xmlns:mc="http://schemas.openxmlformats.org/markup-compatibility/2006">
              <mc:Choice xmlns:v="urn:schemas-microsoft-com:vml" Requires="v">
                <p:oleObj spid="_x0000_s7197" name="Equation" r:id="rId7" imgW="5663880" imgH="330120" progId="Equation.DSMT4">
                  <p:embed/>
                </p:oleObj>
              </mc:Choice>
              <mc:Fallback>
                <p:oleObj name="Equation" r:id="rId7" imgW="566388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4048" y="2326944"/>
                        <a:ext cx="5664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842448" y="2860344"/>
          <a:ext cx="4521200" cy="292100"/>
        </p:xfrm>
        <a:graphic>
          <a:graphicData uri="http://schemas.openxmlformats.org/presentationml/2006/ole">
            <mc:AlternateContent xmlns:mc="http://schemas.openxmlformats.org/markup-compatibility/2006">
              <mc:Choice xmlns:v="urn:schemas-microsoft-com:vml" Requires="v">
                <p:oleObj spid="_x0000_s7198" name="Equation" r:id="rId9" imgW="4520880" imgH="291960" progId="Equation.DSMT4">
                  <p:embed/>
                </p:oleObj>
              </mc:Choice>
              <mc:Fallback>
                <p:oleObj name="Equation" r:id="rId9" imgW="45208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2448" y="2860344"/>
                        <a:ext cx="452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357952" y="3380096"/>
          <a:ext cx="6769100" cy="355600"/>
        </p:xfrm>
        <a:graphic>
          <a:graphicData uri="http://schemas.openxmlformats.org/presentationml/2006/ole">
            <mc:AlternateContent xmlns:mc="http://schemas.openxmlformats.org/markup-compatibility/2006">
              <mc:Choice xmlns:v="urn:schemas-microsoft-com:vml" Requires="v">
                <p:oleObj spid="_x0000_s7199" name="Equation" r:id="rId11" imgW="6769080" imgH="355320" progId="Equation.DSMT4">
                  <p:embed/>
                </p:oleObj>
              </mc:Choice>
              <mc:Fallback>
                <p:oleObj name="Equation" r:id="rId11" imgW="676908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57952" y="3380096"/>
                        <a:ext cx="6769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299648" y="3948752"/>
          <a:ext cx="2870200" cy="330200"/>
        </p:xfrm>
        <a:graphic>
          <a:graphicData uri="http://schemas.openxmlformats.org/presentationml/2006/ole">
            <mc:AlternateContent xmlns:mc="http://schemas.openxmlformats.org/markup-compatibility/2006">
              <mc:Choice xmlns:v="urn:schemas-microsoft-com:vml" Requires="v">
                <p:oleObj spid="_x0000_s7200" name="Equation" r:id="rId13" imgW="2869920" imgH="330120" progId="Equation.DSMT4">
                  <p:embed/>
                </p:oleObj>
              </mc:Choice>
              <mc:Fallback>
                <p:oleObj name="Equation" r:id="rId13" imgW="286992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99648" y="3948752"/>
                        <a:ext cx="287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2272352" y="4419600"/>
          <a:ext cx="6007100" cy="838200"/>
        </p:xfrm>
        <a:graphic>
          <a:graphicData uri="http://schemas.openxmlformats.org/presentationml/2006/ole">
            <mc:AlternateContent xmlns:mc="http://schemas.openxmlformats.org/markup-compatibility/2006">
              <mc:Choice xmlns:v="urn:schemas-microsoft-com:vml" Requires="v">
                <p:oleObj spid="_x0000_s7201" name="Equation" r:id="rId15" imgW="6006960" imgH="838080" progId="Equation.DSMT4">
                  <p:embed/>
                </p:oleObj>
              </mc:Choice>
              <mc:Fallback>
                <p:oleObj name="Equation" r:id="rId15" imgW="60069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72352" y="4419600"/>
                        <a:ext cx="600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487304" y="5410200"/>
          <a:ext cx="2705100" cy="330200"/>
        </p:xfrm>
        <a:graphic>
          <a:graphicData uri="http://schemas.openxmlformats.org/presentationml/2006/ole">
            <mc:AlternateContent xmlns:mc="http://schemas.openxmlformats.org/markup-compatibility/2006">
              <mc:Choice xmlns:v="urn:schemas-microsoft-com:vml" Requires="v">
                <p:oleObj spid="_x0000_s7202" name="Equation" r:id="rId17" imgW="2705040" imgH="330120" progId="Equation.DSMT4">
                  <p:embed/>
                </p:oleObj>
              </mc:Choice>
              <mc:Fallback>
                <p:oleObj name="Equation" r:id="rId17" imgW="270504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87304" y="5410200"/>
                        <a:ext cx="2705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lstStyle/>
          <a:p>
            <a:r>
              <a:rPr lang="en-US" smtClean="0"/>
              <a:t>Example 2: Solving a Linear Equation (cont.)</a:t>
            </a:r>
          </a:p>
        </p:txBody>
      </p:sp>
      <p:sp>
        <p:nvSpPr>
          <p:cNvPr id="8196" name="Content Placeholder 2"/>
          <p:cNvSpPr>
            <a:spLocks noGrp="1"/>
          </p:cNvSpPr>
          <p:nvPr>
            <p:ph idx="1"/>
          </p:nvPr>
        </p:nvSpPr>
        <p:spPr>
          <a:xfrm>
            <a:off x="457200" y="3568005"/>
            <a:ext cx="8229600" cy="1384995"/>
          </a:xfrm>
        </p:spPr>
        <p:txBody>
          <a:bodyPr>
            <a:spAutoFit/>
          </a:bodyPr>
          <a:lstStyle/>
          <a:p>
            <a:pPr marL="0" indent="0">
              <a:buFont typeface="Courier New" pitchFamily="49" charset="0"/>
              <a:buNone/>
            </a:pPr>
            <a:r>
              <a:rPr lang="en-US" dirty="0" smtClean="0"/>
              <a:t>The solution is </a:t>
            </a:r>
            <a:r>
              <a:rPr lang="en-US" dirty="0" smtClean="0">
                <a:solidFill>
                  <a:srgbClr val="FF0000"/>
                </a:solidFill>
                <a:latin typeface="Symbol" pitchFamily="18" charset="2"/>
              </a:rPr>
              <a:t>-</a:t>
            </a:r>
            <a:r>
              <a:rPr lang="en-US" dirty="0" smtClean="0">
                <a:solidFill>
                  <a:srgbClr val="FF0000"/>
                </a:solidFill>
              </a:rPr>
              <a:t>6</a:t>
            </a:r>
            <a:r>
              <a:rPr lang="en-US" dirty="0" smtClean="0"/>
              <a:t>. We usually write just </a:t>
            </a:r>
            <a:r>
              <a:rPr lang="en-US" i="1" dirty="0" smtClean="0"/>
              <a:t>x</a:t>
            </a:r>
            <a:r>
              <a:rPr lang="en-US" dirty="0" smtClean="0"/>
              <a:t> = −6 to indicate the solution to the original equation. But, writing </a:t>
            </a:r>
            <a:r>
              <a:rPr lang="en-US" dirty="0" smtClean="0">
                <a:solidFill>
                  <a:srgbClr val="FF0000"/>
                </a:solidFill>
              </a:rPr>
              <a:t>{</a:t>
            </a:r>
            <a:r>
              <a:rPr lang="en-US" dirty="0" smtClean="0">
                <a:solidFill>
                  <a:srgbClr val="FF0000"/>
                </a:solidFill>
                <a:latin typeface="Symbol" pitchFamily="18" charset="2"/>
              </a:rPr>
              <a:t>-</a:t>
            </a:r>
            <a:r>
              <a:rPr lang="en-US" dirty="0" smtClean="0">
                <a:solidFill>
                  <a:srgbClr val="FF0000"/>
                </a:solidFill>
              </a:rPr>
              <a:t>6}</a:t>
            </a:r>
            <a:r>
              <a:rPr lang="en-US" dirty="0" smtClean="0"/>
              <a:t> as the </a:t>
            </a:r>
            <a:r>
              <a:rPr lang="en-US" b="1" dirty="0" smtClean="0">
                <a:solidFill>
                  <a:srgbClr val="FF0000"/>
                </a:solidFill>
              </a:rPr>
              <a:t>solution set </a:t>
            </a:r>
            <a:r>
              <a:rPr lang="en-US" dirty="0" smtClean="0"/>
              <a:t>is also acceptable.</a:t>
            </a:r>
          </a:p>
        </p:txBody>
      </p:sp>
      <p:graphicFrame>
        <p:nvGraphicFramePr>
          <p:cNvPr id="2" name="Object 3"/>
          <p:cNvGraphicFramePr>
            <a:graphicFrameLocks noChangeAspect="1"/>
          </p:cNvGraphicFramePr>
          <p:nvPr/>
        </p:nvGraphicFramePr>
        <p:xfrm>
          <a:off x="1787856" y="1232848"/>
          <a:ext cx="4572000" cy="787400"/>
        </p:xfrm>
        <a:graphic>
          <a:graphicData uri="http://schemas.openxmlformats.org/presentationml/2006/ole">
            <mc:AlternateContent xmlns:mc="http://schemas.openxmlformats.org/markup-compatibility/2006">
              <mc:Choice xmlns:v="urn:schemas-microsoft-com:vml" Requires="v">
                <p:oleObj spid="_x0000_s8207" name="Equation" r:id="rId3" imgW="4572000" imgH="787320" progId="Equation.DSMT4">
                  <p:embed/>
                </p:oleObj>
              </mc:Choice>
              <mc:Fallback>
                <p:oleObj name="Equation" r:id="rId3" imgW="4572000" imgH="787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7856" y="1232848"/>
                        <a:ext cx="4572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756848" y="2133600"/>
          <a:ext cx="3111500" cy="698500"/>
        </p:xfrm>
        <a:graphic>
          <a:graphicData uri="http://schemas.openxmlformats.org/presentationml/2006/ole">
            <mc:AlternateContent xmlns:mc="http://schemas.openxmlformats.org/markup-compatibility/2006">
              <mc:Choice xmlns:v="urn:schemas-microsoft-com:vml" Requires="v">
                <p:oleObj spid="_x0000_s8208" name="Equation" r:id="rId5" imgW="3111480" imgH="698400" progId="Equation.DSMT4">
                  <p:embed/>
                </p:oleObj>
              </mc:Choice>
              <mc:Fallback>
                <p:oleObj name="Equation" r:id="rId5" imgW="3111480" imgH="69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6848" y="2133600"/>
                        <a:ext cx="3111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4572000" y="3061648"/>
          <a:ext cx="1308100" cy="292100"/>
        </p:xfrm>
        <a:graphic>
          <a:graphicData uri="http://schemas.openxmlformats.org/presentationml/2006/ole">
            <mc:AlternateContent xmlns:mc="http://schemas.openxmlformats.org/markup-compatibility/2006">
              <mc:Choice xmlns:v="urn:schemas-microsoft-com:vml" Requires="v">
                <p:oleObj spid="_x0000_s8209" name="Equation" r:id="rId7" imgW="1307880" imgH="291960" progId="Equation.DSMT4">
                  <p:embed/>
                </p:oleObj>
              </mc:Choice>
              <mc:Fallback>
                <p:oleObj name="Equation" r:id="rId7" imgW="1307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0" y="3061648"/>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47048" y="1641144"/>
          <a:ext cx="1054100" cy="304800"/>
        </p:xfrm>
        <a:graphic>
          <a:graphicData uri="http://schemas.openxmlformats.org/presentationml/2006/ole">
            <mc:AlternateContent xmlns:mc="http://schemas.openxmlformats.org/markup-compatibility/2006">
              <mc:Choice xmlns:v="urn:schemas-microsoft-com:vml" Requires="v">
                <p:oleObj spid="_x0000_s8210" name="Equation" r:id="rId9" imgW="1054080" imgH="304560" progId="Equation.DSMT4">
                  <p:embed/>
                </p:oleObj>
              </mc:Choice>
              <mc:Fallback>
                <p:oleObj name="Equation" r:id="rId9" imgW="105408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7048" y="1641144"/>
                        <a:ext cx="1054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Linear Equations in One Variable: </a:t>
            </a:r>
            <a:r>
              <a:rPr lang="en-US" i="1" dirty="0" smtClean="0"/>
              <a:t>ax </a:t>
            </a:r>
            <a:r>
              <a:rPr lang="en-US" dirty="0" smtClean="0"/>
              <a:t>+</a:t>
            </a:r>
            <a:r>
              <a:rPr lang="en-US" i="1" dirty="0" smtClean="0"/>
              <a:t> b </a:t>
            </a:r>
            <a:r>
              <a:rPr lang="en-US" dirty="0" smtClean="0"/>
              <a:t>=</a:t>
            </a:r>
            <a:r>
              <a:rPr lang="en-US" i="1" dirty="0" smtClean="0"/>
              <a:t> c</a:t>
            </a:r>
            <a:endParaRPr lang="en-US" dirty="0" smtClean="0"/>
          </a:p>
        </p:txBody>
      </p:sp>
      <p:sp>
        <p:nvSpPr>
          <p:cNvPr id="31747" name="Content Placeholder 2"/>
          <p:cNvSpPr>
            <a:spLocks noGrp="1"/>
          </p:cNvSpPr>
          <p:nvPr>
            <p:ph idx="1"/>
          </p:nvPr>
        </p:nvSpPr>
        <p:spPr>
          <a:xfrm>
            <a:off x="457200" y="1280160"/>
            <a:ext cx="8229600" cy="2332946"/>
          </a:xfrm>
          <a:ln w="28575">
            <a:solidFill>
              <a:srgbClr val="FF0000"/>
            </a:solidFill>
          </a:ln>
        </p:spPr>
        <p:txBody>
          <a:bodyPr>
            <a:spAutoFit/>
          </a:bodyPr>
          <a:lstStyle/>
          <a:p>
            <a:pPr marL="0" indent="0" algn="ctr">
              <a:buFont typeface="Courier New" pitchFamily="49" charset="0"/>
              <a:buNone/>
            </a:pPr>
            <a:r>
              <a:rPr lang="en-US" b="1" dirty="0" smtClean="0">
                <a:solidFill>
                  <a:srgbClr val="000000"/>
                </a:solidFill>
              </a:rPr>
              <a:t>Notes</a:t>
            </a:r>
          </a:p>
          <a:p>
            <a:pPr marL="0" indent="0">
              <a:buFont typeface="Courier New" pitchFamily="49" charset="0"/>
              <a:buNone/>
            </a:pPr>
            <a:r>
              <a:rPr lang="en-US" dirty="0" smtClean="0">
                <a:solidFill>
                  <a:srgbClr val="000000"/>
                </a:solidFill>
              </a:rPr>
              <a:t>To avoid errors and to help make your work easy to read and understand, try to align the = signs in a vertical format so that each new equation is directly below the previous equation.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lstStyle/>
          <a:p>
            <a:r>
              <a:rPr lang="en-US" smtClean="0"/>
              <a:t>Example 3: Solving Linear Equations</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232848"/>
          <a:ext cx="3505200" cy="469900"/>
        </p:xfrm>
        <a:graphic>
          <a:graphicData uri="http://schemas.openxmlformats.org/presentationml/2006/ole">
            <mc:AlternateContent xmlns:mc="http://schemas.openxmlformats.org/markup-compatibility/2006">
              <mc:Choice xmlns:v="urn:schemas-microsoft-com:vml" Requires="v">
                <p:oleObj spid="_x0000_s9246" name="Equation" r:id="rId3" imgW="3504960" imgH="469800" progId="Equation.DSMT4">
                  <p:embed/>
                </p:oleObj>
              </mc:Choice>
              <mc:Fallback>
                <p:oleObj name="Equation" r:id="rId3" imgW="3504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32848"/>
                        <a:ext cx="350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47048" y="1864056"/>
          <a:ext cx="1384300" cy="304800"/>
        </p:xfrm>
        <a:graphic>
          <a:graphicData uri="http://schemas.openxmlformats.org/presentationml/2006/ole">
            <mc:AlternateContent xmlns:mc="http://schemas.openxmlformats.org/markup-compatibility/2006">
              <mc:Choice xmlns:v="urn:schemas-microsoft-com:vml" Requires="v">
                <p:oleObj spid="_x0000_s9247"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86405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1232848" y="2367888"/>
          <a:ext cx="5499100" cy="469900"/>
        </p:xfrm>
        <a:graphic>
          <a:graphicData uri="http://schemas.openxmlformats.org/presentationml/2006/ole">
            <mc:AlternateContent xmlns:mc="http://schemas.openxmlformats.org/markup-compatibility/2006">
              <mc:Choice xmlns:v="urn:schemas-microsoft-com:vml" Requires="v">
                <p:oleObj spid="_x0000_s9248" name="Equation" r:id="rId7" imgW="5499000" imgH="469800" progId="Equation.DSMT4">
                  <p:embed/>
                </p:oleObj>
              </mc:Choice>
              <mc:Fallback>
                <p:oleObj name="Equation" r:id="rId7" imgW="5499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2848" y="2367888"/>
                        <a:ext cx="549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309048" y="2963840"/>
          <a:ext cx="7162800" cy="355600"/>
        </p:xfrm>
        <a:graphic>
          <a:graphicData uri="http://schemas.openxmlformats.org/presentationml/2006/ole">
            <mc:AlternateContent xmlns:mc="http://schemas.openxmlformats.org/markup-compatibility/2006">
              <mc:Choice xmlns:v="urn:schemas-microsoft-com:vml" Requires="v">
                <p:oleObj spid="_x0000_s9249" name="Equation" r:id="rId9" imgW="7162560" imgH="355320" progId="Equation.DSMT4">
                  <p:embed/>
                </p:oleObj>
              </mc:Choice>
              <mc:Fallback>
                <p:oleObj name="Equation" r:id="rId9" imgW="716256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09048" y="2963840"/>
                        <a:ext cx="7162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322696" y="3483592"/>
          <a:ext cx="5422900" cy="355600"/>
        </p:xfrm>
        <a:graphic>
          <a:graphicData uri="http://schemas.openxmlformats.org/presentationml/2006/ole">
            <mc:AlternateContent xmlns:mc="http://schemas.openxmlformats.org/markup-compatibility/2006">
              <mc:Choice xmlns:v="urn:schemas-microsoft-com:vml" Requires="v">
                <p:oleObj spid="_x0000_s9250" name="Equation" r:id="rId11" imgW="5422680" imgH="355320" progId="Equation.DSMT4">
                  <p:embed/>
                </p:oleObj>
              </mc:Choice>
              <mc:Fallback>
                <p:oleObj name="Equation" r:id="rId11" imgW="542268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22696" y="3483592"/>
                        <a:ext cx="5422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625144" y="4011304"/>
          <a:ext cx="6350000" cy="355600"/>
        </p:xfrm>
        <a:graphic>
          <a:graphicData uri="http://schemas.openxmlformats.org/presentationml/2006/ole">
            <mc:AlternateContent xmlns:mc="http://schemas.openxmlformats.org/markup-compatibility/2006">
              <mc:Choice xmlns:v="urn:schemas-microsoft-com:vml" Requires="v">
                <p:oleObj spid="_x0000_s9251" name="Equation" r:id="rId13" imgW="6349680" imgH="355320" progId="Equation.DSMT4">
                  <p:embed/>
                </p:oleObj>
              </mc:Choice>
              <mc:Fallback>
                <p:oleObj name="Equation" r:id="rId13" imgW="634968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5144" y="4011304"/>
                        <a:ext cx="6350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309048" y="4550392"/>
          <a:ext cx="4254500" cy="330200"/>
        </p:xfrm>
        <a:graphic>
          <a:graphicData uri="http://schemas.openxmlformats.org/presentationml/2006/ole">
            <mc:AlternateContent xmlns:mc="http://schemas.openxmlformats.org/markup-compatibility/2006">
              <mc:Choice xmlns:v="urn:schemas-microsoft-com:vml" Requires="v">
                <p:oleObj spid="_x0000_s9252" name="Equation" r:id="rId15" imgW="4254480" imgH="330120" progId="Equation.DSMT4">
                  <p:embed/>
                </p:oleObj>
              </mc:Choice>
              <mc:Fallback>
                <p:oleObj name="Equation" r:id="rId15" imgW="4254480" imgH="3301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09048" y="4550392"/>
                        <a:ext cx="425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685800" y="5029200"/>
          <a:ext cx="6159500" cy="355600"/>
        </p:xfrm>
        <a:graphic>
          <a:graphicData uri="http://schemas.openxmlformats.org/presentationml/2006/ole">
            <mc:AlternateContent xmlns:mc="http://schemas.openxmlformats.org/markup-compatibility/2006">
              <mc:Choice xmlns:v="urn:schemas-microsoft-com:vml" Requires="v">
                <p:oleObj spid="_x0000_s9253" name="Equation" r:id="rId17" imgW="6159240" imgH="355320" progId="Equation.DSMT4">
                  <p:embed/>
                </p:oleObj>
              </mc:Choice>
              <mc:Fallback>
                <p:oleObj name="Equation" r:id="rId17" imgW="6159240" imgH="355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5800" y="5029200"/>
                        <a:ext cx="6159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1981200" y="5562600"/>
          <a:ext cx="3606800" cy="330200"/>
        </p:xfrm>
        <a:graphic>
          <a:graphicData uri="http://schemas.openxmlformats.org/presentationml/2006/ole">
            <mc:AlternateContent xmlns:mc="http://schemas.openxmlformats.org/markup-compatibility/2006">
              <mc:Choice xmlns:v="urn:schemas-microsoft-com:vml" Requires="v">
                <p:oleObj spid="_x0000_s9254" name="Equation" r:id="rId19" imgW="3606480" imgH="330120" progId="Equation.DSMT4">
                  <p:embed/>
                </p:oleObj>
              </mc:Choice>
              <mc:Fallback>
                <p:oleObj name="Equation" r:id="rId19" imgW="3606480" imgH="3301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5562600"/>
                        <a:ext cx="3606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lstStyle/>
          <a:p>
            <a:r>
              <a:rPr lang="en-US" smtClean="0"/>
              <a:t>Example 3: Solving Linear Equations (cont.)</a:t>
            </a:r>
          </a:p>
        </p:txBody>
      </p:sp>
      <p:sp>
        <p:nvSpPr>
          <p:cNvPr id="5" name="Content Placeholder 4"/>
          <p:cNvSpPr>
            <a:spLocks noGrp="1"/>
          </p:cNvSpPr>
          <p:nvPr>
            <p:ph idx="1"/>
          </p:nvPr>
        </p:nvSpPr>
        <p:spPr/>
        <p:txBody>
          <a:bodyPr/>
          <a:lstStyle/>
          <a:p>
            <a:endParaRPr lang="en-US" dirty="0" smtClean="0"/>
          </a:p>
          <a:p>
            <a:endParaRPr lang="en-US" dirty="0"/>
          </a:p>
        </p:txBody>
      </p:sp>
      <p:graphicFrame>
        <p:nvGraphicFramePr>
          <p:cNvPr id="2" name="Object 4"/>
          <p:cNvGraphicFramePr>
            <a:graphicFrameLocks noChangeAspect="1"/>
          </p:cNvGraphicFramePr>
          <p:nvPr/>
        </p:nvGraphicFramePr>
        <p:xfrm>
          <a:off x="2642548" y="1295400"/>
          <a:ext cx="5067300" cy="838200"/>
        </p:xfrm>
        <a:graphic>
          <a:graphicData uri="http://schemas.openxmlformats.org/presentationml/2006/ole">
            <mc:AlternateContent xmlns:mc="http://schemas.openxmlformats.org/markup-compatibility/2006">
              <mc:Choice xmlns:v="urn:schemas-microsoft-com:vml" Requires="v">
                <p:oleObj spid="_x0000_s10265" name="Equation" r:id="rId3" imgW="5067000" imgH="838080" progId="Equation.DSMT4">
                  <p:embed/>
                </p:oleObj>
              </mc:Choice>
              <mc:Fallback>
                <p:oleObj name="Equation" r:id="rId3" imgW="50670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2548" y="1295400"/>
                        <a:ext cx="506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895600" y="2286000"/>
          <a:ext cx="3441700" cy="330200"/>
        </p:xfrm>
        <a:graphic>
          <a:graphicData uri="http://schemas.openxmlformats.org/presentationml/2006/ole">
            <mc:AlternateContent xmlns:mc="http://schemas.openxmlformats.org/markup-compatibility/2006">
              <mc:Choice xmlns:v="urn:schemas-microsoft-com:vml" Requires="v">
                <p:oleObj spid="_x0000_s10266" name="Equation" r:id="rId5" imgW="3441600" imgH="330120" progId="Equation.DSMT4">
                  <p:embed/>
                </p:oleObj>
              </mc:Choice>
              <mc:Fallback>
                <p:oleObj name="Equation" r:id="rId5" imgW="3441600" imgH="3301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286000"/>
                        <a:ext cx="3441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33400" y="3200400"/>
          <a:ext cx="1054100" cy="304800"/>
        </p:xfrm>
        <a:graphic>
          <a:graphicData uri="http://schemas.openxmlformats.org/presentationml/2006/ole">
            <mc:AlternateContent xmlns:mc="http://schemas.openxmlformats.org/markup-compatibility/2006">
              <mc:Choice xmlns:v="urn:schemas-microsoft-com:vml" Requires="v">
                <p:oleObj spid="_x0000_s10267" name="Equation" r:id="rId7" imgW="1054080" imgH="304560" progId="Equation.DSMT4">
                  <p:embed/>
                </p:oleObj>
              </mc:Choice>
              <mc:Fallback>
                <p:oleObj name="Equation" r:id="rId7" imgW="1054080" imgH="3045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200400"/>
                        <a:ext cx="1054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918648" y="2800064"/>
          <a:ext cx="3670300" cy="800100"/>
        </p:xfrm>
        <a:graphic>
          <a:graphicData uri="http://schemas.openxmlformats.org/presentationml/2006/ole">
            <mc:AlternateContent xmlns:mc="http://schemas.openxmlformats.org/markup-compatibility/2006">
              <mc:Choice xmlns:v="urn:schemas-microsoft-com:vml" Requires="v">
                <p:oleObj spid="_x0000_s10268" name="Equation" r:id="rId9" imgW="3670200" imgH="799920" progId="Equation.DSMT4">
                  <p:embed/>
                </p:oleObj>
              </mc:Choice>
              <mc:Fallback>
                <p:oleObj name="Equation" r:id="rId9" imgW="3670200" imgH="7999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8648" y="2800064"/>
                        <a:ext cx="3670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563504" y="3706504"/>
          <a:ext cx="2552700" cy="800100"/>
        </p:xfrm>
        <a:graphic>
          <a:graphicData uri="http://schemas.openxmlformats.org/presentationml/2006/ole">
            <mc:AlternateContent xmlns:mc="http://schemas.openxmlformats.org/markup-compatibility/2006">
              <mc:Choice xmlns:v="urn:schemas-microsoft-com:vml" Requires="v">
                <p:oleObj spid="_x0000_s10269" name="Equation" r:id="rId11" imgW="2552400" imgH="799920" progId="Equation.DSMT4">
                  <p:embed/>
                </p:oleObj>
              </mc:Choice>
              <mc:Fallback>
                <p:oleObj name="Equation" r:id="rId11" imgW="2552400" imgH="7999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63504" y="3706504"/>
                        <a:ext cx="2552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2833048" y="4615216"/>
          <a:ext cx="1866900" cy="698500"/>
        </p:xfrm>
        <a:graphic>
          <a:graphicData uri="http://schemas.openxmlformats.org/presentationml/2006/ole">
            <mc:AlternateContent xmlns:mc="http://schemas.openxmlformats.org/markup-compatibility/2006">
              <mc:Choice xmlns:v="urn:schemas-microsoft-com:vml" Requires="v">
                <p:oleObj spid="_x0000_s10270" name="Equation" r:id="rId13" imgW="1866600" imgH="698400" progId="Equation.DSMT4">
                  <p:embed/>
                </p:oleObj>
              </mc:Choice>
              <mc:Fallback>
                <p:oleObj name="Equation" r:id="rId13" imgW="1866600" imgH="6984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33048" y="4615216"/>
                        <a:ext cx="186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2854656" y="5548952"/>
          <a:ext cx="1219200" cy="292100"/>
        </p:xfrm>
        <a:graphic>
          <a:graphicData uri="http://schemas.openxmlformats.org/presentationml/2006/ole">
            <mc:AlternateContent xmlns:mc="http://schemas.openxmlformats.org/markup-compatibility/2006">
              <mc:Choice xmlns:v="urn:schemas-microsoft-com:vml" Requires="v">
                <p:oleObj spid="_x0000_s10271" name="Equation" r:id="rId15" imgW="1218960" imgH="291960" progId="Equation.DSMT4">
                  <p:embed/>
                </p:oleObj>
              </mc:Choice>
              <mc:Fallback>
                <p:oleObj name="Equation" r:id="rId15" imgW="121896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54656" y="5548952"/>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lstStyle/>
          <a:p>
            <a:r>
              <a:rPr lang="en-US" smtClean="0"/>
              <a:t>Example 3: Solving Linear Equations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33400" y="1219200"/>
          <a:ext cx="2806700" cy="838200"/>
        </p:xfrm>
        <a:graphic>
          <a:graphicData uri="http://schemas.openxmlformats.org/presentationml/2006/ole">
            <mc:AlternateContent xmlns:mc="http://schemas.openxmlformats.org/markup-compatibility/2006">
              <mc:Choice xmlns:v="urn:schemas-microsoft-com:vml" Requires="v">
                <p:oleObj spid="_x0000_s11288" name="Equation" r:id="rId3" imgW="2806560" imgH="838080" progId="Equation.DSMT4">
                  <p:embed/>
                </p:oleObj>
              </mc:Choice>
              <mc:Fallback>
                <p:oleObj name="Equation" r:id="rId3" imgW="2806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280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47048" y="2209800"/>
          <a:ext cx="1384300" cy="304800"/>
        </p:xfrm>
        <a:graphic>
          <a:graphicData uri="http://schemas.openxmlformats.org/presentationml/2006/ole">
            <mc:AlternateContent xmlns:mc="http://schemas.openxmlformats.org/markup-compatibility/2006">
              <mc:Choice xmlns:v="urn:schemas-microsoft-com:vml" Requires="v">
                <p:oleObj spid="_x0000_s11289"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2209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044700" y="2694296"/>
          <a:ext cx="5499100" cy="838200"/>
        </p:xfrm>
        <a:graphic>
          <a:graphicData uri="http://schemas.openxmlformats.org/presentationml/2006/ole">
            <mc:AlternateContent xmlns:mc="http://schemas.openxmlformats.org/markup-compatibility/2006">
              <mc:Choice xmlns:v="urn:schemas-microsoft-com:vml" Requires="v">
                <p:oleObj spid="_x0000_s11290" name="Equation" r:id="rId7" imgW="5499000" imgH="838080" progId="Equation.DSMT4">
                  <p:embed/>
                </p:oleObj>
              </mc:Choice>
              <mc:Fallback>
                <p:oleObj name="Equation" r:id="rId7" imgW="5499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2694296"/>
                        <a:ext cx="549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609600" y="3622344"/>
          <a:ext cx="4495800" cy="927100"/>
        </p:xfrm>
        <a:graphic>
          <a:graphicData uri="http://schemas.openxmlformats.org/presentationml/2006/ole">
            <mc:AlternateContent xmlns:mc="http://schemas.openxmlformats.org/markup-compatibility/2006">
              <mc:Choice xmlns:v="urn:schemas-microsoft-com:vml" Requires="v">
                <p:oleObj spid="_x0000_s11291" name="Equation" r:id="rId9" imgW="4495680" imgH="927000" progId="Equation.DSMT4">
                  <p:embed/>
                </p:oleObj>
              </mc:Choice>
              <mc:Fallback>
                <p:oleObj name="Equation" r:id="rId9" imgW="449568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622344"/>
                        <a:ext cx="4495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486400" y="3962400"/>
          <a:ext cx="3149600" cy="596900"/>
        </p:xfrm>
        <a:graphic>
          <a:graphicData uri="http://schemas.openxmlformats.org/presentationml/2006/ole">
            <mc:AlternateContent xmlns:mc="http://schemas.openxmlformats.org/markup-compatibility/2006">
              <mc:Choice xmlns:v="urn:schemas-microsoft-com:vml" Requires="v">
                <p:oleObj spid="_x0000_s11292" name="Equation" r:id="rId11" imgW="3149280" imgH="596880" progId="Equation.DSMT4">
                  <p:embed/>
                </p:oleObj>
              </mc:Choice>
              <mc:Fallback>
                <p:oleObj name="Equation" r:id="rId11" imgW="3149280" imgH="596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0" y="39624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295400" y="4800600"/>
          <a:ext cx="3479800" cy="469900"/>
        </p:xfrm>
        <a:graphic>
          <a:graphicData uri="http://schemas.openxmlformats.org/presentationml/2006/ole">
            <mc:AlternateContent xmlns:mc="http://schemas.openxmlformats.org/markup-compatibility/2006">
              <mc:Choice xmlns:v="urn:schemas-microsoft-com:vml" Requires="v">
                <p:oleObj spid="_x0000_s11293" name="Equation" r:id="rId13" imgW="3479760" imgH="469800" progId="Equation.DSMT4">
                  <p:embed/>
                </p:oleObj>
              </mc:Choice>
              <mc:Fallback>
                <p:oleObj name="Equation" r:id="rId13" imgW="347976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95400" y="48006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664648" y="5402240"/>
          <a:ext cx="6883400" cy="355600"/>
        </p:xfrm>
        <a:graphic>
          <a:graphicData uri="http://schemas.openxmlformats.org/presentationml/2006/ole">
            <mc:AlternateContent xmlns:mc="http://schemas.openxmlformats.org/markup-compatibility/2006">
              <mc:Choice xmlns:v="urn:schemas-microsoft-com:vml" Requires="v">
                <p:oleObj spid="_x0000_s11294" name="Equation" r:id="rId15" imgW="6883200" imgH="355320" progId="Equation.DSMT4">
                  <p:embed/>
                </p:oleObj>
              </mc:Choice>
              <mc:Fallback>
                <p:oleObj name="Equation" r:id="rId15" imgW="6883200" imgH="355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64648" y="5402240"/>
                        <a:ext cx="6883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smtClean="0"/>
              <a:t>Example 3: Solving Linear Equations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2756848" y="1385248"/>
          <a:ext cx="5092700" cy="355600"/>
        </p:xfrm>
        <a:graphic>
          <a:graphicData uri="http://schemas.openxmlformats.org/presentationml/2006/ole">
            <mc:AlternateContent xmlns:mc="http://schemas.openxmlformats.org/markup-compatibility/2006">
              <mc:Choice xmlns:v="urn:schemas-microsoft-com:vml" Requires="v">
                <p:oleObj spid="_x0000_s12306" name="Equation" r:id="rId3" imgW="5092560" imgH="355320" progId="Equation.DSMT4">
                  <p:embed/>
                </p:oleObj>
              </mc:Choice>
              <mc:Fallback>
                <p:oleObj name="Equation" r:id="rId3" imgW="509256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6848" y="1385248"/>
                        <a:ext cx="5092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2084696" y="1889456"/>
          <a:ext cx="5994400" cy="355600"/>
        </p:xfrm>
        <a:graphic>
          <a:graphicData uri="http://schemas.openxmlformats.org/presentationml/2006/ole">
            <mc:AlternateContent xmlns:mc="http://schemas.openxmlformats.org/markup-compatibility/2006">
              <mc:Choice xmlns:v="urn:schemas-microsoft-com:vml" Requires="v">
                <p:oleObj spid="_x0000_s12307" name="Equation" r:id="rId5" imgW="5994360" imgH="355320" progId="Equation.DSMT4">
                  <p:embed/>
                </p:oleObj>
              </mc:Choice>
              <mc:Fallback>
                <p:oleObj name="Equation" r:id="rId5" imgW="599436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4696" y="1889456"/>
                        <a:ext cx="5994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429000" y="2389496"/>
          <a:ext cx="3263900" cy="330200"/>
        </p:xfrm>
        <a:graphic>
          <a:graphicData uri="http://schemas.openxmlformats.org/presentationml/2006/ole">
            <mc:AlternateContent xmlns:mc="http://schemas.openxmlformats.org/markup-compatibility/2006">
              <mc:Choice xmlns:v="urn:schemas-microsoft-com:vml" Requires="v">
                <p:oleObj spid="_x0000_s12308" name="Equation" r:id="rId7" imgW="3263760" imgH="330120" progId="Equation.DSMT4">
                  <p:embed/>
                </p:oleObj>
              </mc:Choice>
              <mc:Fallback>
                <p:oleObj name="Equation" r:id="rId7" imgW="326376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9000" y="2389496"/>
                        <a:ext cx="3263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936544" y="2895600"/>
          <a:ext cx="5029200" cy="355600"/>
        </p:xfrm>
        <a:graphic>
          <a:graphicData uri="http://schemas.openxmlformats.org/presentationml/2006/ole">
            <mc:AlternateContent xmlns:mc="http://schemas.openxmlformats.org/markup-compatibility/2006">
              <mc:Choice xmlns:v="urn:schemas-microsoft-com:vml" Requires="v">
                <p:oleObj spid="_x0000_s12309" name="Equation" r:id="rId9" imgW="5029200" imgH="355320" progId="Equation.DSMT4">
                  <p:embed/>
                </p:oleObj>
              </mc:Choice>
              <mc:Fallback>
                <p:oleObj name="Equation" r:id="rId9" imgW="502920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6544" y="2895600"/>
                        <a:ext cx="5029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225800" y="3407392"/>
          <a:ext cx="3479800" cy="330200"/>
        </p:xfrm>
        <a:graphic>
          <a:graphicData uri="http://schemas.openxmlformats.org/presentationml/2006/ole">
            <mc:AlternateContent xmlns:mc="http://schemas.openxmlformats.org/markup-compatibility/2006">
              <mc:Choice xmlns:v="urn:schemas-microsoft-com:vml" Requires="v">
                <p:oleObj spid="_x0000_s12310" name="Equation" r:id="rId11" imgW="3479760" imgH="330120" progId="Equation.DSMT4">
                  <p:embed/>
                </p:oleObj>
              </mc:Choice>
              <mc:Fallback>
                <p:oleObj name="Equation" r:id="rId11" imgW="347976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25800" y="3407392"/>
                        <a:ext cx="3479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lnSpc>
                <a:spcPct val="80000"/>
              </a:lnSpc>
            </a:pPr>
            <a:r>
              <a:rPr lang="en-US" smtClean="0"/>
              <a:t>Objectives</a:t>
            </a:r>
          </a:p>
        </p:txBody>
      </p:sp>
      <p:sp>
        <p:nvSpPr>
          <p:cNvPr id="26627"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dirty="0" smtClean="0"/>
              <a:t>Combine like terms. </a:t>
            </a:r>
          </a:p>
          <a:p>
            <a:pPr marL="463550" indent="-463550">
              <a:buFont typeface="Courier New" pitchFamily="49" charset="0"/>
              <a:buChar char="o"/>
            </a:pPr>
            <a:r>
              <a:rPr lang="en-US" dirty="0" smtClean="0"/>
              <a:t>Solve linear equations of the form </a:t>
            </a:r>
            <a:r>
              <a:rPr lang="en-US" b="1" i="1" dirty="0" smtClean="0"/>
              <a:t>ax</a:t>
            </a:r>
            <a:r>
              <a:rPr lang="en-US" dirty="0" smtClean="0"/>
              <a:t> + </a:t>
            </a:r>
            <a:r>
              <a:rPr lang="en-US" b="1" i="1" dirty="0" smtClean="0"/>
              <a:t>b</a:t>
            </a:r>
            <a:r>
              <a:rPr lang="en-US" dirty="0" smtClean="0"/>
              <a:t> = </a:t>
            </a:r>
            <a:r>
              <a:rPr lang="en-US" b="1" i="1" dirty="0" smtClean="0"/>
              <a:t>c</a:t>
            </a:r>
            <a:r>
              <a:rPr lang="en-US" dirty="0" smtClean="0"/>
              <a:t>. </a:t>
            </a:r>
          </a:p>
          <a:p>
            <a:pPr marL="463550" indent="-463550">
              <a:buFont typeface="Courier New" pitchFamily="49" charset="0"/>
              <a:buChar char="o"/>
            </a:pPr>
            <a:r>
              <a:rPr lang="en-US" dirty="0" smtClean="0"/>
              <a:t>Solve absolute value equations of the form             |</a:t>
            </a:r>
            <a:r>
              <a:rPr lang="en-US" b="1" i="1" dirty="0" smtClean="0"/>
              <a:t>ax</a:t>
            </a:r>
            <a:r>
              <a:rPr lang="en-US" dirty="0" smtClean="0"/>
              <a:t> + </a:t>
            </a:r>
            <a:r>
              <a:rPr lang="en-US" b="1" i="1" dirty="0" smtClean="0"/>
              <a:t>b</a:t>
            </a:r>
            <a:r>
              <a:rPr lang="en-US" dirty="0" smtClean="0"/>
              <a:t>| = </a:t>
            </a:r>
            <a:r>
              <a:rPr lang="en-US" b="1" i="1" dirty="0" smtClean="0"/>
              <a:t>c</a:t>
            </a:r>
            <a:r>
              <a:rPr lang="en-US" dirty="0" smtClean="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smtClean="0"/>
              <a:t>Example 3: Solving Linear Equations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60696" y="1711656"/>
          <a:ext cx="1054100" cy="304800"/>
        </p:xfrm>
        <a:graphic>
          <a:graphicData uri="http://schemas.openxmlformats.org/presentationml/2006/ole">
            <mc:AlternateContent xmlns:mc="http://schemas.openxmlformats.org/markup-compatibility/2006">
              <mc:Choice xmlns:v="urn:schemas-microsoft-com:vml" Requires="v">
                <p:oleObj spid="_x0000_s13330" name="Equation" r:id="rId3" imgW="1054080" imgH="304560" progId="Equation.DSMT4">
                  <p:embed/>
                </p:oleObj>
              </mc:Choice>
              <mc:Fallback>
                <p:oleObj name="Equation" r:id="rId3" imgW="105408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1711656"/>
                        <a:ext cx="1054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2022144" y="1303360"/>
          <a:ext cx="2921000" cy="965200"/>
        </p:xfrm>
        <a:graphic>
          <a:graphicData uri="http://schemas.openxmlformats.org/presentationml/2006/ole">
            <mc:AlternateContent xmlns:mc="http://schemas.openxmlformats.org/markup-compatibility/2006">
              <mc:Choice xmlns:v="urn:schemas-microsoft-com:vml" Requires="v">
                <p:oleObj spid="_x0000_s13331" name="Equation" r:id="rId5" imgW="2920680" imgH="965160" progId="Equation.DSMT4">
                  <p:embed/>
                </p:oleObj>
              </mc:Choice>
              <mc:Fallback>
                <p:oleObj name="Equation" r:id="rId5" imgW="2920680" imgH="965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22144" y="1303360"/>
                        <a:ext cx="2921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272352" y="2383808"/>
          <a:ext cx="2184400" cy="965200"/>
        </p:xfrm>
        <a:graphic>
          <a:graphicData uri="http://schemas.openxmlformats.org/presentationml/2006/ole">
            <mc:AlternateContent xmlns:mc="http://schemas.openxmlformats.org/markup-compatibility/2006">
              <mc:Choice xmlns:v="urn:schemas-microsoft-com:vml" Requires="v">
                <p:oleObj spid="_x0000_s13332" name="Equation" r:id="rId7" imgW="2184120" imgH="965160" progId="Equation.DSMT4">
                  <p:embed/>
                </p:oleObj>
              </mc:Choice>
              <mc:Fallback>
                <p:oleObj name="Equation" r:id="rId7" imgW="2184120" imgH="965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2352" y="2383808"/>
                        <a:ext cx="2184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007056" y="3442648"/>
          <a:ext cx="1460500" cy="965200"/>
        </p:xfrm>
        <a:graphic>
          <a:graphicData uri="http://schemas.openxmlformats.org/presentationml/2006/ole">
            <mc:AlternateContent xmlns:mc="http://schemas.openxmlformats.org/markup-compatibility/2006">
              <mc:Choice xmlns:v="urn:schemas-microsoft-com:vml" Requires="v">
                <p:oleObj spid="_x0000_s13333" name="Equation" r:id="rId9" imgW="1460160" imgH="965160" progId="Equation.DSMT4">
                  <p:embed/>
                </p:oleObj>
              </mc:Choice>
              <mc:Fallback>
                <p:oleObj name="Equation" r:id="rId9" imgW="1460160" imgH="965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7056" y="3442648"/>
                        <a:ext cx="1460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075296" y="4558352"/>
          <a:ext cx="1333500" cy="292100"/>
        </p:xfrm>
        <a:graphic>
          <a:graphicData uri="http://schemas.openxmlformats.org/presentationml/2006/ole">
            <mc:AlternateContent xmlns:mc="http://schemas.openxmlformats.org/markup-compatibility/2006">
              <mc:Choice xmlns:v="urn:schemas-microsoft-com:vml" Requires="v">
                <p:oleObj spid="_x0000_s13334" name="Equation" r:id="rId11" imgW="1333440" imgH="291960" progId="Equation.DSMT4">
                  <p:embed/>
                </p:oleObj>
              </mc:Choice>
              <mc:Fallback>
                <p:oleObj name="Equation" r:id="rId11" imgW="13334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75296" y="4558352"/>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p:txBody>
          <a:bodyPr/>
          <a:lstStyle/>
          <a:p>
            <a:r>
              <a:rPr lang="en-US" smtClean="0"/>
              <a:t>Example 4: Solutions of Equations</a:t>
            </a:r>
          </a:p>
        </p:txBody>
      </p:sp>
      <p:sp>
        <p:nvSpPr>
          <p:cNvPr id="14340" name="Content Placeholder 2"/>
          <p:cNvSpPr>
            <a:spLocks noGrp="1"/>
          </p:cNvSpPr>
          <p:nvPr>
            <p:ph idx="1"/>
          </p:nvPr>
        </p:nvSpPr>
        <p:spPr/>
        <p:txBody>
          <a:bodyPr>
            <a:spAutoFit/>
          </a:bodyPr>
          <a:lstStyle/>
          <a:p>
            <a:pPr marL="0" indent="0">
              <a:buFont typeface="Courier New" pitchFamily="49" charset="0"/>
              <a:buNone/>
            </a:pPr>
            <a:r>
              <a:rPr lang="en-US" smtClean="0"/>
              <a:t>Determine whether each of the following equations is a conditional equation, an identity, or a contradiction.</a:t>
            </a:r>
          </a:p>
        </p:txBody>
      </p:sp>
      <p:graphicFrame>
        <p:nvGraphicFramePr>
          <p:cNvPr id="2" name="Object 3"/>
          <p:cNvGraphicFramePr>
            <a:graphicFrameLocks noChangeAspect="1"/>
          </p:cNvGraphicFramePr>
          <p:nvPr/>
        </p:nvGraphicFramePr>
        <p:xfrm>
          <a:off x="560696" y="2452048"/>
          <a:ext cx="2743200" cy="292100"/>
        </p:xfrm>
        <a:graphic>
          <a:graphicData uri="http://schemas.openxmlformats.org/presentationml/2006/ole">
            <mc:AlternateContent xmlns:mc="http://schemas.openxmlformats.org/markup-compatibility/2006">
              <mc:Choice xmlns:v="urn:schemas-microsoft-com:vml" Requires="v">
                <p:oleObj spid="_x0000_s14363" name="Equation" r:id="rId3" imgW="2743200" imgH="291960" progId="Equation.DSMT4">
                  <p:embed/>
                </p:oleObj>
              </mc:Choice>
              <mc:Fallback>
                <p:oleObj name="Equation" r:id="rId3" imgW="2743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2452048"/>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33400" y="2971800"/>
          <a:ext cx="1384300" cy="304800"/>
        </p:xfrm>
        <a:graphic>
          <a:graphicData uri="http://schemas.openxmlformats.org/presentationml/2006/ole">
            <mc:AlternateContent xmlns:mc="http://schemas.openxmlformats.org/markup-compatibility/2006">
              <mc:Choice xmlns:v="urn:schemas-microsoft-com:vml" Requires="v">
                <p:oleObj spid="_x0000_s1436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971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160896" y="3012744"/>
          <a:ext cx="2273300" cy="292100"/>
        </p:xfrm>
        <a:graphic>
          <a:graphicData uri="http://schemas.openxmlformats.org/presentationml/2006/ole">
            <mc:AlternateContent xmlns:mc="http://schemas.openxmlformats.org/markup-compatibility/2006">
              <mc:Choice xmlns:v="urn:schemas-microsoft-com:vml" Requires="v">
                <p:oleObj spid="_x0000_s14365" name="Equation" r:id="rId7" imgW="2273040" imgH="291960" progId="Equation.DSMT4">
                  <p:embed/>
                </p:oleObj>
              </mc:Choice>
              <mc:Fallback>
                <p:oleObj name="Equation" r:id="rId7" imgW="22730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0896" y="3012744"/>
                        <a:ext cx="227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778456" y="3532496"/>
          <a:ext cx="1816100" cy="292100"/>
        </p:xfrm>
        <a:graphic>
          <a:graphicData uri="http://schemas.openxmlformats.org/presentationml/2006/ole">
            <mc:AlternateContent xmlns:mc="http://schemas.openxmlformats.org/markup-compatibility/2006">
              <mc:Choice xmlns:v="urn:schemas-microsoft-com:vml" Requires="v">
                <p:oleObj spid="_x0000_s14366" name="Equation" r:id="rId9" imgW="1815840" imgH="291960" progId="Equation.DSMT4">
                  <p:embed/>
                </p:oleObj>
              </mc:Choice>
              <mc:Fallback>
                <p:oleObj name="Equation" r:id="rId9" imgW="18158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8456" y="3532496"/>
                        <a:ext cx="181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3227696" y="4060208"/>
          <a:ext cx="1117600" cy="292100"/>
        </p:xfrm>
        <a:graphic>
          <a:graphicData uri="http://schemas.openxmlformats.org/presentationml/2006/ole">
            <mc:AlternateContent xmlns:mc="http://schemas.openxmlformats.org/markup-compatibility/2006">
              <mc:Choice xmlns:v="urn:schemas-microsoft-com:vml" Requires="v">
                <p:oleObj spid="_x0000_s14367" name="Equation" r:id="rId11" imgW="1117440" imgH="291960" progId="Equation.DSMT4">
                  <p:embed/>
                </p:oleObj>
              </mc:Choice>
              <mc:Fallback>
                <p:oleObj name="Equation" r:id="rId11" imgW="11174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27696" y="4060208"/>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203208" y="3559792"/>
          <a:ext cx="2400300" cy="304800"/>
        </p:xfrm>
        <a:graphic>
          <a:graphicData uri="http://schemas.openxmlformats.org/presentationml/2006/ole">
            <mc:AlternateContent xmlns:mc="http://schemas.openxmlformats.org/markup-compatibility/2006">
              <mc:Choice xmlns:v="urn:schemas-microsoft-com:vml" Requires="v">
                <p:oleObj spid="_x0000_s14368" name="Equation" r:id="rId13" imgW="2400120" imgH="304560" progId="Equation.DSMT4">
                  <p:embed/>
                </p:oleObj>
              </mc:Choice>
              <mc:Fallback>
                <p:oleObj name="Equation" r:id="rId13" imgW="240012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03208" y="3559792"/>
                        <a:ext cx="2400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195248" y="4101152"/>
          <a:ext cx="1181100" cy="241300"/>
        </p:xfrm>
        <a:graphic>
          <a:graphicData uri="http://schemas.openxmlformats.org/presentationml/2006/ole">
            <mc:AlternateContent xmlns:mc="http://schemas.openxmlformats.org/markup-compatibility/2006">
              <mc:Choice xmlns:v="urn:schemas-microsoft-com:vml" Requires="v">
                <p:oleObj spid="_x0000_s14369" name="Equation" r:id="rId15" imgW="1180800" imgH="241200" progId="Equation.DSMT4">
                  <p:embed/>
                </p:oleObj>
              </mc:Choice>
              <mc:Fallback>
                <p:oleObj name="Equation" r:id="rId15" imgW="1180800" imgH="2412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95248" y="410115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547688" y="4623748"/>
          <a:ext cx="7683500" cy="825500"/>
        </p:xfrm>
        <a:graphic>
          <a:graphicData uri="http://schemas.openxmlformats.org/presentationml/2006/ole">
            <mc:AlternateContent xmlns:mc="http://schemas.openxmlformats.org/markup-compatibility/2006">
              <mc:Choice xmlns:v="urn:schemas-microsoft-com:vml" Requires="v">
                <p:oleObj spid="_x0000_s14370" name="Equation" r:id="rId17" imgW="7683480" imgH="825480" progId="Equation.DSMT4">
                  <p:embed/>
                </p:oleObj>
              </mc:Choice>
              <mc:Fallback>
                <p:oleObj name="Equation" r:id="rId17" imgW="7683480" imgH="825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7688" y="4623748"/>
                        <a:ext cx="7683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a:spLocks noGrp="1"/>
          </p:cNvSpPr>
          <p:nvPr>
            <p:ph type="title"/>
          </p:nvPr>
        </p:nvSpPr>
        <p:spPr/>
        <p:txBody>
          <a:bodyPr/>
          <a:lstStyle/>
          <a:p>
            <a:r>
              <a:rPr lang="en-US" smtClean="0"/>
              <a:t>Example 4: Solutions of Equations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281752"/>
          <a:ext cx="3860800" cy="368300"/>
        </p:xfrm>
        <a:graphic>
          <a:graphicData uri="http://schemas.openxmlformats.org/presentationml/2006/ole">
            <mc:AlternateContent xmlns:mc="http://schemas.openxmlformats.org/markup-compatibility/2006">
              <mc:Choice xmlns:v="urn:schemas-microsoft-com:vml" Requires="v">
                <p:oleObj spid="_x0000_s15393" name="Equation" r:id="rId3" imgW="3860640" imgH="368280" progId="Equation.DSMT4">
                  <p:embed/>
                </p:oleObj>
              </mc:Choice>
              <mc:Fallback>
                <p:oleObj name="Equation" r:id="rId3" imgW="386064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81752"/>
                        <a:ext cx="386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541360" y="1842448"/>
          <a:ext cx="1384300" cy="304800"/>
        </p:xfrm>
        <a:graphic>
          <a:graphicData uri="http://schemas.openxmlformats.org/presentationml/2006/ole">
            <mc:AlternateContent xmlns:mc="http://schemas.openxmlformats.org/markup-compatibility/2006">
              <mc:Choice xmlns:v="urn:schemas-microsoft-com:vml" Requires="v">
                <p:oleObj spid="_x0000_s1539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360" y="18424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31408" y="1828800"/>
          <a:ext cx="3390900" cy="368300"/>
        </p:xfrm>
        <a:graphic>
          <a:graphicData uri="http://schemas.openxmlformats.org/presentationml/2006/ole">
            <mc:AlternateContent xmlns:mc="http://schemas.openxmlformats.org/markup-compatibility/2006">
              <mc:Choice xmlns:v="urn:schemas-microsoft-com:vml" Requires="v">
                <p:oleObj spid="_x0000_s15395" name="Equation" r:id="rId7" imgW="3390840" imgH="368280" progId="Equation.DSMT4">
                  <p:embed/>
                </p:oleObj>
              </mc:Choice>
              <mc:Fallback>
                <p:oleObj name="Equation" r:id="rId7" imgW="33908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1408" y="1828800"/>
                        <a:ext cx="339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383808" y="2403144"/>
          <a:ext cx="3048000" cy="292100"/>
        </p:xfrm>
        <a:graphic>
          <a:graphicData uri="http://schemas.openxmlformats.org/presentationml/2006/ole">
            <mc:AlternateContent xmlns:mc="http://schemas.openxmlformats.org/markup-compatibility/2006">
              <mc:Choice xmlns:v="urn:schemas-microsoft-com:vml" Requires="v">
                <p:oleObj spid="_x0000_s15396" name="Equation" r:id="rId9" imgW="3047760" imgH="291960" progId="Equation.DSMT4">
                  <p:embed/>
                </p:oleObj>
              </mc:Choice>
              <mc:Fallback>
                <p:oleObj name="Equation" r:id="rId9" imgW="30477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3808" y="2403144"/>
                        <a:ext cx="304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055960" y="2944504"/>
          <a:ext cx="2400300" cy="292100"/>
        </p:xfrm>
        <a:graphic>
          <a:graphicData uri="http://schemas.openxmlformats.org/presentationml/2006/ole">
            <mc:AlternateContent xmlns:mc="http://schemas.openxmlformats.org/markup-compatibility/2006">
              <mc:Choice xmlns:v="urn:schemas-microsoft-com:vml" Requires="v">
                <p:oleObj spid="_x0000_s15397" name="Equation" r:id="rId11" imgW="2400120" imgH="291960" progId="Equation.DSMT4">
                  <p:embed/>
                </p:oleObj>
              </mc:Choice>
              <mc:Fallback>
                <p:oleObj name="Equation" r:id="rId11" imgW="24001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55960" y="2944504"/>
                        <a:ext cx="240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3540456" y="3477904"/>
          <a:ext cx="1270000" cy="292100"/>
        </p:xfrm>
        <a:graphic>
          <a:graphicData uri="http://schemas.openxmlformats.org/presentationml/2006/ole">
            <mc:AlternateContent xmlns:mc="http://schemas.openxmlformats.org/markup-compatibility/2006">
              <mc:Choice xmlns:v="urn:schemas-microsoft-com:vml" Requires="v">
                <p:oleObj spid="_x0000_s15398" name="Equation" r:id="rId13" imgW="1269720" imgH="291960" progId="Equation.DSMT4">
                  <p:embed/>
                </p:oleObj>
              </mc:Choice>
              <mc:Fallback>
                <p:oleObj name="Equation" r:id="rId13" imgW="1269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40456" y="347790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5881048" y="2424752"/>
          <a:ext cx="2997200" cy="279400"/>
        </p:xfrm>
        <a:graphic>
          <a:graphicData uri="http://schemas.openxmlformats.org/presentationml/2006/ole">
            <mc:AlternateContent xmlns:mc="http://schemas.openxmlformats.org/markup-compatibility/2006">
              <mc:Choice xmlns:v="urn:schemas-microsoft-com:vml" Requires="v">
                <p:oleObj spid="_x0000_s15399" name="Equation" r:id="rId15" imgW="2997000" imgH="279360" progId="Equation.DSMT4">
                  <p:embed/>
                </p:oleObj>
              </mc:Choice>
              <mc:Fallback>
                <p:oleObj name="Equation" r:id="rId15" imgW="29970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81048" y="2424752"/>
                        <a:ext cx="299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5889008" y="2971800"/>
          <a:ext cx="927100" cy="279400"/>
        </p:xfrm>
        <a:graphic>
          <a:graphicData uri="http://schemas.openxmlformats.org/presentationml/2006/ole">
            <mc:AlternateContent xmlns:mc="http://schemas.openxmlformats.org/markup-compatibility/2006">
              <mc:Choice xmlns:v="urn:schemas-microsoft-com:vml" Requires="v">
                <p:oleObj spid="_x0000_s15400" name="Equation" r:id="rId17" imgW="927000" imgH="279360" progId="Equation.DSMT4">
                  <p:embed/>
                </p:oleObj>
              </mc:Choice>
              <mc:Fallback>
                <p:oleObj name="Equation" r:id="rId17" imgW="92700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89008" y="2971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5886736" y="3491552"/>
          <a:ext cx="2260600" cy="304800"/>
        </p:xfrm>
        <a:graphic>
          <a:graphicData uri="http://schemas.openxmlformats.org/presentationml/2006/ole">
            <mc:AlternateContent xmlns:mc="http://schemas.openxmlformats.org/markup-compatibility/2006">
              <mc:Choice xmlns:v="urn:schemas-microsoft-com:vml" Requires="v">
                <p:oleObj spid="_x0000_s15401" name="Equation" r:id="rId19" imgW="2260440" imgH="304560" progId="Equation.DSMT4">
                  <p:embed/>
                </p:oleObj>
              </mc:Choice>
              <mc:Fallback>
                <p:oleObj name="Equation" r:id="rId19" imgW="2260440" imgH="3045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86736" y="3491552"/>
                        <a:ext cx="226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547688" y="4089400"/>
          <a:ext cx="7950200" cy="825500"/>
        </p:xfrm>
        <a:graphic>
          <a:graphicData uri="http://schemas.openxmlformats.org/presentationml/2006/ole">
            <mc:AlternateContent xmlns:mc="http://schemas.openxmlformats.org/markup-compatibility/2006">
              <mc:Choice xmlns:v="urn:schemas-microsoft-com:vml" Requires="v">
                <p:oleObj spid="_x0000_s15402" name="Equation" r:id="rId21" imgW="7949880" imgH="825480" progId="Equation.DSMT4">
                  <p:embed/>
                </p:oleObj>
              </mc:Choice>
              <mc:Fallback>
                <p:oleObj name="Equation" r:id="rId21" imgW="7949880" imgH="8254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7688" y="4089400"/>
                        <a:ext cx="7950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7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3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smtClean="0"/>
              <a:t>Example 4: Solutions of Equations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281752"/>
          <a:ext cx="3390900" cy="368300"/>
        </p:xfrm>
        <a:graphic>
          <a:graphicData uri="http://schemas.openxmlformats.org/presentationml/2006/ole">
            <mc:AlternateContent xmlns:mc="http://schemas.openxmlformats.org/markup-compatibility/2006">
              <mc:Choice xmlns:v="urn:schemas-microsoft-com:vml" Requires="v">
                <p:oleObj spid="_x0000_s16417" name="Equation" r:id="rId3" imgW="3390840" imgH="368280" progId="Equation.DSMT4">
                  <p:embed/>
                </p:oleObj>
              </mc:Choice>
              <mc:Fallback>
                <p:oleObj name="Equation" r:id="rId3" imgW="339084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81752"/>
                        <a:ext cx="339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547048" y="1842448"/>
          <a:ext cx="1384300" cy="304800"/>
        </p:xfrm>
        <a:graphic>
          <a:graphicData uri="http://schemas.openxmlformats.org/presentationml/2006/ole">
            <mc:AlternateContent xmlns:mc="http://schemas.openxmlformats.org/markup-compatibility/2006">
              <mc:Choice xmlns:v="urn:schemas-microsoft-com:vml" Requires="v">
                <p:oleObj spid="_x0000_s1641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8424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237096" y="1815152"/>
          <a:ext cx="2921000" cy="368300"/>
        </p:xfrm>
        <a:graphic>
          <a:graphicData uri="http://schemas.openxmlformats.org/presentationml/2006/ole">
            <mc:AlternateContent xmlns:mc="http://schemas.openxmlformats.org/markup-compatibility/2006">
              <mc:Choice xmlns:v="urn:schemas-microsoft-com:vml" Requires="v">
                <p:oleObj spid="_x0000_s16419" name="Equation" r:id="rId7" imgW="2920680" imgH="368280" progId="Equation.DSMT4">
                  <p:embed/>
                </p:oleObj>
              </mc:Choice>
              <mc:Fallback>
                <p:oleObj name="Equation" r:id="rId7" imgW="292068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7096" y="1815152"/>
                        <a:ext cx="2921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223448" y="2375848"/>
          <a:ext cx="2921000" cy="279400"/>
        </p:xfrm>
        <a:graphic>
          <a:graphicData uri="http://schemas.openxmlformats.org/presentationml/2006/ole">
            <mc:AlternateContent xmlns:mc="http://schemas.openxmlformats.org/markup-compatibility/2006">
              <mc:Choice xmlns:v="urn:schemas-microsoft-com:vml" Requires="v">
                <p:oleObj spid="_x0000_s16420" name="Equation" r:id="rId9" imgW="2920680" imgH="279360" progId="Equation.DSMT4">
                  <p:embed/>
                </p:oleObj>
              </mc:Choice>
              <mc:Fallback>
                <p:oleObj name="Equation" r:id="rId9" imgW="292068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23448" y="2375848"/>
                        <a:ext cx="292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3048000" y="2895600"/>
          <a:ext cx="2120900" cy="279400"/>
        </p:xfrm>
        <a:graphic>
          <a:graphicData uri="http://schemas.openxmlformats.org/presentationml/2006/ole">
            <mc:AlternateContent xmlns:mc="http://schemas.openxmlformats.org/markup-compatibility/2006">
              <mc:Choice xmlns:v="urn:schemas-microsoft-com:vml" Requires="v">
                <p:oleObj spid="_x0000_s16421" name="Equation" r:id="rId11" imgW="2120760" imgH="279360" progId="Equation.DSMT4">
                  <p:embed/>
                </p:oleObj>
              </mc:Choice>
              <mc:Fallback>
                <p:oleObj name="Equation" r:id="rId11" imgW="212076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2895600"/>
                        <a:ext cx="2120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3616656" y="3442648"/>
          <a:ext cx="1066800" cy="279400"/>
        </p:xfrm>
        <a:graphic>
          <a:graphicData uri="http://schemas.openxmlformats.org/presentationml/2006/ole">
            <mc:AlternateContent xmlns:mc="http://schemas.openxmlformats.org/markup-compatibility/2006">
              <mc:Choice xmlns:v="urn:schemas-microsoft-com:vml" Requires="v">
                <p:oleObj spid="_x0000_s16422" name="Equation" r:id="rId13" imgW="1066680" imgH="279360" progId="Equation.DSMT4">
                  <p:embed/>
                </p:oleObj>
              </mc:Choice>
              <mc:Fallback>
                <p:oleObj name="Equation" r:id="rId13" imgW="106668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16656" y="3442648"/>
                        <a:ext cx="1066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5589896" y="2430440"/>
          <a:ext cx="2997200" cy="279400"/>
        </p:xfrm>
        <a:graphic>
          <a:graphicData uri="http://schemas.openxmlformats.org/presentationml/2006/ole">
            <mc:AlternateContent xmlns:mc="http://schemas.openxmlformats.org/markup-compatibility/2006">
              <mc:Choice xmlns:v="urn:schemas-microsoft-com:vml" Requires="v">
                <p:oleObj spid="_x0000_s16423" name="Equation" r:id="rId15" imgW="2997000" imgH="279360" progId="Equation.DSMT4">
                  <p:embed/>
                </p:oleObj>
              </mc:Choice>
              <mc:Fallback>
                <p:oleObj name="Equation" r:id="rId15" imgW="29970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89896" y="2430440"/>
                        <a:ext cx="299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5584208" y="2944504"/>
          <a:ext cx="927100" cy="279400"/>
        </p:xfrm>
        <a:graphic>
          <a:graphicData uri="http://schemas.openxmlformats.org/presentationml/2006/ole">
            <mc:AlternateContent xmlns:mc="http://schemas.openxmlformats.org/markup-compatibility/2006">
              <mc:Choice xmlns:v="urn:schemas-microsoft-com:vml" Requires="v">
                <p:oleObj spid="_x0000_s16424" name="Equation" r:id="rId17" imgW="927000" imgH="279360" progId="Equation.DSMT4">
                  <p:embed/>
                </p:oleObj>
              </mc:Choice>
              <mc:Fallback>
                <p:oleObj name="Equation" r:id="rId17" imgW="92700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4208" y="2944504"/>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5589896" y="3505200"/>
          <a:ext cx="1993900" cy="241300"/>
        </p:xfrm>
        <a:graphic>
          <a:graphicData uri="http://schemas.openxmlformats.org/presentationml/2006/ole">
            <mc:AlternateContent xmlns:mc="http://schemas.openxmlformats.org/markup-compatibility/2006">
              <mc:Choice xmlns:v="urn:schemas-microsoft-com:vml" Requires="v">
                <p:oleObj spid="_x0000_s16425" name="Equation" r:id="rId19" imgW="1993680" imgH="241200" progId="Equation.DSMT4">
                  <p:embed/>
                </p:oleObj>
              </mc:Choice>
              <mc:Fallback>
                <p:oleObj name="Equation" r:id="rId19" imgW="1993680" imgH="241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89896" y="3505200"/>
                        <a:ext cx="1993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547688" y="4052248"/>
          <a:ext cx="8102600" cy="1295400"/>
        </p:xfrm>
        <a:graphic>
          <a:graphicData uri="http://schemas.openxmlformats.org/presentationml/2006/ole">
            <mc:AlternateContent xmlns:mc="http://schemas.openxmlformats.org/markup-compatibility/2006">
              <mc:Choice xmlns:v="urn:schemas-microsoft-com:vml" Requires="v">
                <p:oleObj spid="_x0000_s16426" name="Equation" r:id="rId21" imgW="8102520" imgH="1295280" progId="Equation.DSMT4">
                  <p:embed/>
                </p:oleObj>
              </mc:Choice>
              <mc:Fallback>
                <p:oleObj name="Equation" r:id="rId21" imgW="8102520" imgH="12952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7688" y="4052248"/>
                        <a:ext cx="81026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39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3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lstStyle/>
          <a:p>
            <a:r>
              <a:rPr lang="en-US" smtClean="0"/>
              <a:t>Absolute Value Equations</a:t>
            </a:r>
          </a:p>
        </p:txBody>
      </p:sp>
      <p:sp>
        <p:nvSpPr>
          <p:cNvPr id="17412" name="Content Placeholder 2"/>
          <p:cNvSpPr>
            <a:spLocks noGrp="1"/>
          </p:cNvSpPr>
          <p:nvPr>
            <p:ph idx="1"/>
          </p:nvPr>
        </p:nvSpPr>
        <p:spPr>
          <a:xfrm>
            <a:off x="457200" y="1280160"/>
            <a:ext cx="8229600" cy="2301240"/>
          </a:xfrm>
          <a:solidFill>
            <a:srgbClr val="FFFFCC"/>
          </a:solidFill>
          <a:ln w="28575">
            <a:solidFill>
              <a:srgbClr val="000000"/>
            </a:solidFill>
          </a:ln>
        </p:spPr>
        <p:txBody>
          <a:bodyPr/>
          <a:lstStyle/>
          <a:p>
            <a:pPr algn="ctr">
              <a:buFont typeface="Courier New" pitchFamily="49" charset="0"/>
              <a:buNone/>
            </a:pPr>
            <a:r>
              <a:rPr lang="en-US" b="1" dirty="0" smtClean="0">
                <a:solidFill>
                  <a:srgbClr val="000000"/>
                </a:solidFill>
              </a:rPr>
              <a:t>Absolute Value</a:t>
            </a:r>
          </a:p>
          <a:p>
            <a:pPr>
              <a:buFont typeface="Courier New" pitchFamily="49" charset="0"/>
              <a:buNone/>
            </a:pPr>
            <a:r>
              <a:rPr lang="en-US" dirty="0" smtClean="0">
                <a:solidFill>
                  <a:srgbClr val="000000"/>
                </a:solidFill>
              </a:rPr>
              <a:t>For any real number </a:t>
            </a:r>
            <a:r>
              <a:rPr lang="en-US" i="1" dirty="0" smtClean="0">
                <a:solidFill>
                  <a:srgbClr val="000000"/>
                </a:solidFill>
              </a:rPr>
              <a:t>x</a:t>
            </a:r>
            <a:r>
              <a:rPr lang="en-US" dirty="0" smtClean="0">
                <a:solidFill>
                  <a:srgbClr val="000000"/>
                </a:solidFill>
              </a:rPr>
              <a:t>,</a:t>
            </a:r>
          </a:p>
          <a:p>
            <a:pPr>
              <a:lnSpc>
                <a:spcPct val="150000"/>
              </a:lnSpc>
              <a:buFont typeface="Courier New" pitchFamily="49" charset="0"/>
              <a:buNone/>
            </a:pPr>
            <a:endParaRPr lang="en-US" dirty="0" smtClean="0">
              <a:solidFill>
                <a:srgbClr val="000000"/>
              </a:solidFill>
            </a:endParaRPr>
          </a:p>
        </p:txBody>
      </p:sp>
      <p:graphicFrame>
        <p:nvGraphicFramePr>
          <p:cNvPr id="17410" name="Object 2"/>
          <p:cNvGraphicFramePr>
            <a:graphicFrameLocks noChangeAspect="1"/>
          </p:cNvGraphicFramePr>
          <p:nvPr/>
        </p:nvGraphicFramePr>
        <p:xfrm>
          <a:off x="3289300" y="2286000"/>
          <a:ext cx="2565400" cy="1028700"/>
        </p:xfrm>
        <a:graphic>
          <a:graphicData uri="http://schemas.openxmlformats.org/presentationml/2006/ole">
            <mc:AlternateContent xmlns:mc="http://schemas.openxmlformats.org/markup-compatibility/2006">
              <mc:Choice xmlns:v="urn:schemas-microsoft-com:vml" Requires="v">
                <p:oleObj spid="_x0000_s17413" name="Equation" r:id="rId3" imgW="2565360" imgH="1028520" progId="Equation.DSMT4">
                  <p:embed/>
                </p:oleObj>
              </mc:Choice>
              <mc:Fallback>
                <p:oleObj name="Equation" r:id="rId3" imgW="256536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300" y="2286000"/>
                        <a:ext cx="2565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Absolute Value Equations</a:t>
            </a:r>
          </a:p>
        </p:txBody>
      </p:sp>
      <p:sp>
        <p:nvSpPr>
          <p:cNvPr id="32771"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0" indent="0" algn="ctr">
              <a:buFont typeface="Courier New" pitchFamily="49" charset="0"/>
              <a:buNone/>
              <a:tabLst>
                <a:tab pos="463550" algn="l"/>
              </a:tabLst>
            </a:pPr>
            <a:r>
              <a:rPr lang="en-US" b="1" dirty="0" smtClean="0">
                <a:solidFill>
                  <a:srgbClr val="000000"/>
                </a:solidFill>
              </a:rPr>
              <a:t>Solving Absolute Value Equations</a:t>
            </a:r>
          </a:p>
          <a:p>
            <a:pPr marL="0" indent="0">
              <a:buFont typeface="Courier New" pitchFamily="49" charset="0"/>
              <a:buNone/>
              <a:tabLst>
                <a:tab pos="463550" algn="l"/>
              </a:tabLst>
            </a:pPr>
            <a:r>
              <a:rPr lang="en-US" dirty="0" smtClean="0">
                <a:solidFill>
                  <a:srgbClr val="000000"/>
                </a:solidFill>
              </a:rPr>
              <a:t>For </a:t>
            </a:r>
            <a:r>
              <a:rPr lang="en-US" i="1" dirty="0" smtClean="0">
                <a:solidFill>
                  <a:srgbClr val="000000"/>
                </a:solidFill>
              </a:rPr>
              <a:t>c</a:t>
            </a:r>
            <a:r>
              <a:rPr lang="en-US" dirty="0" smtClean="0">
                <a:solidFill>
                  <a:srgbClr val="000000"/>
                </a:solidFill>
              </a:rPr>
              <a:t> &gt; 0:</a:t>
            </a:r>
          </a:p>
          <a:p>
            <a:pPr marL="0" indent="0">
              <a:buFont typeface="Courier New" pitchFamily="49" charset="0"/>
              <a:buNone/>
              <a:tabLst>
                <a:tab pos="463550" algn="l"/>
              </a:tabLst>
            </a:pPr>
            <a:r>
              <a:rPr lang="en-US" b="1" dirty="0" smtClean="0">
                <a:solidFill>
                  <a:srgbClr val="000000"/>
                </a:solidFill>
              </a:rPr>
              <a:t>a.	</a:t>
            </a:r>
            <a:r>
              <a:rPr lang="en-US" dirty="0" smtClean="0">
                <a:solidFill>
                  <a:srgbClr val="000000"/>
                </a:solidFill>
              </a:rPr>
              <a:t>If </a:t>
            </a:r>
            <a:r>
              <a:rPr lang="en-US" b="1" dirty="0" smtClean="0">
                <a:solidFill>
                  <a:srgbClr val="C00000"/>
                </a:solidFill>
              </a:rPr>
              <a:t>|</a:t>
            </a:r>
            <a:r>
              <a:rPr lang="en-US" b="1" i="1" dirty="0" smtClean="0">
                <a:solidFill>
                  <a:srgbClr val="C00000"/>
                </a:solidFill>
              </a:rPr>
              <a:t>x</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c</a:t>
            </a:r>
            <a:r>
              <a:rPr lang="en-US" dirty="0" smtClean="0">
                <a:solidFill>
                  <a:srgbClr val="000000"/>
                </a:solidFill>
              </a:rPr>
              <a:t>, then </a:t>
            </a:r>
            <a:r>
              <a:rPr lang="en-US" b="1" i="1" dirty="0" smtClean="0">
                <a:solidFill>
                  <a:srgbClr val="0000FF"/>
                </a:solidFill>
              </a:rPr>
              <a:t>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FF"/>
                </a:solidFill>
              </a:rPr>
              <a:t> </a:t>
            </a:r>
            <a:r>
              <a:rPr lang="en-US" dirty="0" smtClean="0">
                <a:solidFill>
                  <a:srgbClr val="000000"/>
                </a:solidFill>
              </a:rPr>
              <a:t>or </a:t>
            </a:r>
            <a:r>
              <a:rPr lang="en-US" b="1" i="1" dirty="0" smtClean="0">
                <a:solidFill>
                  <a:srgbClr val="0000FF"/>
                </a:solidFill>
              </a:rPr>
              <a:t>x</a:t>
            </a:r>
            <a:r>
              <a:rPr lang="en-US" b="1" dirty="0" smtClean="0">
                <a:solidFill>
                  <a:srgbClr val="0000FF"/>
                </a:solidFill>
              </a:rPr>
              <a:t> </a:t>
            </a:r>
            <a:r>
              <a:rPr lang="en-US" b="1" dirty="0" smtClean="0">
                <a:solidFill>
                  <a:srgbClr val="0000FF"/>
                </a:solidFill>
                <a:latin typeface="Symbol" pitchFamily="18" charset="2"/>
              </a:rPr>
              <a:t>=</a:t>
            </a:r>
            <a:r>
              <a:rPr lang="en-US" b="1" dirty="0" smtClean="0">
                <a:solidFill>
                  <a:srgbClr val="0000FF"/>
                </a:solidFill>
              </a:rPr>
              <a:t> </a:t>
            </a:r>
            <a:r>
              <a:rPr lang="en-US" b="1" dirty="0" smtClean="0">
                <a:solidFill>
                  <a:srgbClr val="0000FF"/>
                </a:solidFill>
                <a:latin typeface="Symbol" pitchFamily="18" charset="2"/>
              </a:rPr>
              <a:t>-</a:t>
            </a:r>
            <a:r>
              <a:rPr lang="en-US" b="1" i="1" dirty="0" smtClean="0">
                <a:solidFill>
                  <a:srgbClr val="0000FF"/>
                </a:solidFill>
              </a:rPr>
              <a:t>c</a:t>
            </a:r>
            <a:r>
              <a:rPr lang="en-US" dirty="0" smtClean="0">
                <a:solidFill>
                  <a:srgbClr val="000000"/>
                </a:solidFill>
              </a:rPr>
              <a:t>.</a:t>
            </a:r>
          </a:p>
          <a:p>
            <a:pPr marL="0" indent="0">
              <a:buFont typeface="Courier New" pitchFamily="49" charset="0"/>
              <a:buNone/>
              <a:tabLst>
                <a:tab pos="463550" algn="l"/>
              </a:tabLst>
            </a:pPr>
            <a:r>
              <a:rPr lang="en-US" b="1" dirty="0" smtClean="0">
                <a:solidFill>
                  <a:srgbClr val="000000"/>
                </a:solidFill>
              </a:rPr>
              <a:t>b.	</a:t>
            </a:r>
            <a:r>
              <a:rPr lang="en-US" dirty="0" smtClean="0">
                <a:solidFill>
                  <a:srgbClr val="000000"/>
                </a:solidFill>
              </a:rPr>
              <a:t>If </a:t>
            </a:r>
            <a:r>
              <a:rPr lang="en-US" b="1" dirty="0" smtClean="0">
                <a:solidFill>
                  <a:srgbClr val="C00000"/>
                </a:solidFill>
              </a:rPr>
              <a:t>|</a:t>
            </a:r>
            <a:r>
              <a:rPr lang="en-US" b="1" i="1" dirty="0" smtClean="0">
                <a:solidFill>
                  <a:srgbClr val="C00000"/>
                </a:solidFill>
              </a:rPr>
              <a:t>ax</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b</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c</a:t>
            </a:r>
            <a:r>
              <a:rPr lang="en-US" dirty="0" smtClean="0">
                <a:solidFill>
                  <a:srgbClr val="000000"/>
                </a:solidFill>
              </a:rPr>
              <a:t>, then </a:t>
            </a:r>
            <a:r>
              <a:rPr lang="en-US" b="1" i="1" dirty="0" smtClean="0">
                <a:solidFill>
                  <a:srgbClr val="0000FF"/>
                </a:solidFill>
              </a:rPr>
              <a:t>ax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FF"/>
                </a:solidFill>
              </a:rPr>
              <a:t> </a:t>
            </a:r>
            <a:r>
              <a:rPr lang="en-US" dirty="0" smtClean="0">
                <a:solidFill>
                  <a:srgbClr val="000000"/>
                </a:solidFill>
              </a:rPr>
              <a:t>or </a:t>
            </a:r>
            <a:r>
              <a:rPr lang="en-US" b="1" i="1" dirty="0" smtClean="0">
                <a:solidFill>
                  <a:srgbClr val="0000FF"/>
                </a:solidFill>
              </a:rPr>
              <a:t>ax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b="1" dirty="0" smtClean="0">
                <a:solidFill>
                  <a:srgbClr val="0000FF"/>
                </a:solidFill>
                <a:latin typeface="Symbol" pitchFamily="18" charset="2"/>
              </a:rPr>
              <a:t>= -</a:t>
            </a:r>
            <a:r>
              <a:rPr lang="en-US" b="1" i="1" dirty="0" smtClean="0">
                <a:solidFill>
                  <a:srgbClr val="0000FF"/>
                </a:solidFill>
              </a:rPr>
              <a:t>c</a:t>
            </a:r>
            <a:r>
              <a:rPr lang="en-US" dirty="0" smtClean="0">
                <a:solidFill>
                  <a:srgbClr val="000000"/>
                </a:solidFill>
              </a:rPr>
              <a:t>.</a:t>
            </a:r>
          </a:p>
          <a:p>
            <a:pPr marL="0" indent="0">
              <a:buFont typeface="Courier New" pitchFamily="49" charset="0"/>
              <a:buNone/>
              <a:tabLst>
                <a:tab pos="463550" algn="l"/>
              </a:tabLst>
            </a:pPr>
            <a:r>
              <a:rPr lang="en-US" b="1" dirty="0" smtClean="0">
                <a:solidFill>
                  <a:srgbClr val="000000"/>
                </a:solidFill>
              </a:rPr>
              <a:t>Note:  </a:t>
            </a:r>
            <a:r>
              <a:rPr lang="en-US" dirty="0" smtClean="0">
                <a:solidFill>
                  <a:srgbClr val="000000"/>
                </a:solidFill>
              </a:rPr>
              <a:t>If the absolute value expression is isolated on one side of the equation, we say that the expression is in </a:t>
            </a:r>
            <a:r>
              <a:rPr lang="en-US" b="1" dirty="0" smtClean="0">
                <a:solidFill>
                  <a:srgbClr val="C00000"/>
                </a:solidFill>
              </a:rPr>
              <a:t>standard form</a:t>
            </a:r>
            <a:r>
              <a:rPr lang="en-US" dirty="0" smtClean="0">
                <a:solidFill>
                  <a:srgbClr val="000000"/>
                </a:solidFill>
              </a:rPr>
              <a:t>. You may need to manipulate the absolute value equation to get it into standard form before you can solve it. (See Example 5d.)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lstStyle/>
          <a:p>
            <a:r>
              <a:rPr lang="en-US" smtClean="0"/>
              <a:t>Example 5: Solving Absolute Value Equations</a:t>
            </a:r>
          </a:p>
        </p:txBody>
      </p:sp>
      <p:sp>
        <p:nvSpPr>
          <p:cNvPr id="18436" name="Content Placeholder 2"/>
          <p:cNvSpPr>
            <a:spLocks noGrp="1"/>
          </p:cNvSpPr>
          <p:nvPr>
            <p:ph idx="1"/>
          </p:nvPr>
        </p:nvSpPr>
        <p:spPr/>
        <p:txBody>
          <a:bodyPr>
            <a:spAutoFit/>
          </a:bodyPr>
          <a:lstStyle/>
          <a:p>
            <a:pPr marL="0" indent="0">
              <a:buFont typeface="Courier New" pitchFamily="49" charset="0"/>
              <a:buNone/>
              <a:tabLst>
                <a:tab pos="463550" algn="l"/>
              </a:tabLst>
            </a:pPr>
            <a:r>
              <a:rPr lang="en-US" dirty="0" smtClean="0"/>
              <a:t>Solve the following equations involving absolute value.</a:t>
            </a:r>
          </a:p>
          <a:p>
            <a:pPr marL="0" indent="0">
              <a:buFont typeface="Courier New" pitchFamily="49" charset="0"/>
              <a:buNone/>
              <a:tabLst>
                <a:tab pos="463550" algn="l"/>
              </a:tabLst>
            </a:pPr>
            <a:r>
              <a:rPr lang="en-US" b="1" dirty="0" smtClean="0"/>
              <a:t>a.	</a:t>
            </a:r>
            <a:r>
              <a:rPr lang="en-US" dirty="0" smtClean="0">
                <a:solidFill>
                  <a:srgbClr val="0000FF"/>
                </a:solidFill>
              </a:rPr>
              <a:t>|</a:t>
            </a:r>
            <a:r>
              <a:rPr lang="en-US" i="1" dirty="0" smtClean="0">
                <a:solidFill>
                  <a:srgbClr val="0000FF"/>
                </a:solidFill>
              </a:rPr>
              <a:t>x</a:t>
            </a:r>
            <a:r>
              <a:rPr lang="en-US" dirty="0" smtClean="0">
                <a:solidFill>
                  <a:srgbClr val="0000FF"/>
                </a:solidFill>
              </a:rPr>
              <a:t>| = 5 </a:t>
            </a:r>
          </a:p>
          <a:p>
            <a:pPr marL="0" indent="0">
              <a:buFont typeface="Courier New" pitchFamily="49" charset="0"/>
              <a:buNone/>
              <a:tabLst>
                <a:tab pos="463550" algn="l"/>
              </a:tabLst>
            </a:pPr>
            <a:r>
              <a:rPr lang="en-US" b="1" dirty="0" smtClean="0"/>
              <a:t>Solution:</a:t>
            </a:r>
            <a:r>
              <a:rPr lang="en-US" dirty="0" smtClean="0"/>
              <a:t>   </a:t>
            </a:r>
            <a:r>
              <a:rPr lang="en-US" i="1" dirty="0" smtClean="0">
                <a:solidFill>
                  <a:srgbClr val="FF0000"/>
                </a:solidFill>
              </a:rPr>
              <a:t>x</a:t>
            </a:r>
            <a:r>
              <a:rPr lang="en-US" dirty="0" smtClean="0">
                <a:solidFill>
                  <a:srgbClr val="FF0000"/>
                </a:solidFill>
              </a:rPr>
              <a:t> = 5 or </a:t>
            </a:r>
            <a:r>
              <a:rPr lang="en-US" i="1" dirty="0" smtClean="0">
                <a:solidFill>
                  <a:srgbClr val="FF0000"/>
                </a:solidFill>
              </a:rPr>
              <a:t>x</a:t>
            </a:r>
            <a:r>
              <a:rPr lang="en-US" dirty="0" smtClean="0">
                <a:solidFill>
                  <a:srgbClr val="FF0000"/>
                </a:solidFill>
              </a:rPr>
              <a:t> = −5</a:t>
            </a:r>
          </a:p>
          <a:p>
            <a:pPr marL="0" indent="0">
              <a:lnSpc>
                <a:spcPct val="150000"/>
              </a:lnSpc>
              <a:buFont typeface="Courier New" pitchFamily="49" charset="0"/>
              <a:buNone/>
              <a:tabLst>
                <a:tab pos="463550" algn="l"/>
              </a:tabLst>
            </a:pPr>
            <a:r>
              <a:rPr lang="en-US" b="1" dirty="0" smtClean="0"/>
              <a:t>b.	</a:t>
            </a:r>
            <a:r>
              <a:rPr lang="en-US" dirty="0" smtClean="0">
                <a:solidFill>
                  <a:srgbClr val="0000FF"/>
                </a:solidFill>
              </a:rPr>
              <a:t>|3</a:t>
            </a:r>
            <a:r>
              <a:rPr lang="en-US" i="1" dirty="0" smtClean="0">
                <a:solidFill>
                  <a:srgbClr val="0000FF"/>
                </a:solidFill>
              </a:rPr>
              <a:t>x</a:t>
            </a:r>
            <a:r>
              <a:rPr lang="en-US" dirty="0" smtClean="0">
                <a:solidFill>
                  <a:srgbClr val="0000FF"/>
                </a:solidFill>
              </a:rPr>
              <a:t> − 4| = 5 </a:t>
            </a:r>
          </a:p>
          <a:p>
            <a:pPr marL="0" indent="0">
              <a:buFont typeface="Courier New" pitchFamily="49" charset="0"/>
              <a:buNone/>
              <a:tabLst>
                <a:tab pos="463550" algn="l"/>
              </a:tabLst>
            </a:pPr>
            <a:r>
              <a:rPr lang="en-US" b="1" dirty="0" smtClean="0"/>
              <a:t>Solution: </a:t>
            </a:r>
            <a:endParaRPr lang="en-US" dirty="0" smtClean="0"/>
          </a:p>
        </p:txBody>
      </p:sp>
      <p:graphicFrame>
        <p:nvGraphicFramePr>
          <p:cNvPr id="2" name="Object 3"/>
          <p:cNvGraphicFramePr>
            <a:graphicFrameLocks noChangeAspect="1"/>
          </p:cNvGraphicFramePr>
          <p:nvPr/>
        </p:nvGraphicFramePr>
        <p:xfrm>
          <a:off x="2182504" y="4087504"/>
          <a:ext cx="1384300" cy="292100"/>
        </p:xfrm>
        <a:graphic>
          <a:graphicData uri="http://schemas.openxmlformats.org/presentationml/2006/ole">
            <mc:AlternateContent xmlns:mc="http://schemas.openxmlformats.org/markup-compatibility/2006">
              <mc:Choice xmlns:v="urn:schemas-microsoft-com:vml" Requires="v">
                <p:oleObj spid="_x0000_s18456" name="Equation" r:id="rId3" imgW="1384200" imgH="291960" progId="Equation.DSMT4">
                  <p:embed/>
                </p:oleObj>
              </mc:Choice>
              <mc:Fallback>
                <p:oleObj name="Equation" r:id="rId3" imgW="1384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2504" y="4087504"/>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667000" y="4634552"/>
          <a:ext cx="901700" cy="292100"/>
        </p:xfrm>
        <a:graphic>
          <a:graphicData uri="http://schemas.openxmlformats.org/presentationml/2006/ole">
            <mc:AlternateContent xmlns:mc="http://schemas.openxmlformats.org/markup-compatibility/2006">
              <mc:Choice xmlns:v="urn:schemas-microsoft-com:vml" Requires="v">
                <p:oleObj spid="_x0000_s18457" name="Equation" r:id="rId5" imgW="901440" imgH="291960" progId="Equation.DSMT4">
                  <p:embed/>
                </p:oleObj>
              </mc:Choice>
              <mc:Fallback>
                <p:oleObj name="Equation" r:id="rId5" imgW="9014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4634552"/>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841008" y="5167952"/>
          <a:ext cx="711200" cy="292100"/>
        </p:xfrm>
        <a:graphic>
          <a:graphicData uri="http://schemas.openxmlformats.org/presentationml/2006/ole">
            <mc:AlternateContent xmlns:mc="http://schemas.openxmlformats.org/markup-compatibility/2006">
              <mc:Choice xmlns:v="urn:schemas-microsoft-com:vml" Requires="v">
                <p:oleObj spid="_x0000_s18458" name="Equation" r:id="rId7" imgW="711000" imgH="291960" progId="Equation.DSMT4">
                  <p:embed/>
                </p:oleObj>
              </mc:Choice>
              <mc:Fallback>
                <p:oleObj name="Equation" r:id="rId7" imgW="7110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1008" y="5167952"/>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858904" y="4128448"/>
          <a:ext cx="342900" cy="241300"/>
        </p:xfrm>
        <a:graphic>
          <a:graphicData uri="http://schemas.openxmlformats.org/presentationml/2006/ole">
            <mc:AlternateContent xmlns:mc="http://schemas.openxmlformats.org/markup-compatibility/2006">
              <mc:Choice xmlns:v="urn:schemas-microsoft-com:vml" Requires="v">
                <p:oleObj spid="_x0000_s18459" name="Equation" r:id="rId9" imgW="342720" imgH="241200" progId="Equation.DSMT4">
                  <p:embed/>
                </p:oleObj>
              </mc:Choice>
              <mc:Fallback>
                <p:oleObj name="Equation" r:id="rId9" imgW="342720" imgH="241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8904" y="412844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4509448" y="4093192"/>
          <a:ext cx="1587500" cy="292100"/>
        </p:xfrm>
        <a:graphic>
          <a:graphicData uri="http://schemas.openxmlformats.org/presentationml/2006/ole">
            <mc:AlternateContent xmlns:mc="http://schemas.openxmlformats.org/markup-compatibility/2006">
              <mc:Choice xmlns:v="urn:schemas-microsoft-com:vml" Requires="v">
                <p:oleObj spid="_x0000_s18460" name="Equation" r:id="rId11" imgW="1587240" imgH="291960" progId="Equation.DSMT4">
                  <p:embed/>
                </p:oleObj>
              </mc:Choice>
              <mc:Fallback>
                <p:oleObj name="Equation" r:id="rId11" imgW="15872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09448" y="4093192"/>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5015552" y="4634552"/>
          <a:ext cx="1092200" cy="292100"/>
        </p:xfrm>
        <a:graphic>
          <a:graphicData uri="http://schemas.openxmlformats.org/presentationml/2006/ole">
            <mc:AlternateContent xmlns:mc="http://schemas.openxmlformats.org/markup-compatibility/2006">
              <mc:Choice xmlns:v="urn:schemas-microsoft-com:vml" Requires="v">
                <p:oleObj spid="_x0000_s18461" name="Equation" r:id="rId13" imgW="1091880" imgH="291960" progId="Equation.DSMT4">
                  <p:embed/>
                </p:oleObj>
              </mc:Choice>
              <mc:Fallback>
                <p:oleObj name="Equation" r:id="rId13" imgW="10918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15552" y="463455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5189560" y="5113360"/>
          <a:ext cx="990600" cy="838200"/>
        </p:xfrm>
        <a:graphic>
          <a:graphicData uri="http://schemas.openxmlformats.org/presentationml/2006/ole">
            <mc:AlternateContent xmlns:mc="http://schemas.openxmlformats.org/markup-compatibility/2006">
              <mc:Choice xmlns:v="urn:schemas-microsoft-com:vml" Requires="v">
                <p:oleObj spid="_x0000_s18462" name="Equation" r:id="rId15" imgW="990360" imgH="838080" progId="Equation.DSMT4">
                  <p:embed/>
                </p:oleObj>
              </mc:Choice>
              <mc:Fallback>
                <p:oleObj name="Equation" r:id="rId15" imgW="9903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89560" y="511336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43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Example 5: Solving Absolute Value Equations (cont.)</a:t>
            </a:r>
          </a:p>
        </p:txBody>
      </p:sp>
      <p:sp>
        <p:nvSpPr>
          <p:cNvPr id="33795" name="Content Placeholder 2"/>
          <p:cNvSpPr>
            <a:spLocks noGrp="1"/>
          </p:cNvSpPr>
          <p:nvPr>
            <p:ph idx="1"/>
          </p:nvPr>
        </p:nvSpPr>
        <p:spPr/>
        <p:txBody>
          <a:bodyPr/>
          <a:lstStyle/>
          <a:p>
            <a:pPr marL="0" indent="0">
              <a:buFont typeface="Courier New" pitchFamily="49" charset="0"/>
              <a:buNone/>
              <a:tabLst>
                <a:tab pos="463550" algn="l"/>
              </a:tabLst>
            </a:pPr>
            <a:r>
              <a:rPr lang="en-US" b="1" dirty="0" smtClean="0"/>
              <a:t>c.	</a:t>
            </a:r>
            <a:r>
              <a:rPr lang="en-US" dirty="0" smtClean="0">
                <a:solidFill>
                  <a:srgbClr val="0000FF"/>
                </a:solidFill>
              </a:rPr>
              <a:t>|4</a:t>
            </a:r>
            <a:r>
              <a:rPr lang="en-US" i="1" dirty="0" smtClean="0">
                <a:solidFill>
                  <a:srgbClr val="0000FF"/>
                </a:solidFill>
              </a:rPr>
              <a:t>x</a:t>
            </a:r>
            <a:r>
              <a:rPr lang="en-US" dirty="0" smtClean="0">
                <a:solidFill>
                  <a:srgbClr val="0000FF"/>
                </a:solidFill>
              </a:rPr>
              <a:t> − 1| </a:t>
            </a:r>
            <a:r>
              <a:rPr lang="en-US" dirty="0" smtClean="0">
                <a:solidFill>
                  <a:srgbClr val="0000FF"/>
                </a:solidFill>
                <a:latin typeface="Symbol" pitchFamily="18" charset="2"/>
              </a:rPr>
              <a:t>=</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8</a:t>
            </a:r>
          </a:p>
          <a:p>
            <a:pPr marL="0" indent="0">
              <a:buFont typeface="Courier New" pitchFamily="49" charset="0"/>
              <a:buNone/>
              <a:tabLst>
                <a:tab pos="463550" algn="l"/>
              </a:tabLst>
            </a:pPr>
            <a:r>
              <a:rPr lang="en-US" b="1" dirty="0" smtClean="0"/>
              <a:t>Solution:</a:t>
            </a:r>
          </a:p>
          <a:p>
            <a:pPr marL="0" indent="0">
              <a:buFont typeface="Courier New" pitchFamily="49" charset="0"/>
              <a:buNone/>
              <a:tabLst>
                <a:tab pos="463550" algn="l"/>
              </a:tabLst>
            </a:pPr>
            <a:r>
              <a:rPr lang="en-US" dirty="0" smtClean="0"/>
              <a:t>There is no number that has a negative absolute value. Therefore, this equation has </a:t>
            </a:r>
            <a:r>
              <a:rPr lang="en-US" dirty="0" smtClean="0">
                <a:solidFill>
                  <a:srgbClr val="FF0000"/>
                </a:solidFill>
              </a:rPr>
              <a:t>no solution</a:t>
            </a:r>
            <a:r>
              <a:rPr lang="en-US" dirty="0" smtClean="0"/>
              <a:t>. (The solution is </a:t>
            </a:r>
            <a:r>
              <a:rPr lang="en-US" dirty="0" smtClean="0">
                <a:sym typeface="Symbol"/>
              </a:rPr>
              <a:t></a:t>
            </a:r>
            <a:r>
              <a:rPr lang="en-US" dirty="0" smtClean="0"/>
              <a:t> and the equation is a contradiction.)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itle 1"/>
          <p:cNvSpPr>
            <a:spLocks noGrp="1"/>
          </p:cNvSpPr>
          <p:nvPr>
            <p:ph type="title"/>
          </p:nvPr>
        </p:nvSpPr>
        <p:spPr/>
        <p:txBody>
          <a:bodyPr/>
          <a:lstStyle/>
          <a:p>
            <a:r>
              <a:rPr lang="en-US" smtClean="0"/>
              <a:t>Example 5: Solving Absolute Value Equations (cont.)</a:t>
            </a:r>
          </a:p>
        </p:txBody>
      </p:sp>
      <p:sp>
        <p:nvSpPr>
          <p:cNvPr id="5" name="Content Placeholder 4"/>
          <p:cNvSpPr>
            <a:spLocks noGrp="1"/>
          </p:cNvSpPr>
          <p:nvPr>
            <p:ph idx="1"/>
          </p:nvPr>
        </p:nvSpPr>
        <p:spPr/>
        <p:txBody>
          <a:bodyPr/>
          <a:lstStyle/>
          <a:p>
            <a:endParaRPr lang="en-US" dirty="0" smtClean="0"/>
          </a:p>
          <a:p>
            <a:endParaRPr lang="en-US" dirty="0"/>
          </a:p>
        </p:txBody>
      </p:sp>
      <p:graphicFrame>
        <p:nvGraphicFramePr>
          <p:cNvPr id="2" name="Object 4"/>
          <p:cNvGraphicFramePr>
            <a:graphicFrameLocks noChangeAspect="1"/>
          </p:cNvGraphicFramePr>
          <p:nvPr/>
        </p:nvGraphicFramePr>
        <p:xfrm>
          <a:off x="547048" y="1205552"/>
          <a:ext cx="2971800" cy="469900"/>
        </p:xfrm>
        <a:graphic>
          <a:graphicData uri="http://schemas.openxmlformats.org/presentationml/2006/ole">
            <mc:AlternateContent xmlns:mc="http://schemas.openxmlformats.org/markup-compatibility/2006">
              <mc:Choice xmlns:v="urn:schemas-microsoft-com:vml" Requires="v">
                <p:oleObj spid="_x0000_s19505" name="Equation" r:id="rId3" imgW="2971800" imgH="469800" progId="Equation.DSMT4">
                  <p:embed/>
                </p:oleObj>
              </mc:Choice>
              <mc:Fallback>
                <p:oleObj name="Equation" r:id="rId3" imgW="29718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05552"/>
                        <a:ext cx="297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547048" y="1842448"/>
          <a:ext cx="1384300" cy="304800"/>
        </p:xfrm>
        <a:graphic>
          <a:graphicData uri="http://schemas.openxmlformats.org/presentationml/2006/ole">
            <mc:AlternateContent xmlns:mc="http://schemas.openxmlformats.org/markup-compatibility/2006">
              <mc:Choice xmlns:v="urn:schemas-microsoft-com:vml" Requires="v">
                <p:oleObj spid="_x0000_s19506" name="Equation" r:id="rId5" imgW="1384200" imgH="304560" progId="Equation.DSMT4">
                  <p:embed/>
                </p:oleObj>
              </mc:Choice>
              <mc:Fallback>
                <p:oleObj name="Equation" r:id="rId5" imgW="138420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8424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2209800" y="1774208"/>
          <a:ext cx="2514600" cy="469900"/>
        </p:xfrm>
        <a:graphic>
          <a:graphicData uri="http://schemas.openxmlformats.org/presentationml/2006/ole">
            <mc:AlternateContent xmlns:mc="http://schemas.openxmlformats.org/markup-compatibility/2006">
              <mc:Choice xmlns:v="urn:schemas-microsoft-com:vml" Requires="v">
                <p:oleObj spid="_x0000_s19507" name="Equation" r:id="rId7" imgW="2514600" imgH="469800" progId="Equation.DSMT4">
                  <p:embed/>
                </p:oleObj>
              </mc:Choice>
              <mc:Fallback>
                <p:oleObj name="Equation" r:id="rId7" imgW="25146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1774208"/>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2702256" y="2348552"/>
          <a:ext cx="2019300" cy="469900"/>
        </p:xfrm>
        <a:graphic>
          <a:graphicData uri="http://schemas.openxmlformats.org/presentationml/2006/ole">
            <mc:AlternateContent xmlns:mc="http://schemas.openxmlformats.org/markup-compatibility/2006">
              <mc:Choice xmlns:v="urn:schemas-microsoft-com:vml" Requires="v">
                <p:oleObj spid="_x0000_s19508" name="Equation" r:id="rId9" imgW="2019240" imgH="469800" progId="Equation.DSMT4">
                  <p:embed/>
                </p:oleObj>
              </mc:Choice>
              <mc:Fallback>
                <p:oleObj name="Equation" r:id="rId9" imgW="20192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2256" y="2348552"/>
                        <a:ext cx="201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895600" y="2922896"/>
          <a:ext cx="1803400" cy="469900"/>
        </p:xfrm>
        <a:graphic>
          <a:graphicData uri="http://schemas.openxmlformats.org/presentationml/2006/ole">
            <mc:AlternateContent xmlns:mc="http://schemas.openxmlformats.org/markup-compatibility/2006">
              <mc:Choice xmlns:v="urn:schemas-microsoft-com:vml" Requires="v">
                <p:oleObj spid="_x0000_s19509" name="Equation" r:id="rId11" imgW="1803240" imgH="469800" progId="Equation.DSMT4">
                  <p:embed/>
                </p:oleObj>
              </mc:Choice>
              <mc:Fallback>
                <p:oleObj name="Equation" r:id="rId11" imgW="18032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2922896"/>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5119048" y="1883392"/>
          <a:ext cx="2070100" cy="279400"/>
        </p:xfrm>
        <a:graphic>
          <a:graphicData uri="http://schemas.openxmlformats.org/presentationml/2006/ole">
            <mc:AlternateContent xmlns:mc="http://schemas.openxmlformats.org/markup-compatibility/2006">
              <mc:Choice xmlns:v="urn:schemas-microsoft-com:vml" Requires="v">
                <p:oleObj spid="_x0000_s19510" name="Equation" r:id="rId13" imgW="2070000" imgH="279360" progId="Equation.DSMT4">
                  <p:embed/>
                </p:oleObj>
              </mc:Choice>
              <mc:Fallback>
                <p:oleObj name="Equation" r:id="rId13" imgW="2070000" imgH="2793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19048" y="1883392"/>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119048" y="2500952"/>
          <a:ext cx="2095500" cy="241300"/>
        </p:xfrm>
        <a:graphic>
          <a:graphicData uri="http://schemas.openxmlformats.org/presentationml/2006/ole">
            <mc:AlternateContent xmlns:mc="http://schemas.openxmlformats.org/markup-compatibility/2006">
              <mc:Choice xmlns:v="urn:schemas-microsoft-com:vml" Requires="v">
                <p:oleObj spid="_x0000_s19511" name="Equation" r:id="rId15" imgW="2095200" imgH="241200" progId="Equation.DSMT4">
                  <p:embed/>
                </p:oleObj>
              </mc:Choice>
              <mc:Fallback>
                <p:oleObj name="Equation" r:id="rId15" imgW="2095200" imgH="2412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19048" y="2500952"/>
                        <a:ext cx="2095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5119048" y="3048000"/>
          <a:ext cx="3657600" cy="914400"/>
        </p:xfrm>
        <a:graphic>
          <a:graphicData uri="http://schemas.openxmlformats.org/presentationml/2006/ole">
            <mc:AlternateContent xmlns:mc="http://schemas.openxmlformats.org/markup-compatibility/2006">
              <mc:Choice xmlns:v="urn:schemas-microsoft-com:vml" Requires="v">
                <p:oleObj spid="_x0000_s19512" name="Equation" r:id="rId17" imgW="3657600" imgH="914400" progId="Equation.DSMT4">
                  <p:embed/>
                </p:oleObj>
              </mc:Choice>
              <mc:Fallback>
                <p:oleObj name="Equation" r:id="rId17" imgW="3657600" imgH="9144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9048" y="3048000"/>
                        <a:ext cx="3657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3007056" y="4218296"/>
          <a:ext cx="1689100" cy="292100"/>
        </p:xfrm>
        <a:graphic>
          <a:graphicData uri="http://schemas.openxmlformats.org/presentationml/2006/ole">
            <mc:AlternateContent xmlns:mc="http://schemas.openxmlformats.org/markup-compatibility/2006">
              <mc:Choice xmlns:v="urn:schemas-microsoft-com:vml" Requires="v">
                <p:oleObj spid="_x0000_s19513" name="Equation" r:id="rId19" imgW="1688760" imgH="291960" progId="Equation.DSMT4">
                  <p:embed/>
                </p:oleObj>
              </mc:Choice>
              <mc:Fallback>
                <p:oleObj name="Equation" r:id="rId19" imgW="168876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07056" y="4218296"/>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3643952" y="4724400"/>
          <a:ext cx="1104900" cy="292100"/>
        </p:xfrm>
        <a:graphic>
          <a:graphicData uri="http://schemas.openxmlformats.org/presentationml/2006/ole">
            <mc:AlternateContent xmlns:mc="http://schemas.openxmlformats.org/markup-compatibility/2006">
              <mc:Choice xmlns:v="urn:schemas-microsoft-com:vml" Requires="v">
                <p:oleObj spid="_x0000_s19514" name="Equation" r:id="rId21" imgW="1104840" imgH="291960" progId="Equation.DSMT4">
                  <p:embed/>
                </p:oleObj>
              </mc:Choice>
              <mc:Fallback>
                <p:oleObj name="Equation" r:id="rId21" imgW="1104840" imgH="2919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43952" y="4724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0" name="Object 14"/>
          <p:cNvGraphicFramePr>
            <a:graphicFrameLocks noChangeAspect="1"/>
          </p:cNvGraphicFramePr>
          <p:nvPr/>
        </p:nvGraphicFramePr>
        <p:xfrm>
          <a:off x="3810000" y="5216856"/>
          <a:ext cx="939800" cy="279400"/>
        </p:xfrm>
        <a:graphic>
          <a:graphicData uri="http://schemas.openxmlformats.org/presentationml/2006/ole">
            <mc:AlternateContent xmlns:mc="http://schemas.openxmlformats.org/markup-compatibility/2006">
              <mc:Choice xmlns:v="urn:schemas-microsoft-com:vml" Requires="v">
                <p:oleObj spid="_x0000_s19515" name="Equation" r:id="rId23" imgW="939600" imgH="279360" progId="Equation.DSMT4">
                  <p:embed/>
                </p:oleObj>
              </mc:Choice>
              <mc:Fallback>
                <p:oleObj name="Equation" r:id="rId23" imgW="93960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10000" y="5216856"/>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1" name="Object 15"/>
          <p:cNvGraphicFramePr>
            <a:graphicFrameLocks noChangeAspect="1"/>
          </p:cNvGraphicFramePr>
          <p:nvPr/>
        </p:nvGraphicFramePr>
        <p:xfrm>
          <a:off x="5064456" y="4267200"/>
          <a:ext cx="342900" cy="241300"/>
        </p:xfrm>
        <a:graphic>
          <a:graphicData uri="http://schemas.openxmlformats.org/presentationml/2006/ole">
            <mc:AlternateContent xmlns:mc="http://schemas.openxmlformats.org/markup-compatibility/2006">
              <mc:Choice xmlns:v="urn:schemas-microsoft-com:vml" Requires="v">
                <p:oleObj spid="_x0000_s19516" name="Equation" r:id="rId25" imgW="342720" imgH="241200" progId="Equation.DSMT4">
                  <p:embed/>
                </p:oleObj>
              </mc:Choice>
              <mc:Fallback>
                <p:oleObj name="Equation" r:id="rId25" imgW="342720" imgH="24120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64456" y="4267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5701352" y="4218296"/>
          <a:ext cx="1917700" cy="292100"/>
        </p:xfrm>
        <a:graphic>
          <a:graphicData uri="http://schemas.openxmlformats.org/presentationml/2006/ole">
            <mc:AlternateContent xmlns:mc="http://schemas.openxmlformats.org/markup-compatibility/2006">
              <mc:Choice xmlns:v="urn:schemas-microsoft-com:vml" Requires="v">
                <p:oleObj spid="_x0000_s19517" name="Equation" r:id="rId27" imgW="1917360" imgH="291960" progId="Equation.DSMT4">
                  <p:embed/>
                </p:oleObj>
              </mc:Choice>
              <mc:Fallback>
                <p:oleObj name="Equation" r:id="rId27" imgW="1917360" imgH="29196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01352" y="4218296"/>
                        <a:ext cx="191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6332560" y="4710752"/>
          <a:ext cx="1282700" cy="292100"/>
        </p:xfrm>
        <a:graphic>
          <a:graphicData uri="http://schemas.openxmlformats.org/presentationml/2006/ole">
            <mc:AlternateContent xmlns:mc="http://schemas.openxmlformats.org/markup-compatibility/2006">
              <mc:Choice xmlns:v="urn:schemas-microsoft-com:vml" Requires="v">
                <p:oleObj spid="_x0000_s19518" name="Equation" r:id="rId29" imgW="1282680" imgH="291960" progId="Equation.DSMT4">
                  <p:embed/>
                </p:oleObj>
              </mc:Choice>
              <mc:Fallback>
                <p:oleObj name="Equation" r:id="rId29" imgW="1282680" imgH="29196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332560" y="471075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6525904" y="5159992"/>
          <a:ext cx="1193800" cy="838200"/>
        </p:xfrm>
        <a:graphic>
          <a:graphicData uri="http://schemas.openxmlformats.org/presentationml/2006/ole">
            <mc:AlternateContent xmlns:mc="http://schemas.openxmlformats.org/markup-compatibility/2006">
              <mc:Choice xmlns:v="urn:schemas-microsoft-com:vml" Requires="v">
                <p:oleObj spid="_x0000_s19519" name="Equation" r:id="rId31" imgW="1193760" imgH="838080" progId="Equation.DSMT4">
                  <p:embed/>
                </p:oleObj>
              </mc:Choice>
              <mc:Fallback>
                <p:oleObj name="Equation" r:id="rId31" imgW="1193760" imgH="838080" progId="Equation.DSMT4">
                  <p:embed/>
                  <p:pic>
                    <p:nvPicPr>
                      <p:cNvPr id="0" name="Picture 1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525904" y="5159992"/>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46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4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947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7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Equations with Two Absolute Value Expressions</a:t>
            </a:r>
          </a:p>
        </p:txBody>
      </p:sp>
      <p:sp>
        <p:nvSpPr>
          <p:cNvPr id="34819"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0" indent="0" algn="ctr">
              <a:buFont typeface="Courier New" pitchFamily="49" charset="0"/>
              <a:buNone/>
              <a:tabLst>
                <a:tab pos="914400" algn="l"/>
              </a:tabLst>
            </a:pPr>
            <a:r>
              <a:rPr lang="en-US" b="1" dirty="0" smtClean="0">
                <a:solidFill>
                  <a:srgbClr val="000000"/>
                </a:solidFill>
              </a:rPr>
              <a:t>Two Absolute Values</a:t>
            </a:r>
          </a:p>
          <a:p>
            <a:pPr marL="0" indent="0">
              <a:buFont typeface="Courier New" pitchFamily="49" charset="0"/>
              <a:buNone/>
              <a:tabLst>
                <a:tab pos="914400" algn="l"/>
              </a:tabLst>
            </a:pPr>
            <a:r>
              <a:rPr lang="en-US" dirty="0" smtClean="0">
                <a:solidFill>
                  <a:srgbClr val="000000"/>
                </a:solidFill>
              </a:rPr>
              <a:t>If </a:t>
            </a:r>
            <a:r>
              <a:rPr lang="en-US" b="1" dirty="0" smtClean="0">
                <a:solidFill>
                  <a:srgbClr val="C00000"/>
                </a:solidFill>
              </a:rPr>
              <a:t>|</a:t>
            </a:r>
            <a:r>
              <a:rPr lang="en-US" b="1" i="1" dirty="0" smtClean="0">
                <a:solidFill>
                  <a:srgbClr val="C00000"/>
                </a:solidFill>
              </a:rPr>
              <a:t>a</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b</a:t>
            </a:r>
            <a:r>
              <a:rPr lang="en-US" b="1" dirty="0" smtClean="0">
                <a:solidFill>
                  <a:srgbClr val="C00000"/>
                </a:solidFill>
              </a:rPr>
              <a:t>|</a:t>
            </a:r>
            <a:r>
              <a:rPr lang="en-US" dirty="0" smtClean="0">
                <a:solidFill>
                  <a:srgbClr val="000000"/>
                </a:solidFill>
              </a:rPr>
              <a:t>, then either </a:t>
            </a:r>
            <a:r>
              <a:rPr lang="en-US" b="1" i="1" dirty="0" smtClean="0">
                <a:solidFill>
                  <a:srgbClr val="0000FF"/>
                </a:solidFill>
              </a:rPr>
              <a:t>a</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00"/>
                </a:solidFill>
              </a:rPr>
              <a:t>or </a:t>
            </a:r>
            <a:r>
              <a:rPr lang="en-US" b="1" i="1" dirty="0" smtClean="0">
                <a:solidFill>
                  <a:srgbClr val="0000FF"/>
                </a:solidFill>
              </a:rPr>
              <a:t>a</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dirty="0" smtClean="0">
                <a:solidFill>
                  <a:srgbClr val="0000FF"/>
                </a:solidFill>
                <a:latin typeface="Symbol" pitchFamily="18" charset="2"/>
              </a:rPr>
              <a:t>-</a:t>
            </a:r>
            <a:r>
              <a:rPr lang="en-US" b="1" i="1" dirty="0" smtClean="0">
                <a:solidFill>
                  <a:srgbClr val="0000FF"/>
                </a:solidFill>
              </a:rPr>
              <a:t>b</a:t>
            </a:r>
            <a:r>
              <a:rPr lang="en-US" dirty="0" smtClean="0">
                <a:solidFill>
                  <a:srgbClr val="000000"/>
                </a:solidFill>
              </a:rPr>
              <a:t>.</a:t>
            </a:r>
          </a:p>
          <a:p>
            <a:pPr marL="0" indent="0">
              <a:buFont typeface="Courier New" pitchFamily="49" charset="0"/>
              <a:buNone/>
              <a:tabLst>
                <a:tab pos="914400" algn="l"/>
              </a:tabLst>
            </a:pPr>
            <a:r>
              <a:rPr lang="en-US" dirty="0" smtClean="0">
                <a:solidFill>
                  <a:srgbClr val="000000"/>
                </a:solidFill>
              </a:rPr>
              <a:t>More generally, </a:t>
            </a:r>
          </a:p>
          <a:p>
            <a:pPr marL="0" indent="0">
              <a:buFont typeface="Courier New" pitchFamily="49" charset="0"/>
              <a:buNone/>
              <a:tabLst>
                <a:tab pos="914400" algn="l"/>
              </a:tabLst>
            </a:pPr>
            <a:r>
              <a:rPr lang="en-US" dirty="0" smtClean="0">
                <a:solidFill>
                  <a:srgbClr val="000000"/>
                </a:solidFill>
              </a:rPr>
              <a:t>	if </a:t>
            </a:r>
            <a:r>
              <a:rPr lang="en-US" b="1" dirty="0" smtClean="0">
                <a:solidFill>
                  <a:srgbClr val="C00000"/>
                </a:solidFill>
              </a:rPr>
              <a:t>|</a:t>
            </a:r>
            <a:r>
              <a:rPr lang="en-US" b="1" i="1" dirty="0" smtClean="0">
                <a:solidFill>
                  <a:srgbClr val="C00000"/>
                </a:solidFill>
              </a:rPr>
              <a:t>ax</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b</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err="1" smtClean="0">
                <a:solidFill>
                  <a:srgbClr val="C00000"/>
                </a:solidFill>
              </a:rPr>
              <a:t>cx</a:t>
            </a:r>
            <a:r>
              <a:rPr lang="en-US" b="1" dirty="0" smtClean="0">
                <a:solidFill>
                  <a:srgbClr val="C00000"/>
                </a:solidFill>
              </a:rPr>
              <a:t> </a:t>
            </a:r>
            <a:r>
              <a:rPr lang="en-US" dirty="0" smtClean="0">
                <a:solidFill>
                  <a:srgbClr val="C00000"/>
                </a:solidFill>
                <a:latin typeface="Symbol" pitchFamily="18" charset="2"/>
              </a:rPr>
              <a:t>+</a:t>
            </a:r>
            <a:r>
              <a:rPr lang="en-US" b="1" dirty="0" smtClean="0">
                <a:solidFill>
                  <a:srgbClr val="C00000"/>
                </a:solidFill>
              </a:rPr>
              <a:t> </a:t>
            </a:r>
            <a:r>
              <a:rPr lang="en-US" b="1" i="1" dirty="0" smtClean="0">
                <a:solidFill>
                  <a:srgbClr val="C00000"/>
                </a:solidFill>
              </a:rPr>
              <a:t>d</a:t>
            </a:r>
            <a:r>
              <a:rPr lang="en-US" b="1" dirty="0" smtClean="0">
                <a:solidFill>
                  <a:srgbClr val="C00000"/>
                </a:solidFill>
              </a:rPr>
              <a:t>|</a:t>
            </a:r>
            <a:r>
              <a:rPr lang="en-US" dirty="0" smtClean="0">
                <a:solidFill>
                  <a:srgbClr val="000000"/>
                </a:solidFill>
              </a:rPr>
              <a:t>, then either </a:t>
            </a:r>
            <a:r>
              <a:rPr lang="en-US" b="1" i="1" dirty="0" smtClean="0">
                <a:solidFill>
                  <a:srgbClr val="0000FF"/>
                </a:solidFill>
              </a:rPr>
              <a:t>ax</a:t>
            </a:r>
            <a:r>
              <a:rPr lang="en-US" b="1" dirty="0" smtClean="0">
                <a:solidFill>
                  <a:srgbClr val="0000FF"/>
                </a:solidFill>
              </a:rPr>
              <a:t> </a:t>
            </a:r>
            <a:r>
              <a:rPr lang="en-US" b="1"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err="1" smtClean="0">
                <a:solidFill>
                  <a:srgbClr val="0000FF"/>
                </a:solidFill>
              </a:rPr>
              <a:t>cx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d</a:t>
            </a:r>
            <a:r>
              <a:rPr lang="en-US" b="1" dirty="0" smtClean="0">
                <a:solidFill>
                  <a:srgbClr val="0000FF"/>
                </a:solidFill>
              </a:rPr>
              <a:t> </a:t>
            </a:r>
            <a:r>
              <a:rPr lang="en-US" dirty="0" smtClean="0">
                <a:solidFill>
                  <a:srgbClr val="000000"/>
                </a:solidFill>
              </a:rPr>
              <a:t>	or </a:t>
            </a:r>
            <a:r>
              <a:rPr lang="en-US" b="1" i="1" dirty="0" smtClean="0">
                <a:solidFill>
                  <a:srgbClr val="0000FF"/>
                </a:solidFill>
              </a:rPr>
              <a:t>ax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b="1" dirty="0" smtClean="0">
                <a:solidFill>
                  <a:srgbClr val="0000FF"/>
                </a:solidFill>
                <a:latin typeface="Symbol" pitchFamily="18" charset="2"/>
              </a:rPr>
              <a:t>=</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a:t>
            </a:r>
            <a:r>
              <a:rPr lang="en-US" b="1" i="1" dirty="0" err="1" smtClean="0">
                <a:solidFill>
                  <a:srgbClr val="0000FF"/>
                </a:solidFill>
              </a:rPr>
              <a:t>cx</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d</a:t>
            </a:r>
            <a:r>
              <a:rPr lang="en-US" b="1" dirty="0" smtClean="0">
                <a:solidFill>
                  <a:srgbClr val="0000FF"/>
                </a:solidFill>
              </a:rPr>
              <a:t>)</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Combining Like Terms</a:t>
            </a:r>
          </a:p>
        </p:txBody>
      </p:sp>
      <p:sp>
        <p:nvSpPr>
          <p:cNvPr id="27651"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marL="0" indent="0" algn="ctr">
              <a:buFont typeface="Courier New" pitchFamily="49" charset="0"/>
              <a:buNone/>
            </a:pPr>
            <a:r>
              <a:rPr lang="en-US" b="1" dirty="0" smtClean="0">
                <a:solidFill>
                  <a:srgbClr val="000000"/>
                </a:solidFill>
              </a:rPr>
              <a:t>Combining Like Terms</a:t>
            </a:r>
          </a:p>
          <a:p>
            <a:pPr marL="0" indent="0">
              <a:buFont typeface="Courier New" pitchFamily="49" charset="0"/>
              <a:buNone/>
            </a:pPr>
            <a:r>
              <a:rPr lang="en-US" dirty="0" smtClean="0">
                <a:solidFill>
                  <a:srgbClr val="000000"/>
                </a:solidFill>
              </a:rPr>
              <a:t>To </a:t>
            </a:r>
            <a:r>
              <a:rPr lang="en-US" b="1" dirty="0" smtClean="0">
                <a:solidFill>
                  <a:srgbClr val="C00000"/>
                </a:solidFill>
              </a:rPr>
              <a:t>combine like terms</a:t>
            </a:r>
            <a:r>
              <a:rPr lang="en-US" dirty="0" smtClean="0">
                <a:solidFill>
                  <a:srgbClr val="000000"/>
                </a:solidFill>
              </a:rPr>
              <a:t>, add (or subtract) the coefficients and keep the common variable expression.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1"/>
          <p:cNvSpPr>
            <a:spLocks noGrp="1"/>
          </p:cNvSpPr>
          <p:nvPr>
            <p:ph type="title"/>
          </p:nvPr>
        </p:nvSpPr>
        <p:spPr/>
        <p:txBody>
          <a:bodyPr/>
          <a:lstStyle/>
          <a:p>
            <a:r>
              <a:rPr lang="en-US" smtClean="0"/>
              <a:t>Example 6: Solving Equations with Two Absolute Values</a:t>
            </a:r>
          </a:p>
        </p:txBody>
      </p:sp>
      <p:sp>
        <p:nvSpPr>
          <p:cNvPr id="20484" name="Content Placeholder 2"/>
          <p:cNvSpPr>
            <a:spLocks noGrp="1"/>
          </p:cNvSpPr>
          <p:nvPr>
            <p:ph idx="1"/>
          </p:nvPr>
        </p:nvSpPr>
        <p:spPr>
          <a:xfrm>
            <a:off x="457200" y="1280160"/>
            <a:ext cx="8229600" cy="1902059"/>
          </a:xfrm>
        </p:spPr>
        <p:txBody>
          <a:bodyPr>
            <a:spAutoFit/>
          </a:bodyPr>
          <a:lstStyle/>
          <a:p>
            <a:pPr marL="0" indent="0">
              <a:buFont typeface="Courier New" pitchFamily="49" charset="0"/>
              <a:buNone/>
            </a:pPr>
            <a:r>
              <a:rPr lang="en-US" dirty="0" smtClean="0"/>
              <a:t>Solve </a:t>
            </a:r>
            <a:r>
              <a:rPr lang="en-US" dirty="0" smtClean="0">
                <a:solidFill>
                  <a:srgbClr val="0000FF"/>
                </a:solidFill>
              </a:rPr>
              <a:t>|</a:t>
            </a:r>
            <a:r>
              <a:rPr lang="en-US" i="1" dirty="0" smtClean="0">
                <a:solidFill>
                  <a:srgbClr val="0000FF"/>
                </a:solidFill>
              </a:rPr>
              <a:t>x</a:t>
            </a:r>
            <a:r>
              <a:rPr lang="en-US" dirty="0" smtClean="0">
                <a:solidFill>
                  <a:srgbClr val="0000FF"/>
                </a:solidFill>
              </a:rPr>
              <a:t> + 5| = |2</a:t>
            </a:r>
            <a:r>
              <a:rPr lang="en-US" i="1" dirty="0" smtClean="0">
                <a:solidFill>
                  <a:srgbClr val="0000FF"/>
                </a:solidFill>
              </a:rPr>
              <a:t>x</a:t>
            </a:r>
            <a:r>
              <a:rPr lang="en-US" dirty="0" smtClean="0">
                <a:solidFill>
                  <a:srgbClr val="0000FF"/>
                </a:solidFill>
              </a:rPr>
              <a:t> + 1|</a:t>
            </a:r>
            <a:r>
              <a:rPr lang="en-US" dirty="0" smtClean="0"/>
              <a:t>. </a:t>
            </a:r>
          </a:p>
          <a:p>
            <a:pPr marL="0" indent="0">
              <a:buFont typeface="Courier New" pitchFamily="49" charset="0"/>
              <a:buNone/>
            </a:pPr>
            <a:r>
              <a:rPr lang="en-US" b="1" dirty="0" smtClean="0"/>
              <a:t>Solution:  </a:t>
            </a:r>
            <a:r>
              <a:rPr lang="en-US" dirty="0" smtClean="0"/>
              <a:t>In this case, the two expressions </a:t>
            </a:r>
            <a:r>
              <a:rPr lang="en-US" dirty="0" smtClean="0">
                <a:solidFill>
                  <a:srgbClr val="000099"/>
                </a:solidFill>
              </a:rPr>
              <a:t>(</a:t>
            </a:r>
            <a:r>
              <a:rPr lang="en-US" i="1" dirty="0" smtClean="0">
                <a:solidFill>
                  <a:srgbClr val="000099"/>
                </a:solidFill>
              </a:rPr>
              <a:t>x</a:t>
            </a:r>
            <a:r>
              <a:rPr lang="en-US" dirty="0" smtClean="0">
                <a:solidFill>
                  <a:srgbClr val="000099"/>
                </a:solidFill>
              </a:rPr>
              <a:t> + 5) </a:t>
            </a:r>
            <a:r>
              <a:rPr lang="en-US" dirty="0" smtClean="0"/>
              <a:t>and </a:t>
            </a:r>
            <a:r>
              <a:rPr lang="en-US" dirty="0" smtClean="0">
                <a:solidFill>
                  <a:srgbClr val="000099"/>
                </a:solidFill>
              </a:rPr>
              <a:t>(2</a:t>
            </a:r>
            <a:r>
              <a:rPr lang="en-US" i="1" dirty="0" smtClean="0">
                <a:solidFill>
                  <a:srgbClr val="000099"/>
                </a:solidFill>
              </a:rPr>
              <a:t>x</a:t>
            </a:r>
            <a:r>
              <a:rPr lang="en-US" dirty="0" smtClean="0">
                <a:solidFill>
                  <a:srgbClr val="000099"/>
                </a:solidFill>
              </a:rPr>
              <a:t> + 1) </a:t>
            </a:r>
            <a:r>
              <a:rPr lang="en-US" dirty="0" smtClean="0"/>
              <a:t>are equal to each other or are opposites of each other. </a:t>
            </a:r>
          </a:p>
        </p:txBody>
      </p:sp>
      <p:sp>
        <p:nvSpPr>
          <p:cNvPr id="20485" name="Rectangle 4"/>
          <p:cNvSpPr>
            <a:spLocks noChangeArrowheads="1"/>
          </p:cNvSpPr>
          <p:nvPr/>
        </p:nvSpPr>
        <p:spPr bwMode="auto">
          <a:xfrm>
            <a:off x="5715000" y="3479800"/>
            <a:ext cx="3200400" cy="1016000"/>
          </a:xfrm>
          <a:prstGeom prst="rect">
            <a:avLst/>
          </a:prstGeom>
          <a:noFill/>
          <a:ln w="9525">
            <a:noFill/>
            <a:miter lim="800000"/>
            <a:headEnd/>
            <a:tailEnd/>
          </a:ln>
        </p:spPr>
        <p:txBody>
          <a:bodyPr>
            <a:spAutoFit/>
          </a:bodyPr>
          <a:lstStyle/>
          <a:p>
            <a:r>
              <a:rPr lang="en-US" sz="2000" dirty="0">
                <a:solidFill>
                  <a:srgbClr val="008080"/>
                </a:solidFill>
              </a:rPr>
              <a:t>Note the use of parentheses. We want the opposite of the entire expression (2</a:t>
            </a:r>
            <a:r>
              <a:rPr lang="en-US" sz="2000" i="1" dirty="0">
                <a:solidFill>
                  <a:srgbClr val="008080"/>
                </a:solidFill>
              </a:rPr>
              <a:t>x</a:t>
            </a:r>
            <a:r>
              <a:rPr lang="en-US" sz="2000" dirty="0">
                <a:solidFill>
                  <a:srgbClr val="008080"/>
                </a:solidFill>
              </a:rPr>
              <a:t> + 1).</a:t>
            </a:r>
          </a:p>
        </p:txBody>
      </p:sp>
      <p:sp>
        <p:nvSpPr>
          <p:cNvPr id="20486" name="Rectangle 5"/>
          <p:cNvSpPr>
            <a:spLocks noChangeArrowheads="1"/>
          </p:cNvSpPr>
          <p:nvPr/>
        </p:nvSpPr>
        <p:spPr bwMode="auto">
          <a:xfrm>
            <a:off x="4953000" y="5326040"/>
            <a:ext cx="3962400" cy="708025"/>
          </a:xfrm>
          <a:prstGeom prst="rect">
            <a:avLst/>
          </a:prstGeom>
          <a:noFill/>
          <a:ln w="9525">
            <a:noFill/>
            <a:miter lim="800000"/>
            <a:headEnd/>
            <a:tailEnd/>
          </a:ln>
        </p:spPr>
        <p:txBody>
          <a:bodyPr>
            <a:spAutoFit/>
          </a:bodyPr>
          <a:lstStyle/>
          <a:p>
            <a:r>
              <a:rPr lang="en-US" sz="2000" dirty="0">
                <a:solidFill>
                  <a:srgbClr val="008080"/>
                </a:solidFill>
              </a:rPr>
              <a:t>Make sure to check that both 4 and −2 satisfy the original equation.</a:t>
            </a:r>
          </a:p>
        </p:txBody>
      </p:sp>
      <p:graphicFrame>
        <p:nvGraphicFramePr>
          <p:cNvPr id="2" name="Object 3"/>
          <p:cNvGraphicFramePr>
            <a:graphicFrameLocks noChangeAspect="1"/>
          </p:cNvGraphicFramePr>
          <p:nvPr/>
        </p:nvGraphicFramePr>
        <p:xfrm>
          <a:off x="560696" y="3124200"/>
          <a:ext cx="2057400" cy="469900"/>
        </p:xfrm>
        <a:graphic>
          <a:graphicData uri="http://schemas.openxmlformats.org/presentationml/2006/ole">
            <mc:AlternateContent xmlns:mc="http://schemas.openxmlformats.org/markup-compatibility/2006">
              <mc:Choice xmlns:v="urn:schemas-microsoft-com:vml" Requires="v">
                <p:oleObj spid="_x0000_s20513" name="Equation" r:id="rId3" imgW="2057400" imgH="469800" progId="Equation.DSMT4">
                  <p:embed/>
                </p:oleObj>
              </mc:Choice>
              <mc:Fallback>
                <p:oleObj name="Equation" r:id="rId3" imgW="20574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3124200"/>
                        <a:ext cx="205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686748" y="3720152"/>
          <a:ext cx="1841500" cy="292100"/>
        </p:xfrm>
        <a:graphic>
          <a:graphicData uri="http://schemas.openxmlformats.org/presentationml/2006/ole">
            <mc:AlternateContent xmlns:mc="http://schemas.openxmlformats.org/markup-compatibility/2006">
              <mc:Choice xmlns:v="urn:schemas-microsoft-com:vml" Requires="v">
                <p:oleObj spid="_x0000_s20514" name="Equation" r:id="rId5" imgW="1841400" imgH="291960" progId="Equation.DSMT4">
                  <p:embed/>
                </p:oleObj>
              </mc:Choice>
              <mc:Fallback>
                <p:oleObj name="Equation" r:id="rId5" imgW="18414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6748" y="3720152"/>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1178256" y="4231944"/>
          <a:ext cx="1181100" cy="292100"/>
        </p:xfrm>
        <a:graphic>
          <a:graphicData uri="http://schemas.openxmlformats.org/presentationml/2006/ole">
            <mc:AlternateContent xmlns:mc="http://schemas.openxmlformats.org/markup-compatibility/2006">
              <mc:Choice xmlns:v="urn:schemas-microsoft-com:vml" Requires="v">
                <p:oleObj spid="_x0000_s20515" name="Equation" r:id="rId7" imgW="1180800" imgH="291960" progId="Equation.DSMT4">
                  <p:embed/>
                </p:oleObj>
              </mc:Choice>
              <mc:Fallback>
                <p:oleObj name="Equation" r:id="rId7" imgW="11808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78256" y="4231944"/>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p:cNvGraphicFramePr>
            <a:graphicFrameLocks noChangeAspect="1"/>
          </p:cNvGraphicFramePr>
          <p:nvPr/>
        </p:nvGraphicFramePr>
        <p:xfrm>
          <a:off x="1160440" y="4724400"/>
          <a:ext cx="736600" cy="279400"/>
        </p:xfrm>
        <a:graphic>
          <a:graphicData uri="http://schemas.openxmlformats.org/presentationml/2006/ole">
            <mc:AlternateContent xmlns:mc="http://schemas.openxmlformats.org/markup-compatibility/2006">
              <mc:Choice xmlns:v="urn:schemas-microsoft-com:vml" Requires="v">
                <p:oleObj spid="_x0000_s20516" name="Equation" r:id="rId9" imgW="736560" imgH="279360" progId="Equation.DSMT4">
                  <p:embed/>
                </p:oleObj>
              </mc:Choice>
              <mc:Fallback>
                <p:oleObj name="Equation" r:id="rId9" imgW="73656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0440" y="47244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2743200" y="3733800"/>
          <a:ext cx="342900" cy="241300"/>
        </p:xfrm>
        <a:graphic>
          <a:graphicData uri="http://schemas.openxmlformats.org/presentationml/2006/ole">
            <mc:AlternateContent xmlns:mc="http://schemas.openxmlformats.org/markup-compatibility/2006">
              <mc:Choice xmlns:v="urn:schemas-microsoft-com:vml" Requires="v">
                <p:oleObj spid="_x0000_s20517" name="Equation" r:id="rId11" imgW="342720" imgH="241200" progId="Equation.DSMT4">
                  <p:embed/>
                </p:oleObj>
              </mc:Choice>
              <mc:Fallback>
                <p:oleObj name="Equation" r:id="rId11" imgW="34272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37338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380096" y="3643952"/>
          <a:ext cx="2235200" cy="368300"/>
        </p:xfrm>
        <a:graphic>
          <a:graphicData uri="http://schemas.openxmlformats.org/presentationml/2006/ole">
            <mc:AlternateContent xmlns:mc="http://schemas.openxmlformats.org/markup-compatibility/2006">
              <mc:Choice xmlns:v="urn:schemas-microsoft-com:vml" Requires="v">
                <p:oleObj spid="_x0000_s20518" name="Equation" r:id="rId13" imgW="2234880" imgH="368280" progId="Equation.DSMT4">
                  <p:embed/>
                </p:oleObj>
              </mc:Choice>
              <mc:Fallback>
                <p:oleObj name="Equation" r:id="rId13" imgW="223488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80096" y="3643952"/>
                        <a:ext cx="2235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3388056" y="4177352"/>
          <a:ext cx="2057400" cy="292100"/>
        </p:xfrm>
        <a:graphic>
          <a:graphicData uri="http://schemas.openxmlformats.org/presentationml/2006/ole">
            <mc:AlternateContent xmlns:mc="http://schemas.openxmlformats.org/markup-compatibility/2006">
              <mc:Choice xmlns:v="urn:schemas-microsoft-com:vml" Requires="v">
                <p:oleObj spid="_x0000_s20519" name="Equation" r:id="rId15" imgW="2057400" imgH="291960" progId="Equation.DSMT4">
                  <p:embed/>
                </p:oleObj>
              </mc:Choice>
              <mc:Fallback>
                <p:oleObj name="Equation" r:id="rId15" imgW="20574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88056" y="4177352"/>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3214048" y="4675496"/>
          <a:ext cx="1574800" cy="292100"/>
        </p:xfrm>
        <a:graphic>
          <a:graphicData uri="http://schemas.openxmlformats.org/presentationml/2006/ole">
            <mc:AlternateContent xmlns:mc="http://schemas.openxmlformats.org/markup-compatibility/2006">
              <mc:Choice xmlns:v="urn:schemas-microsoft-com:vml" Requires="v">
                <p:oleObj spid="_x0000_s20520" name="Equation" r:id="rId17" imgW="1574640" imgH="291960" progId="Equation.DSMT4">
                  <p:embed/>
                </p:oleObj>
              </mc:Choice>
              <mc:Fallback>
                <p:oleObj name="Equation" r:id="rId17" imgW="157464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14048" y="4675496"/>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1" name="Object 11"/>
          <p:cNvGraphicFramePr>
            <a:graphicFrameLocks noChangeAspect="1"/>
          </p:cNvGraphicFramePr>
          <p:nvPr/>
        </p:nvGraphicFramePr>
        <p:xfrm>
          <a:off x="3671248" y="5167952"/>
          <a:ext cx="1104900" cy="292100"/>
        </p:xfrm>
        <a:graphic>
          <a:graphicData uri="http://schemas.openxmlformats.org/presentationml/2006/ole">
            <mc:AlternateContent xmlns:mc="http://schemas.openxmlformats.org/markup-compatibility/2006">
              <mc:Choice xmlns:v="urn:schemas-microsoft-com:vml" Requires="v">
                <p:oleObj spid="_x0000_s20521" name="Equation" r:id="rId19" imgW="1104840" imgH="291960" progId="Equation.DSMT4">
                  <p:embed/>
                </p:oleObj>
              </mc:Choice>
              <mc:Fallback>
                <p:oleObj name="Equation" r:id="rId19" imgW="110484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71248" y="516795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2" name="Object 12"/>
          <p:cNvGraphicFramePr>
            <a:graphicFrameLocks noChangeAspect="1"/>
          </p:cNvGraphicFramePr>
          <p:nvPr/>
        </p:nvGraphicFramePr>
        <p:xfrm>
          <a:off x="3858904" y="5666096"/>
          <a:ext cx="939800" cy="279400"/>
        </p:xfrm>
        <a:graphic>
          <a:graphicData uri="http://schemas.openxmlformats.org/presentationml/2006/ole">
            <mc:AlternateContent xmlns:mc="http://schemas.openxmlformats.org/markup-compatibility/2006">
              <mc:Choice xmlns:v="urn:schemas-microsoft-com:vml" Requires="v">
                <p:oleObj spid="_x0000_s20522" name="Equation" r:id="rId21" imgW="939600" imgH="279360" progId="Equation.DSMT4">
                  <p:embed/>
                </p:oleObj>
              </mc:Choice>
              <mc:Fallback>
                <p:oleObj name="Equation" r:id="rId21" imgW="939600" imgH="279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58904" y="5666096"/>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48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49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49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49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1"/>
          <p:cNvSpPr>
            <a:spLocks noGrp="1"/>
          </p:cNvSpPr>
          <p:nvPr>
            <p:ph type="title"/>
          </p:nvPr>
        </p:nvSpPr>
        <p:spPr/>
        <p:txBody>
          <a:bodyPr/>
          <a:lstStyle/>
          <a:p>
            <a:r>
              <a:rPr lang="en-US" smtClean="0"/>
              <a:t>Practice Problems</a:t>
            </a:r>
          </a:p>
        </p:txBody>
      </p:sp>
      <p:sp>
        <p:nvSpPr>
          <p:cNvPr id="21508" name="Content Placeholder 2"/>
          <p:cNvSpPr>
            <a:spLocks noGrp="1"/>
          </p:cNvSpPr>
          <p:nvPr>
            <p:ph idx="1"/>
          </p:nvPr>
        </p:nvSpPr>
        <p:spPr>
          <a:xfrm>
            <a:off x="457200" y="1280160"/>
            <a:ext cx="8229600" cy="4130040"/>
          </a:xfrm>
          <a:solidFill>
            <a:srgbClr val="FFFFCC"/>
          </a:solidFill>
          <a:ln w="28575">
            <a:solidFill>
              <a:srgbClr val="000000"/>
            </a:solidFill>
          </a:ln>
        </p:spPr>
        <p:txBody>
          <a:bodyPr/>
          <a:lstStyle/>
          <a:p>
            <a:pPr>
              <a:buFont typeface="Courier New" pitchFamily="49" charset="0"/>
              <a:buNone/>
            </a:pPr>
            <a:endParaRPr lang="en-US" smtClean="0"/>
          </a:p>
          <a:p>
            <a:pPr>
              <a:buFont typeface="Courier New" pitchFamily="49" charset="0"/>
              <a:buNone/>
            </a:pPr>
            <a:endParaRPr lang="en-US" smtClean="0"/>
          </a:p>
          <a:p>
            <a:pPr>
              <a:buFont typeface="Courier New" pitchFamily="49" charset="0"/>
              <a:buNone/>
            </a:pPr>
            <a:endParaRPr lang="en-US" smtClean="0"/>
          </a:p>
        </p:txBody>
      </p:sp>
      <p:graphicFrame>
        <p:nvGraphicFramePr>
          <p:cNvPr id="21506" name="Object 2"/>
          <p:cNvGraphicFramePr>
            <a:graphicFrameLocks noChangeAspect="1"/>
          </p:cNvGraphicFramePr>
          <p:nvPr/>
        </p:nvGraphicFramePr>
        <p:xfrm>
          <a:off x="543052" y="1447800"/>
          <a:ext cx="6718300" cy="3746500"/>
        </p:xfrm>
        <a:graphic>
          <a:graphicData uri="http://schemas.openxmlformats.org/presentationml/2006/ole">
            <mc:AlternateContent xmlns:mc="http://schemas.openxmlformats.org/markup-compatibility/2006">
              <mc:Choice xmlns:v="urn:schemas-microsoft-com:vml" Requires="v">
                <p:oleObj spid="_x0000_s21509" name="Equation" r:id="rId3" imgW="6717960" imgH="3746160" progId="Equation.DSMT4">
                  <p:embed/>
                </p:oleObj>
              </mc:Choice>
              <mc:Fallback>
                <p:oleObj name="Equation" r:id="rId3" imgW="6717960" imgH="37461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052" y="1447800"/>
                        <a:ext cx="6718300" cy="374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Practice Problem Answers</a:t>
            </a:r>
          </a:p>
        </p:txBody>
      </p:sp>
      <p:sp>
        <p:nvSpPr>
          <p:cNvPr id="35843" name="Content Placeholder 2"/>
          <p:cNvSpPr>
            <a:spLocks noGrp="1"/>
          </p:cNvSpPr>
          <p:nvPr>
            <p:ph idx="1"/>
          </p:nvPr>
        </p:nvSpPr>
        <p:spPr/>
        <p:txBody>
          <a:bodyPr/>
          <a:lstStyle/>
          <a:p>
            <a:pPr marL="0" indent="0">
              <a:buFont typeface="Courier New" pitchFamily="49" charset="0"/>
              <a:buNone/>
              <a:tabLst>
                <a:tab pos="463550" algn="l"/>
              </a:tabLst>
            </a:pPr>
            <a:r>
              <a:rPr lang="en-US" b="1" dirty="0" smtClean="0"/>
              <a:t>1.	</a:t>
            </a:r>
            <a:r>
              <a:rPr lang="en-US" dirty="0" smtClean="0">
                <a:solidFill>
                  <a:srgbClr val="FF0000"/>
                </a:solidFill>
              </a:rPr>
              <a:t>4</a:t>
            </a:r>
            <a:r>
              <a:rPr lang="en-US" i="1" dirty="0" smtClean="0">
                <a:solidFill>
                  <a:srgbClr val="FF0000"/>
                </a:solidFill>
              </a:rPr>
              <a:t>x</a:t>
            </a:r>
            <a:r>
              <a:rPr lang="en-US" baseline="30000" dirty="0" smtClean="0">
                <a:solidFill>
                  <a:srgbClr val="FF0000"/>
                </a:solidFill>
              </a:rPr>
              <a:t>2</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3</a:t>
            </a:r>
            <a:r>
              <a:rPr lang="en-US" i="1" dirty="0" smtClean="0">
                <a:solidFill>
                  <a:srgbClr val="FF0000"/>
                </a:solidFill>
              </a:rPr>
              <a:t>x</a:t>
            </a:r>
            <a:r>
              <a:rPr lang="en-US" dirty="0" smtClean="0">
                <a:solidFill>
                  <a:srgbClr val="FF0000"/>
                </a:solidFill>
              </a:rPr>
              <a:t> </a:t>
            </a:r>
          </a:p>
          <a:p>
            <a:pPr marL="0" indent="0">
              <a:buFont typeface="Courier New" pitchFamily="49" charset="0"/>
              <a:buNone/>
              <a:tabLst>
                <a:tab pos="463550" algn="l"/>
              </a:tabLst>
            </a:pPr>
            <a:r>
              <a:rPr lang="en-US" b="1" dirty="0" smtClean="0"/>
              <a:t>2.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5 </a:t>
            </a:r>
          </a:p>
          <a:p>
            <a:pPr>
              <a:tabLst>
                <a:tab pos="463550" algn="l"/>
              </a:tabLst>
            </a:pPr>
            <a:r>
              <a:rPr lang="en-US" b="1" dirty="0" smtClean="0"/>
              <a:t>3.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4 </a:t>
            </a:r>
          </a:p>
          <a:p>
            <a:pPr>
              <a:tabLst>
                <a:tab pos="463550" algn="l"/>
              </a:tabLst>
            </a:pPr>
            <a:r>
              <a:rPr lang="en-US" b="1" dirty="0" smtClean="0"/>
              <a:t>4.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5 </a:t>
            </a:r>
          </a:p>
          <a:p>
            <a:pPr>
              <a:tabLst>
                <a:tab pos="463550" algn="l"/>
              </a:tabLst>
            </a:pPr>
            <a:r>
              <a:rPr lang="en-US" b="1" dirty="0" smtClean="0"/>
              <a:t>5.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4.6 or </a:t>
            </a:r>
            <a:r>
              <a:rPr lang="en-US" i="1" dirty="0" smtClean="0">
                <a:solidFill>
                  <a:srgbClr val="FF0000"/>
                </a:solidFill>
              </a:rPr>
              <a:t>x</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3.6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smtClean="0"/>
              <a:t>Example 1: Combining Like Terms</a:t>
            </a:r>
          </a:p>
        </p:txBody>
      </p:sp>
      <p:sp>
        <p:nvSpPr>
          <p:cNvPr id="4" name="Content Placeholder 3"/>
          <p:cNvSpPr>
            <a:spLocks noGrp="1"/>
          </p:cNvSpPr>
          <p:nvPr>
            <p:ph idx="1"/>
          </p:nvPr>
        </p:nvSpPr>
        <p:spPr/>
        <p:txBody>
          <a:bodyPr/>
          <a:lstStyle/>
          <a:p>
            <a:r>
              <a:rPr lang="en-US" dirty="0" smtClean="0"/>
              <a:t>Combine like terms in the following expressions.</a:t>
            </a:r>
            <a:endParaRPr lang="en-US" dirty="0"/>
          </a:p>
        </p:txBody>
      </p:sp>
      <p:graphicFrame>
        <p:nvGraphicFramePr>
          <p:cNvPr id="2" name="Object 3"/>
          <p:cNvGraphicFramePr>
            <a:graphicFrameLocks noChangeAspect="1"/>
          </p:cNvGraphicFramePr>
          <p:nvPr/>
        </p:nvGraphicFramePr>
        <p:xfrm>
          <a:off x="548640" y="1916752"/>
          <a:ext cx="1943100" cy="381000"/>
        </p:xfrm>
        <a:graphic>
          <a:graphicData uri="http://schemas.openxmlformats.org/presentationml/2006/ole">
            <mc:AlternateContent xmlns:mc="http://schemas.openxmlformats.org/markup-compatibility/2006">
              <mc:Choice xmlns:v="urn:schemas-microsoft-com:vml" Requires="v">
                <p:oleObj spid="_x0000_s1057" name="Equation" r:id="rId3" imgW="1942920" imgH="380880" progId="Equation.DSMT4">
                  <p:embed/>
                </p:oleObj>
              </mc:Choice>
              <mc:Fallback>
                <p:oleObj name="Equation" r:id="rId3" imgW="194292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16752"/>
                        <a:ext cx="194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548640" y="2588904"/>
          <a:ext cx="1384300" cy="304800"/>
        </p:xfrm>
        <a:graphic>
          <a:graphicData uri="http://schemas.openxmlformats.org/presentationml/2006/ole">
            <mc:AlternateContent xmlns:mc="http://schemas.openxmlformats.org/markup-compatibility/2006">
              <mc:Choice xmlns:v="urn:schemas-microsoft-com:vml" Requires="v">
                <p:oleObj spid="_x0000_s105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58890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182504" y="2499056"/>
          <a:ext cx="1485900" cy="368300"/>
        </p:xfrm>
        <a:graphic>
          <a:graphicData uri="http://schemas.openxmlformats.org/presentationml/2006/ole">
            <mc:AlternateContent xmlns:mc="http://schemas.openxmlformats.org/markup-compatibility/2006">
              <mc:Choice xmlns:v="urn:schemas-microsoft-com:vml" Requires="v">
                <p:oleObj spid="_x0000_s1059" name="Equation" r:id="rId7" imgW="1485720" imgH="368280" progId="Equation.DSMT4">
                  <p:embed/>
                </p:oleObj>
              </mc:Choice>
              <mc:Fallback>
                <p:oleObj name="Equation" r:id="rId7" imgW="148572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2504" y="2499056"/>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733800" y="2500952"/>
          <a:ext cx="1689100" cy="482600"/>
        </p:xfrm>
        <a:graphic>
          <a:graphicData uri="http://schemas.openxmlformats.org/presentationml/2006/ole">
            <mc:AlternateContent xmlns:mc="http://schemas.openxmlformats.org/markup-compatibility/2006">
              <mc:Choice xmlns:v="urn:schemas-microsoft-com:vml" Requires="v">
                <p:oleObj spid="_x0000_s1060" name="Equation" r:id="rId9" imgW="1688760" imgH="482400" progId="Equation.DSMT4">
                  <p:embed/>
                </p:oleObj>
              </mc:Choice>
              <mc:Fallback>
                <p:oleObj name="Equation" r:id="rId9" imgW="168876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2500952"/>
                        <a:ext cx="1689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733800" y="3108656"/>
          <a:ext cx="939800" cy="381000"/>
        </p:xfrm>
        <a:graphic>
          <a:graphicData uri="http://schemas.openxmlformats.org/presentationml/2006/ole">
            <mc:AlternateContent xmlns:mc="http://schemas.openxmlformats.org/markup-compatibility/2006">
              <mc:Choice xmlns:v="urn:schemas-microsoft-com:vml" Requires="v">
                <p:oleObj spid="_x0000_s1061" name="Equation" r:id="rId11" imgW="939600" imgH="380880" progId="Equation.DSMT4">
                  <p:embed/>
                </p:oleObj>
              </mc:Choice>
              <mc:Fallback>
                <p:oleObj name="Equation" r:id="rId11" imgW="93960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3108656"/>
                        <a:ext cx="93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548640" y="3696648"/>
          <a:ext cx="1739900" cy="368300"/>
        </p:xfrm>
        <a:graphic>
          <a:graphicData uri="http://schemas.openxmlformats.org/presentationml/2006/ole">
            <mc:AlternateContent xmlns:mc="http://schemas.openxmlformats.org/markup-compatibility/2006">
              <mc:Choice xmlns:v="urn:schemas-microsoft-com:vml" Requires="v">
                <p:oleObj spid="_x0000_s1062" name="Equation" r:id="rId13" imgW="1739880" imgH="368280" progId="Equation.DSMT4">
                  <p:embed/>
                </p:oleObj>
              </mc:Choice>
              <mc:Fallback>
                <p:oleObj name="Equation" r:id="rId13" imgW="173988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 y="3696648"/>
                        <a:ext cx="1739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548640" y="4265304"/>
          <a:ext cx="1384300" cy="304800"/>
        </p:xfrm>
        <a:graphic>
          <a:graphicData uri="http://schemas.openxmlformats.org/presentationml/2006/ole">
            <mc:AlternateContent xmlns:mc="http://schemas.openxmlformats.org/markup-compatibility/2006">
              <mc:Choice xmlns:v="urn:schemas-microsoft-com:vml" Requires="v">
                <p:oleObj spid="_x0000_s1063" name="Equation" r:id="rId15" imgW="1384200" imgH="304560" progId="Equation.DSMT4">
                  <p:embed/>
                </p:oleObj>
              </mc:Choice>
              <mc:Fallback>
                <p:oleObj name="Equation" r:id="rId15" imgW="138420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640" y="426530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188192" y="4278952"/>
          <a:ext cx="1320800" cy="355600"/>
        </p:xfrm>
        <a:graphic>
          <a:graphicData uri="http://schemas.openxmlformats.org/presentationml/2006/ole">
            <mc:AlternateContent xmlns:mc="http://schemas.openxmlformats.org/markup-compatibility/2006">
              <mc:Choice xmlns:v="urn:schemas-microsoft-com:vml" Requires="v">
                <p:oleObj spid="_x0000_s1064" name="Equation" r:id="rId17" imgW="1320480" imgH="355320" progId="Equation.DSMT4">
                  <p:embed/>
                </p:oleObj>
              </mc:Choice>
              <mc:Fallback>
                <p:oleObj name="Equation" r:id="rId17" imgW="1320480" imgH="355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88192" y="4278952"/>
                        <a:ext cx="1320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528704" y="4202752"/>
          <a:ext cx="1625600" cy="469900"/>
        </p:xfrm>
        <a:graphic>
          <a:graphicData uri="http://schemas.openxmlformats.org/presentationml/2006/ole">
            <mc:AlternateContent xmlns:mc="http://schemas.openxmlformats.org/markup-compatibility/2006">
              <mc:Choice xmlns:v="urn:schemas-microsoft-com:vml" Requires="v">
                <p:oleObj spid="_x0000_s1065" name="Equation" r:id="rId19" imgW="1625400" imgH="469800" progId="Equation.DSMT4">
                  <p:embed/>
                </p:oleObj>
              </mc:Choice>
              <mc:Fallback>
                <p:oleObj name="Equation" r:id="rId19" imgW="1625400" imgH="4698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28704" y="4202752"/>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3526808" y="4826000"/>
          <a:ext cx="876300" cy="355600"/>
        </p:xfrm>
        <a:graphic>
          <a:graphicData uri="http://schemas.openxmlformats.org/presentationml/2006/ole">
            <mc:AlternateContent xmlns:mc="http://schemas.openxmlformats.org/markup-compatibility/2006">
              <mc:Choice xmlns:v="urn:schemas-microsoft-com:vml" Requires="v">
                <p:oleObj spid="_x0000_s1066" name="Equation" r:id="rId21" imgW="876240" imgH="355320" progId="Equation.DSMT4">
                  <p:embed/>
                </p:oleObj>
              </mc:Choice>
              <mc:Fallback>
                <p:oleObj name="Equation" r:id="rId21" imgW="876240" imgH="3553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26808" y="4826000"/>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r>
              <a:rPr lang="en-US" smtClean="0"/>
              <a:t>Example 1: Combining Like Terms (cont.)</a:t>
            </a:r>
          </a:p>
        </p:txBody>
      </p:sp>
      <p:sp>
        <p:nvSpPr>
          <p:cNvPr id="5" name="Content Placeholder 4"/>
          <p:cNvSpPr>
            <a:spLocks noGrp="1"/>
          </p:cNvSpPr>
          <p:nvPr>
            <p:ph idx="1"/>
          </p:nvPr>
        </p:nvSpPr>
        <p:spPr/>
        <p:txBody>
          <a:bodyPr/>
          <a:lstStyle/>
          <a:p>
            <a:endParaRPr lang="en-US" dirty="0" smtClean="0"/>
          </a:p>
          <a:p>
            <a:endParaRPr lang="en-US" dirty="0"/>
          </a:p>
        </p:txBody>
      </p:sp>
      <p:sp>
        <p:nvSpPr>
          <p:cNvPr id="2052" name="Rectangle 4"/>
          <p:cNvSpPr>
            <a:spLocks noChangeArrowheads="1"/>
          </p:cNvSpPr>
          <p:nvPr/>
        </p:nvSpPr>
        <p:spPr bwMode="auto">
          <a:xfrm>
            <a:off x="6934200" y="2313325"/>
            <a:ext cx="2103120" cy="3477875"/>
          </a:xfrm>
          <a:prstGeom prst="rect">
            <a:avLst/>
          </a:prstGeom>
          <a:noFill/>
          <a:ln w="9525">
            <a:noFill/>
            <a:miter lim="800000"/>
            <a:headEnd/>
            <a:tailEnd/>
          </a:ln>
        </p:spPr>
        <p:txBody>
          <a:bodyPr>
            <a:spAutoFit/>
          </a:bodyPr>
          <a:lstStyle/>
          <a:p>
            <a:r>
              <a:rPr lang="en-US" sz="2000" dirty="0">
                <a:solidFill>
                  <a:srgbClr val="008080"/>
                </a:solidFill>
              </a:rPr>
              <a:t>The − sign in front of </a:t>
            </a:r>
            <a:r>
              <a:rPr lang="en-US" sz="2000" i="1" dirty="0">
                <a:solidFill>
                  <a:srgbClr val="008080"/>
                </a:solidFill>
              </a:rPr>
              <a:t>x</a:t>
            </a:r>
            <a:r>
              <a:rPr lang="en-US" sz="2000" baseline="30000" dirty="0">
                <a:solidFill>
                  <a:srgbClr val="008080"/>
                </a:solidFill>
              </a:rPr>
              <a:t>2</a:t>
            </a:r>
            <a:r>
              <a:rPr lang="en-US" sz="2000" dirty="0">
                <a:solidFill>
                  <a:srgbClr val="008080"/>
                </a:solidFill>
              </a:rPr>
              <a:t> – 5x + 6 can be interpreted as multiplication by −1. Thus each term in parentheses is multiplied by −1, and each term in parentheses is changed.</a:t>
            </a:r>
          </a:p>
        </p:txBody>
      </p:sp>
      <p:graphicFrame>
        <p:nvGraphicFramePr>
          <p:cNvPr id="2" name="Object 3"/>
          <p:cNvGraphicFramePr>
            <a:graphicFrameLocks noChangeAspect="1"/>
          </p:cNvGraphicFramePr>
          <p:nvPr/>
        </p:nvGraphicFramePr>
        <p:xfrm>
          <a:off x="574344" y="1143000"/>
          <a:ext cx="3949700" cy="571500"/>
        </p:xfrm>
        <a:graphic>
          <a:graphicData uri="http://schemas.openxmlformats.org/presentationml/2006/ole">
            <mc:AlternateContent xmlns:mc="http://schemas.openxmlformats.org/markup-compatibility/2006">
              <mc:Choice xmlns:v="urn:schemas-microsoft-com:vml" Requires="v">
                <p:oleObj spid="_x0000_s2075" name="Equation" r:id="rId3" imgW="3949560" imgH="571320" progId="Equation.DSMT4">
                  <p:embed/>
                </p:oleObj>
              </mc:Choice>
              <mc:Fallback>
                <p:oleObj name="Equation" r:id="rId3" imgW="394956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344" y="1143000"/>
                        <a:ext cx="3949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74344" y="1848136"/>
          <a:ext cx="1384300" cy="304800"/>
        </p:xfrm>
        <a:graphic>
          <a:graphicData uri="http://schemas.openxmlformats.org/presentationml/2006/ole">
            <mc:AlternateContent xmlns:mc="http://schemas.openxmlformats.org/markup-compatibility/2006">
              <mc:Choice xmlns:v="urn:schemas-microsoft-com:vml" Requires="v">
                <p:oleObj spid="_x0000_s2076"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344" y="184813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68656" y="2348552"/>
          <a:ext cx="3505200" cy="571500"/>
        </p:xfrm>
        <a:graphic>
          <a:graphicData uri="http://schemas.openxmlformats.org/presentationml/2006/ole">
            <mc:AlternateContent xmlns:mc="http://schemas.openxmlformats.org/markup-compatibility/2006">
              <mc:Choice xmlns:v="urn:schemas-microsoft-com:vml" Requires="v">
                <p:oleObj spid="_x0000_s2077" name="Equation" r:id="rId7" imgW="3504960" imgH="571320" progId="Equation.DSMT4">
                  <p:embed/>
                </p:oleObj>
              </mc:Choice>
              <mc:Fallback>
                <p:oleObj name="Equation" r:id="rId7" imgW="350496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656" y="2348552"/>
                        <a:ext cx="3505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68656" y="3020704"/>
          <a:ext cx="4419600" cy="571500"/>
        </p:xfrm>
        <a:graphic>
          <a:graphicData uri="http://schemas.openxmlformats.org/presentationml/2006/ole">
            <mc:AlternateContent xmlns:mc="http://schemas.openxmlformats.org/markup-compatibility/2006">
              <mc:Choice xmlns:v="urn:schemas-microsoft-com:vml" Requires="v">
                <p:oleObj spid="_x0000_s2078" name="Equation" r:id="rId9" imgW="4419360" imgH="571320" progId="Equation.DSMT4">
                  <p:embed/>
                </p:oleObj>
              </mc:Choice>
              <mc:Fallback>
                <p:oleObj name="Equation" r:id="rId9" imgW="441936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8656" y="3020704"/>
                        <a:ext cx="4419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72448" y="3684896"/>
          <a:ext cx="6375400" cy="571500"/>
        </p:xfrm>
        <a:graphic>
          <a:graphicData uri="http://schemas.openxmlformats.org/presentationml/2006/ole">
            <mc:AlternateContent xmlns:mc="http://schemas.openxmlformats.org/markup-compatibility/2006">
              <mc:Choice xmlns:v="urn:schemas-microsoft-com:vml" Requires="v">
                <p:oleObj spid="_x0000_s2079" name="Equation" r:id="rId11" imgW="6375240" imgH="571320" progId="Equation.DSMT4">
                  <p:embed/>
                </p:oleObj>
              </mc:Choice>
              <mc:Fallback>
                <p:oleObj name="Equation" r:id="rId11" imgW="637524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2448" y="3684896"/>
                        <a:ext cx="637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74344" y="4378656"/>
          <a:ext cx="3543300" cy="381000"/>
        </p:xfrm>
        <a:graphic>
          <a:graphicData uri="http://schemas.openxmlformats.org/presentationml/2006/ole">
            <mc:AlternateContent xmlns:mc="http://schemas.openxmlformats.org/markup-compatibility/2006">
              <mc:Choice xmlns:v="urn:schemas-microsoft-com:vml" Requires="v">
                <p:oleObj spid="_x0000_s2080" name="Equation" r:id="rId13" imgW="3543120" imgH="380880" progId="Equation.DSMT4">
                  <p:embed/>
                </p:oleObj>
              </mc:Choice>
              <mc:Fallback>
                <p:oleObj name="Equation" r:id="rId13" imgW="354312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4344" y="4378656"/>
                        <a:ext cx="354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574344" y="4939352"/>
          <a:ext cx="4089400" cy="431800"/>
        </p:xfrm>
        <a:graphic>
          <a:graphicData uri="http://schemas.openxmlformats.org/presentationml/2006/ole">
            <mc:AlternateContent xmlns:mc="http://schemas.openxmlformats.org/markup-compatibility/2006">
              <mc:Choice xmlns:v="urn:schemas-microsoft-com:vml" Requires="v">
                <p:oleObj spid="_x0000_s2081" name="Equation" r:id="rId15" imgW="4089240" imgH="431640" progId="Equation.DSMT4">
                  <p:embed/>
                </p:oleObj>
              </mc:Choice>
              <mc:Fallback>
                <p:oleObj name="Equation" r:id="rId15" imgW="4089240" imgH="4316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4344" y="4939352"/>
                        <a:ext cx="408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574344" y="5535304"/>
          <a:ext cx="1955800" cy="381000"/>
        </p:xfrm>
        <a:graphic>
          <a:graphicData uri="http://schemas.openxmlformats.org/presentationml/2006/ole">
            <mc:AlternateContent xmlns:mc="http://schemas.openxmlformats.org/markup-compatibility/2006">
              <mc:Choice xmlns:v="urn:schemas-microsoft-com:vml" Requires="v">
                <p:oleObj spid="_x0000_s2082" name="Equation" r:id="rId17" imgW="1955520" imgH="380880" progId="Equation.DSMT4">
                  <p:embed/>
                </p:oleObj>
              </mc:Choice>
              <mc:Fallback>
                <p:oleObj name="Equation" r:id="rId17" imgW="1955520" imgH="3808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4344" y="5535304"/>
                        <a:ext cx="195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lstStyle/>
          <a:p>
            <a:r>
              <a:rPr lang="en-US" smtClean="0"/>
              <a:t>Example 1: Combining Like Terms (cont.)</a:t>
            </a:r>
          </a:p>
        </p:txBody>
      </p:sp>
      <p:sp>
        <p:nvSpPr>
          <p:cNvPr id="5" name="Content Placeholder 4"/>
          <p:cNvSpPr>
            <a:spLocks noGrp="1"/>
          </p:cNvSpPr>
          <p:nvPr>
            <p:ph idx="1"/>
          </p:nvPr>
        </p:nvSpPr>
        <p:spPr/>
        <p:txBody>
          <a:bodyPr/>
          <a:lstStyle/>
          <a:p>
            <a:endParaRPr lang="en-US" dirty="0" smtClean="0"/>
          </a:p>
          <a:p>
            <a:endParaRPr lang="en-US" dirty="0"/>
          </a:p>
        </p:txBody>
      </p:sp>
      <p:sp>
        <p:nvSpPr>
          <p:cNvPr id="3076" name="Rectangle 4"/>
          <p:cNvSpPr>
            <a:spLocks noChangeArrowheads="1"/>
          </p:cNvSpPr>
          <p:nvPr/>
        </p:nvSpPr>
        <p:spPr bwMode="auto">
          <a:xfrm>
            <a:off x="4343400" y="2170112"/>
            <a:ext cx="3810000" cy="1016000"/>
          </a:xfrm>
          <a:prstGeom prst="rect">
            <a:avLst/>
          </a:prstGeom>
          <a:noFill/>
          <a:ln w="9525">
            <a:noFill/>
            <a:miter lim="800000"/>
            <a:headEnd/>
            <a:tailEnd/>
          </a:ln>
        </p:spPr>
        <p:txBody>
          <a:bodyPr>
            <a:spAutoFit/>
          </a:bodyPr>
          <a:lstStyle/>
          <a:p>
            <a:r>
              <a:rPr lang="en-US" sz="2000">
                <a:solidFill>
                  <a:srgbClr val="008080"/>
                </a:solidFill>
              </a:rPr>
              <a:t>Note that the fraction bar is treated as a symbol of inclusion, and 3</a:t>
            </a:r>
            <a:r>
              <a:rPr lang="en-US" sz="2000" i="1">
                <a:solidFill>
                  <a:srgbClr val="008080"/>
                </a:solidFill>
              </a:rPr>
              <a:t>x</a:t>
            </a:r>
            <a:r>
              <a:rPr lang="en-US" sz="2000">
                <a:solidFill>
                  <a:srgbClr val="008080"/>
                </a:solidFill>
              </a:rPr>
              <a:t> and 5</a:t>
            </a:r>
            <a:r>
              <a:rPr lang="en-US" sz="2000" i="1">
                <a:solidFill>
                  <a:srgbClr val="008080"/>
                </a:solidFill>
              </a:rPr>
              <a:t>x</a:t>
            </a:r>
            <a:r>
              <a:rPr lang="en-US" sz="2000">
                <a:solidFill>
                  <a:srgbClr val="008080"/>
                </a:solidFill>
              </a:rPr>
              <a:t> are added first.</a:t>
            </a:r>
          </a:p>
        </p:txBody>
      </p:sp>
      <p:graphicFrame>
        <p:nvGraphicFramePr>
          <p:cNvPr id="2" name="Object 3"/>
          <p:cNvGraphicFramePr>
            <a:graphicFrameLocks noChangeAspect="1"/>
          </p:cNvGraphicFramePr>
          <p:nvPr/>
        </p:nvGraphicFramePr>
        <p:xfrm>
          <a:off x="560696" y="1246496"/>
          <a:ext cx="2222500" cy="838200"/>
        </p:xfrm>
        <a:graphic>
          <a:graphicData uri="http://schemas.openxmlformats.org/presentationml/2006/ole">
            <mc:AlternateContent xmlns:mc="http://schemas.openxmlformats.org/markup-compatibility/2006">
              <mc:Choice xmlns:v="urn:schemas-microsoft-com:vml" Requires="v">
                <p:oleObj spid="_x0000_s3093" name="Equation" r:id="rId3" imgW="2222280" imgH="838080" progId="Equation.DSMT4">
                  <p:embed/>
                </p:oleObj>
              </mc:Choice>
              <mc:Fallback>
                <p:oleObj name="Equation" r:id="rId3" imgW="22222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1246496"/>
                        <a:ext cx="222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60696" y="2452048"/>
          <a:ext cx="1384300" cy="304800"/>
        </p:xfrm>
        <a:graphic>
          <a:graphicData uri="http://schemas.openxmlformats.org/presentationml/2006/ole">
            <mc:AlternateContent xmlns:mc="http://schemas.openxmlformats.org/markup-compatibility/2006">
              <mc:Choice xmlns:v="urn:schemas-microsoft-com:vml" Requires="v">
                <p:oleObj spid="_x0000_s309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696" y="24520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201840" y="2188192"/>
          <a:ext cx="1778000" cy="838200"/>
        </p:xfrm>
        <a:graphic>
          <a:graphicData uri="http://schemas.openxmlformats.org/presentationml/2006/ole">
            <mc:AlternateContent xmlns:mc="http://schemas.openxmlformats.org/markup-compatibility/2006">
              <mc:Choice xmlns:v="urn:schemas-microsoft-com:vml" Requires="v">
                <p:oleObj spid="_x0000_s3095"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1840" y="2188192"/>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555544" y="3132160"/>
          <a:ext cx="1397000" cy="838200"/>
        </p:xfrm>
        <a:graphic>
          <a:graphicData uri="http://schemas.openxmlformats.org/presentationml/2006/ole">
            <mc:AlternateContent xmlns:mc="http://schemas.openxmlformats.org/markup-compatibility/2006">
              <mc:Choice xmlns:v="urn:schemas-microsoft-com:vml" Requires="v">
                <p:oleObj spid="_x0000_s3096" name="Equation" r:id="rId9" imgW="1396800" imgH="838080" progId="Equation.DSMT4">
                  <p:embed/>
                </p:oleObj>
              </mc:Choice>
              <mc:Fallback>
                <p:oleObj name="Equation" r:id="rId9" imgW="13968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55544" y="3132160"/>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536208" y="4128448"/>
          <a:ext cx="1333500" cy="292100"/>
        </p:xfrm>
        <a:graphic>
          <a:graphicData uri="http://schemas.openxmlformats.org/presentationml/2006/ole">
            <mc:AlternateContent xmlns:mc="http://schemas.openxmlformats.org/markup-compatibility/2006">
              <mc:Choice xmlns:v="urn:schemas-microsoft-com:vml" Requires="v">
                <p:oleObj spid="_x0000_s3097" name="Equation" r:id="rId11" imgW="1333440" imgH="291960" progId="Equation.DSMT4">
                  <p:embed/>
                </p:oleObj>
              </mc:Choice>
              <mc:Fallback>
                <p:oleObj name="Equation" r:id="rId11" imgW="13334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36208" y="4128448"/>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555544" y="4648200"/>
          <a:ext cx="825500" cy="279400"/>
        </p:xfrm>
        <a:graphic>
          <a:graphicData uri="http://schemas.openxmlformats.org/presentationml/2006/ole">
            <mc:AlternateContent xmlns:mc="http://schemas.openxmlformats.org/markup-compatibility/2006">
              <mc:Choice xmlns:v="urn:schemas-microsoft-com:vml" Requires="v">
                <p:oleObj spid="_x0000_s3098" name="Equation" r:id="rId13" imgW="825480" imgH="279360" progId="Equation.DSMT4">
                  <p:embed/>
                </p:oleObj>
              </mc:Choice>
              <mc:Fallback>
                <p:oleObj name="Equation" r:id="rId13" imgW="82548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55544" y="4648200"/>
                        <a:ext cx="825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title"/>
          </p:nvPr>
        </p:nvSpPr>
        <p:spPr/>
        <p:txBody>
          <a:bodyPr/>
          <a:lstStyle/>
          <a:p>
            <a:r>
              <a:rPr lang="en-US" smtClean="0"/>
              <a:t>Example 1: Combining Like Terms (cont.)</a:t>
            </a:r>
          </a:p>
        </p:txBody>
      </p:sp>
      <p:sp>
        <p:nvSpPr>
          <p:cNvPr id="5" name="Content Placeholder 4"/>
          <p:cNvSpPr>
            <a:spLocks noGrp="1"/>
          </p:cNvSpPr>
          <p:nvPr>
            <p:ph idx="1"/>
          </p:nvPr>
        </p:nvSpPr>
        <p:spPr/>
        <p:txBody>
          <a:bodyPr/>
          <a:lstStyle/>
          <a:p>
            <a:endParaRPr lang="en-US" dirty="0" smtClean="0"/>
          </a:p>
          <a:p>
            <a:endParaRPr lang="en-US" dirty="0"/>
          </a:p>
        </p:txBody>
      </p:sp>
      <p:sp>
        <p:nvSpPr>
          <p:cNvPr id="4100" name="Rectangle 4"/>
          <p:cNvSpPr>
            <a:spLocks noChangeArrowheads="1"/>
          </p:cNvSpPr>
          <p:nvPr/>
        </p:nvSpPr>
        <p:spPr bwMode="auto">
          <a:xfrm>
            <a:off x="5943600" y="1979612"/>
            <a:ext cx="2971800" cy="1631950"/>
          </a:xfrm>
          <a:prstGeom prst="rect">
            <a:avLst/>
          </a:prstGeom>
          <a:noFill/>
          <a:ln w="9525">
            <a:noFill/>
            <a:miter lim="800000"/>
            <a:headEnd/>
            <a:tailEnd/>
          </a:ln>
        </p:spPr>
        <p:txBody>
          <a:bodyPr>
            <a:spAutoFit/>
          </a:bodyPr>
          <a:lstStyle/>
          <a:p>
            <a:r>
              <a:rPr lang="en-US" sz="2000">
                <a:solidFill>
                  <a:srgbClr val="008080"/>
                </a:solidFill>
              </a:rPr>
              <a:t>Remove the innermost symbol of inclusion first. The coefficient of </a:t>
            </a:r>
            <a:r>
              <a:rPr lang="en-US" sz="2000" i="1">
                <a:solidFill>
                  <a:srgbClr val="008080"/>
                </a:solidFill>
              </a:rPr>
              <a:t>x</a:t>
            </a:r>
            <a:r>
              <a:rPr lang="en-US" sz="2000">
                <a:solidFill>
                  <a:srgbClr val="008080"/>
                </a:solidFill>
              </a:rPr>
              <a:t> (and of </a:t>
            </a:r>
            <a:r>
              <a:rPr lang="en-US" sz="2000" i="1">
                <a:solidFill>
                  <a:srgbClr val="008080"/>
                </a:solidFill>
              </a:rPr>
              <a:t>x</a:t>
            </a:r>
            <a:r>
              <a:rPr lang="en-US" sz="2000" baseline="30000">
                <a:solidFill>
                  <a:srgbClr val="008080"/>
                </a:solidFill>
              </a:rPr>
              <a:t>2</a:t>
            </a:r>
            <a:r>
              <a:rPr lang="en-US" sz="2000">
                <a:solidFill>
                  <a:srgbClr val="008080"/>
                </a:solidFill>
              </a:rPr>
              <a:t>) is 1. With practice, this step can be done mentally.</a:t>
            </a:r>
          </a:p>
        </p:txBody>
      </p:sp>
      <p:graphicFrame>
        <p:nvGraphicFramePr>
          <p:cNvPr id="2" name="Object 3"/>
          <p:cNvGraphicFramePr>
            <a:graphicFrameLocks noChangeAspect="1"/>
          </p:cNvGraphicFramePr>
          <p:nvPr/>
        </p:nvGraphicFramePr>
        <p:xfrm>
          <a:off x="547048" y="1295400"/>
          <a:ext cx="3327400" cy="622300"/>
        </p:xfrm>
        <a:graphic>
          <a:graphicData uri="http://schemas.openxmlformats.org/presentationml/2006/ole">
            <mc:AlternateContent xmlns:mc="http://schemas.openxmlformats.org/markup-compatibility/2006">
              <mc:Choice xmlns:v="urn:schemas-microsoft-com:vml" Requires="v">
                <p:oleObj spid="_x0000_s4120" name="Equation" r:id="rId3" imgW="3327120" imgH="622080" progId="Equation.DSMT4">
                  <p:embed/>
                </p:oleObj>
              </mc:Choice>
              <mc:Fallback>
                <p:oleObj name="Equation" r:id="rId3" imgW="332712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95400"/>
                        <a:ext cx="3327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47048" y="2160896"/>
          <a:ext cx="1384300" cy="304800"/>
        </p:xfrm>
        <a:graphic>
          <a:graphicData uri="http://schemas.openxmlformats.org/presentationml/2006/ole">
            <mc:AlternateContent xmlns:mc="http://schemas.openxmlformats.org/markup-compatibility/2006">
              <mc:Choice xmlns:v="urn:schemas-microsoft-com:vml" Requires="v">
                <p:oleObj spid="_x0000_s4121"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21608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196152" y="2030104"/>
          <a:ext cx="2882900" cy="622300"/>
        </p:xfrm>
        <a:graphic>
          <a:graphicData uri="http://schemas.openxmlformats.org/presentationml/2006/ole">
            <mc:AlternateContent xmlns:mc="http://schemas.openxmlformats.org/markup-compatibility/2006">
              <mc:Choice xmlns:v="urn:schemas-microsoft-com:vml" Requires="v">
                <p:oleObj spid="_x0000_s4122" name="Equation" r:id="rId7" imgW="2882880" imgH="622080" progId="Equation.DSMT4">
                  <p:embed/>
                </p:oleObj>
              </mc:Choice>
              <mc:Fallback>
                <p:oleObj name="Equation" r:id="rId7" imgW="288288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6152" y="2030104"/>
                        <a:ext cx="2882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743200" y="2743200"/>
          <a:ext cx="2921000" cy="571500"/>
        </p:xfrm>
        <a:graphic>
          <a:graphicData uri="http://schemas.openxmlformats.org/presentationml/2006/ole">
            <mc:AlternateContent xmlns:mc="http://schemas.openxmlformats.org/markup-compatibility/2006">
              <mc:Choice xmlns:v="urn:schemas-microsoft-com:vml" Requires="v">
                <p:oleObj spid="_x0000_s4123" name="Equation" r:id="rId9" imgW="2920680" imgH="571320" progId="Equation.DSMT4">
                  <p:embed/>
                </p:oleObj>
              </mc:Choice>
              <mc:Fallback>
                <p:oleObj name="Equation" r:id="rId9" imgW="292068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2743200"/>
                        <a:ext cx="2921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743200" y="3429000"/>
          <a:ext cx="2425700" cy="571500"/>
        </p:xfrm>
        <a:graphic>
          <a:graphicData uri="http://schemas.openxmlformats.org/presentationml/2006/ole">
            <mc:AlternateContent xmlns:mc="http://schemas.openxmlformats.org/markup-compatibility/2006">
              <mc:Choice xmlns:v="urn:schemas-microsoft-com:vml" Requires="v">
                <p:oleObj spid="_x0000_s4124" name="Equation" r:id="rId11" imgW="2425680" imgH="571320" progId="Equation.DSMT4">
                  <p:embed/>
                </p:oleObj>
              </mc:Choice>
              <mc:Fallback>
                <p:oleObj name="Equation" r:id="rId11" imgW="242568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3429000"/>
                        <a:ext cx="2425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743200" y="4114800"/>
          <a:ext cx="2082800" cy="368300"/>
        </p:xfrm>
        <a:graphic>
          <a:graphicData uri="http://schemas.openxmlformats.org/presentationml/2006/ole">
            <mc:AlternateContent xmlns:mc="http://schemas.openxmlformats.org/markup-compatibility/2006">
              <mc:Choice xmlns:v="urn:schemas-microsoft-com:vml" Requires="v">
                <p:oleObj spid="_x0000_s4125" name="Equation" r:id="rId13" imgW="2082600" imgH="368280" progId="Equation.DSMT4">
                  <p:embed/>
                </p:oleObj>
              </mc:Choice>
              <mc:Fallback>
                <p:oleObj name="Equation" r:id="rId13" imgW="208260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43200" y="4114800"/>
                        <a:ext cx="208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729552" y="4675496"/>
          <a:ext cx="1460500" cy="381000"/>
        </p:xfrm>
        <a:graphic>
          <a:graphicData uri="http://schemas.openxmlformats.org/presentationml/2006/ole">
            <mc:AlternateContent xmlns:mc="http://schemas.openxmlformats.org/markup-compatibility/2006">
              <mc:Choice xmlns:v="urn:schemas-microsoft-com:vml" Requires="v">
                <p:oleObj spid="_x0000_s4126" name="Equation" r:id="rId15" imgW="1460160" imgH="380880" progId="Equation.DSMT4">
                  <p:embed/>
                </p:oleObj>
              </mc:Choice>
              <mc:Fallback>
                <p:oleObj name="Equation" r:id="rId15" imgW="146016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29552" y="467549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smtClean="0"/>
              <a:t>Linear Equations in One Variable: </a:t>
            </a:r>
            <a:r>
              <a:rPr lang="en-US" i="1" smtClean="0"/>
              <a:t>ax + b = c</a:t>
            </a:r>
            <a:endParaRPr lang="en-US" smtClean="0"/>
          </a:p>
        </p:txBody>
      </p:sp>
      <p:sp>
        <p:nvSpPr>
          <p:cNvPr id="512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marL="0" indent="0" algn="ctr">
              <a:buFont typeface="Courier New" pitchFamily="49" charset="0"/>
              <a:buNone/>
            </a:pPr>
            <a:r>
              <a:rPr lang="en-US" b="1" dirty="0" smtClean="0">
                <a:solidFill>
                  <a:srgbClr val="000000"/>
                </a:solidFill>
              </a:rPr>
              <a:t>Linear Equations in </a:t>
            </a:r>
            <a:r>
              <a:rPr lang="en-US" b="1" i="1" dirty="0" smtClean="0">
                <a:solidFill>
                  <a:srgbClr val="000000"/>
                </a:solidFill>
              </a:rPr>
              <a:t>x</a:t>
            </a:r>
          </a:p>
          <a:p>
            <a:pPr marL="0" indent="0">
              <a:buFont typeface="Courier New" pitchFamily="49" charset="0"/>
              <a:buNone/>
            </a:pPr>
            <a:r>
              <a:rPr lang="en-US" dirty="0" smtClean="0">
                <a:solidFill>
                  <a:srgbClr val="000000"/>
                </a:solidFill>
              </a:rPr>
              <a:t>If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constants and </a:t>
            </a:r>
            <a:r>
              <a:rPr lang="en-US" i="1" dirty="0" smtClean="0">
                <a:solidFill>
                  <a:srgbClr val="000000"/>
                </a:solidFill>
              </a:rPr>
              <a:t>a</a:t>
            </a:r>
            <a:r>
              <a:rPr lang="en-US" dirty="0" smtClean="0">
                <a:solidFill>
                  <a:srgbClr val="000000"/>
                </a:solidFill>
              </a:rPr>
              <a:t> ≠ 0, then a </a:t>
            </a:r>
            <a:r>
              <a:rPr lang="en-US" b="1" dirty="0" smtClean="0">
                <a:solidFill>
                  <a:srgbClr val="C00000"/>
                </a:solidFill>
              </a:rPr>
              <a:t>linear equation in </a:t>
            </a:r>
            <a:r>
              <a:rPr lang="en-US" b="1" i="1" dirty="0" smtClean="0">
                <a:solidFill>
                  <a:srgbClr val="C00000"/>
                </a:solidFill>
              </a:rPr>
              <a:t>x</a:t>
            </a:r>
            <a:r>
              <a:rPr lang="en-US" dirty="0" smtClean="0">
                <a:solidFill>
                  <a:srgbClr val="000000"/>
                </a:solidFill>
              </a:rPr>
              <a:t> is an equation that can be written in the form</a:t>
            </a:r>
          </a:p>
          <a:p>
            <a:pPr marL="0" indent="0">
              <a:buFont typeface="Courier New" pitchFamily="49" charset="0"/>
              <a:buNone/>
            </a:pPr>
            <a:endParaRPr lang="en-US" dirty="0" smtClean="0">
              <a:solidFill>
                <a:srgbClr val="000000"/>
              </a:solidFill>
            </a:endParaRPr>
          </a:p>
          <a:p>
            <a:pPr marL="0" indent="0">
              <a:buFont typeface="Courier New" pitchFamily="49" charset="0"/>
              <a:buNone/>
            </a:pPr>
            <a:r>
              <a:rPr lang="en-US" dirty="0" smtClean="0">
                <a:solidFill>
                  <a:srgbClr val="000000"/>
                </a:solidFill>
              </a:rPr>
              <a:t>[</a:t>
            </a:r>
            <a:r>
              <a:rPr lang="en-US" b="1" dirty="0" smtClean="0">
                <a:solidFill>
                  <a:srgbClr val="000000"/>
                </a:solidFill>
              </a:rPr>
              <a:t>Note: </a:t>
            </a:r>
            <a:r>
              <a:rPr lang="en-US" dirty="0" smtClean="0">
                <a:solidFill>
                  <a:srgbClr val="000000"/>
                </a:solidFill>
              </a:rPr>
              <a:t> A linear equation in </a:t>
            </a:r>
            <a:r>
              <a:rPr lang="en-US" i="1" dirty="0" smtClean="0">
                <a:solidFill>
                  <a:srgbClr val="000000"/>
                </a:solidFill>
              </a:rPr>
              <a:t>x</a:t>
            </a:r>
            <a:r>
              <a:rPr lang="en-US" dirty="0" smtClean="0">
                <a:solidFill>
                  <a:srgbClr val="000000"/>
                </a:solidFill>
              </a:rPr>
              <a:t> is also called a </a:t>
            </a:r>
            <a:r>
              <a:rPr lang="en-US" b="1" dirty="0" smtClean="0">
                <a:solidFill>
                  <a:srgbClr val="C00000"/>
                </a:solidFill>
              </a:rPr>
              <a:t>first-degree equation in </a:t>
            </a:r>
            <a:r>
              <a:rPr lang="en-US" b="1" i="1" dirty="0" smtClean="0">
                <a:solidFill>
                  <a:srgbClr val="C00000"/>
                </a:solidFill>
              </a:rPr>
              <a:t>x</a:t>
            </a:r>
            <a:r>
              <a:rPr lang="en-US" dirty="0" smtClean="0">
                <a:solidFill>
                  <a:srgbClr val="C00000"/>
                </a:solidFill>
              </a:rPr>
              <a:t> </a:t>
            </a:r>
            <a:r>
              <a:rPr lang="en-US" dirty="0" smtClean="0">
                <a:solidFill>
                  <a:srgbClr val="000000"/>
                </a:solidFill>
              </a:rPr>
              <a:t>because the variable </a:t>
            </a:r>
            <a:r>
              <a:rPr lang="en-US" i="1" dirty="0" smtClean="0">
                <a:solidFill>
                  <a:srgbClr val="000000"/>
                </a:solidFill>
              </a:rPr>
              <a:t>x</a:t>
            </a:r>
            <a:r>
              <a:rPr lang="en-US" dirty="0" smtClean="0">
                <a:solidFill>
                  <a:srgbClr val="000000"/>
                </a:solidFill>
              </a:rPr>
              <a:t> can be written with the exponent 1. That is, </a:t>
            </a:r>
            <a:r>
              <a:rPr lang="en-US" b="1" i="1" dirty="0" smtClean="0">
                <a:solidFill>
                  <a:srgbClr val="000000"/>
                </a:solidFill>
              </a:rPr>
              <a:t>x</a:t>
            </a:r>
            <a:r>
              <a:rPr lang="en-US" b="1" dirty="0" smtClean="0">
                <a:solidFill>
                  <a:srgbClr val="000000"/>
                </a:solidFill>
              </a:rPr>
              <a:t> = </a:t>
            </a:r>
            <a:r>
              <a:rPr lang="en-US" b="1" i="1" dirty="0" smtClean="0">
                <a:solidFill>
                  <a:srgbClr val="000000"/>
                </a:solidFill>
              </a:rPr>
              <a:t>x</a:t>
            </a:r>
            <a:r>
              <a:rPr lang="en-US" b="1" baseline="30000" dirty="0" smtClean="0">
                <a:solidFill>
                  <a:srgbClr val="000000"/>
                </a:solidFill>
              </a:rPr>
              <a:t>1</a:t>
            </a:r>
            <a:r>
              <a:rPr lang="en-US" dirty="0" smtClean="0">
                <a:solidFill>
                  <a:srgbClr val="000000"/>
                </a:solidFill>
              </a:rPr>
              <a:t>.]</a:t>
            </a:r>
          </a:p>
        </p:txBody>
      </p:sp>
      <p:graphicFrame>
        <p:nvGraphicFramePr>
          <p:cNvPr id="5122" name="Object 2"/>
          <p:cNvGraphicFramePr>
            <a:graphicFrameLocks noChangeAspect="1"/>
          </p:cNvGraphicFramePr>
          <p:nvPr/>
        </p:nvGraphicFramePr>
        <p:xfrm>
          <a:off x="3829050" y="3200400"/>
          <a:ext cx="1485900" cy="304800"/>
        </p:xfrm>
        <a:graphic>
          <a:graphicData uri="http://schemas.openxmlformats.org/presentationml/2006/ole">
            <mc:AlternateContent xmlns:mc="http://schemas.openxmlformats.org/markup-compatibility/2006">
              <mc:Choice xmlns:v="urn:schemas-microsoft-com:vml" Requires="v">
                <p:oleObj spid="_x0000_s5125" name="Equation" r:id="rId3" imgW="1485720" imgH="304560" progId="Equation.DSMT4">
                  <p:embed/>
                </p:oleObj>
              </mc:Choice>
              <mc:Fallback>
                <p:oleObj name="Equation" r:id="rId3" imgW="1485720" imgH="304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9050" y="3200400"/>
                        <a:ext cx="148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Linear Equations in One Variable: </a:t>
            </a:r>
            <a:r>
              <a:rPr lang="en-US" i="1" smtClean="0"/>
              <a:t>ax + b = c</a:t>
            </a:r>
            <a:endParaRPr lang="en-US" smtClean="0"/>
          </a:p>
        </p:txBody>
      </p:sp>
      <p:sp>
        <p:nvSpPr>
          <p:cNvPr id="28675"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0" indent="0" algn="ctr">
              <a:buFont typeface="Courier New" pitchFamily="49" charset="0"/>
              <a:buNone/>
            </a:pPr>
            <a:r>
              <a:rPr lang="en-US" b="1" dirty="0" smtClean="0">
                <a:solidFill>
                  <a:srgbClr val="000000"/>
                </a:solidFill>
              </a:rPr>
              <a:t>Addition Property of Equality</a:t>
            </a:r>
          </a:p>
          <a:p>
            <a:pPr marL="0" indent="0">
              <a:buFont typeface="Courier New" pitchFamily="49" charset="0"/>
              <a:buNone/>
            </a:pPr>
            <a:r>
              <a:rPr lang="en-US" dirty="0" smtClean="0">
                <a:solidFill>
                  <a:srgbClr val="000000"/>
                </a:solidFill>
              </a:rPr>
              <a:t>If the same algebraic expression is added to both sides of an equation, the new equation has the same solutions as the original equation. Symbolically, if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algebraic expressions, then the equations </a:t>
            </a:r>
          </a:p>
          <a:p>
            <a:pPr marL="0" indent="0" algn="ctr">
              <a:buFont typeface="Courier New" pitchFamily="49" charset="0"/>
              <a:buNone/>
            </a:pPr>
            <a:r>
              <a:rPr lang="en-US" i="1" dirty="0" smtClean="0">
                <a:solidFill>
                  <a:srgbClr val="000000"/>
                </a:solidFill>
              </a:rPr>
              <a:t>          </a:t>
            </a:r>
            <a:r>
              <a:rPr lang="en-US" b="1" i="1" dirty="0" smtClean="0">
                <a:solidFill>
                  <a:srgbClr val="0000FF"/>
                </a:solidFill>
              </a:rPr>
              <a:t>A</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p>
          <a:p>
            <a:pPr marL="0" indent="0" algn="ctr">
              <a:buFont typeface="Courier New" pitchFamily="49" charset="0"/>
              <a:buNone/>
            </a:pPr>
            <a:r>
              <a:rPr lang="en-US" dirty="0" smtClean="0">
                <a:solidFill>
                  <a:srgbClr val="000000"/>
                </a:solidFill>
              </a:rPr>
              <a:t>and   </a:t>
            </a:r>
            <a:r>
              <a:rPr lang="en-US" b="1" i="1" dirty="0" smtClean="0">
                <a:solidFill>
                  <a:srgbClr val="0000FF"/>
                </a:solidFill>
              </a:rPr>
              <a:t>A</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latin typeface="Symbol" pitchFamily="18" charset="2"/>
              </a:rPr>
              <a:t>+</a:t>
            </a:r>
            <a:r>
              <a:rPr lang="en-US" b="1" dirty="0" smtClean="0">
                <a:solidFill>
                  <a:srgbClr val="0000FF"/>
                </a:solidFill>
              </a:rPr>
              <a:t> </a:t>
            </a:r>
            <a:r>
              <a:rPr lang="en-US" b="1" i="1" dirty="0" smtClean="0">
                <a:solidFill>
                  <a:srgbClr val="0000FF"/>
                </a:solidFill>
              </a:rPr>
              <a:t>C</a:t>
            </a:r>
            <a:r>
              <a:rPr lang="en-US" b="1" dirty="0" smtClean="0">
                <a:solidFill>
                  <a:srgbClr val="0000FF"/>
                </a:solidFill>
              </a:rPr>
              <a:t> </a:t>
            </a:r>
          </a:p>
          <a:p>
            <a:pPr marL="0" indent="0">
              <a:buFont typeface="Courier New" pitchFamily="49" charset="0"/>
              <a:buNone/>
            </a:pPr>
            <a:r>
              <a:rPr lang="en-US" dirty="0" smtClean="0">
                <a:solidFill>
                  <a:srgbClr val="000000"/>
                </a:solidFill>
              </a:rPr>
              <a:t>have the same solutions. Equations with the same solutions are said to be </a:t>
            </a:r>
            <a:r>
              <a:rPr lang="en-US" b="1" dirty="0" smtClean="0">
                <a:solidFill>
                  <a:srgbClr val="C00000"/>
                </a:solidFill>
              </a:rPr>
              <a:t>equivalent</a:t>
            </a:r>
            <a:r>
              <a:rPr lang="en-US" dirty="0" smtClean="0">
                <a:solidFill>
                  <a:srgbClr val="000000"/>
                </a:solidFill>
              </a:rPr>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859</Words>
  <Application>Microsoft Office PowerPoint</Application>
  <PresentationFormat>On-screen Show (4:3)</PresentationFormat>
  <Paragraphs>96</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Symbol</vt:lpstr>
      <vt:lpstr>Calibri</vt:lpstr>
      <vt:lpstr>Courier New</vt:lpstr>
      <vt:lpstr>Arial</vt:lpstr>
      <vt:lpstr>Office Theme</vt:lpstr>
      <vt:lpstr>Equation</vt:lpstr>
      <vt:lpstr>Section 1.4</vt:lpstr>
      <vt:lpstr>Objectives</vt:lpstr>
      <vt:lpstr>Combining Like Terms</vt:lpstr>
      <vt:lpstr>Example 1: Combining Like Terms</vt:lpstr>
      <vt:lpstr>Example 1: Combining Like Terms (cont.)</vt:lpstr>
      <vt:lpstr>Example 1: Combining Like Terms (cont.)</vt:lpstr>
      <vt:lpstr>Example 1: Combining Like Terms (cont.)</vt:lpstr>
      <vt:lpstr>Linear Equations in One Variable: ax + b = c</vt:lpstr>
      <vt:lpstr>Linear Equations in One Variable: ax + b = c</vt:lpstr>
      <vt:lpstr>Linear Equations in One Variable: ax + b = c</vt:lpstr>
      <vt:lpstr>Linear Equations in One Variable: ax + b = c</vt:lpstr>
      <vt:lpstr>Linear Equations in One Variable: ax + b = c</vt:lpstr>
      <vt:lpstr>Example 2: Solving a Linear Equation</vt:lpstr>
      <vt:lpstr>Example 2: Solving a Linear Equation (cont.)</vt:lpstr>
      <vt:lpstr>Linear Equations in One Variable: ax + b = c</vt:lpstr>
      <vt:lpstr>Example 3: Solving Linear Equations</vt:lpstr>
      <vt:lpstr>Example 3: Solving Linear Equations (cont.)</vt:lpstr>
      <vt:lpstr>Example 3: Solving Linear Equations (cont.)</vt:lpstr>
      <vt:lpstr>Example 3: Solving Linear Equations (cont.)</vt:lpstr>
      <vt:lpstr>Example 3: Solving Linear Equations (cont.)</vt:lpstr>
      <vt:lpstr>Example 4: Solutions of Equations</vt:lpstr>
      <vt:lpstr>Example 4: Solutions of Equations (cont.)</vt:lpstr>
      <vt:lpstr>Example 4: Solutions of Equations (cont.)</vt:lpstr>
      <vt:lpstr>Absolute Value Equations</vt:lpstr>
      <vt:lpstr>Absolute Value Equations</vt:lpstr>
      <vt:lpstr>Example 5: Solving Absolute Value Equations</vt:lpstr>
      <vt:lpstr>Example 5: Solving Absolute Value Equations (cont.)</vt:lpstr>
      <vt:lpstr>Example 5: Solving Absolute Value Equations (cont.)</vt:lpstr>
      <vt:lpstr>Equations with Two Absolute Value Expressions</vt:lpstr>
      <vt:lpstr>Example 6: Solving Equations with Two Absolute Values</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50</cp:revision>
  <dcterms:created xsi:type="dcterms:W3CDTF">2013-04-26T14:43:13Z</dcterms:created>
  <dcterms:modified xsi:type="dcterms:W3CDTF">2017-07-28T17:39:12Z</dcterms:modified>
</cp:coreProperties>
</file>