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B9EE-1E0E-4516-9BB5-71A668A54E5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385A-75BF-4A07-A469-41E60EBDF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Evaluating and Solving Formulas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0352" y="1219200"/>
          <a:ext cx="687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3" imgW="6870600" imgH="838080" progId="Equation.DSMT4">
                  <p:embed/>
                </p:oleObj>
              </mc:Choice>
              <mc:Fallback>
                <p:oleObj name="Equation" r:id="rId3" imgW="68706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19200"/>
                        <a:ext cx="687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628900" y="190500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5" imgW="1866600" imgH="838080" progId="Equation.DSMT4">
                  <p:embed/>
                </p:oleObj>
              </mc:Choice>
              <mc:Fallback>
                <p:oleObj name="Equation" r:id="rId5" imgW="18666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905000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486400" y="2209800"/>
          <a:ext cx="2286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7" imgW="2286000" imgH="228600" progId="Equation.DSMT4">
                  <p:embed/>
                </p:oleObj>
              </mc:Choice>
              <mc:Fallback>
                <p:oleObj name="Equation" r:id="rId7" imgW="2286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9800"/>
                        <a:ext cx="2286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362200" y="2808287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9" imgW="2514600" imgH="838080" progId="Equation.DSMT4">
                  <p:embed/>
                </p:oleObj>
              </mc:Choice>
              <mc:Fallback>
                <p:oleObj name="Equation" r:id="rId9" imgW="251460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08287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486400" y="2941637"/>
          <a:ext cx="2654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1" imgW="2654280" imgH="571320" progId="Equation.DSMT4">
                  <p:embed/>
                </p:oleObj>
              </mc:Choice>
              <mc:Fallback>
                <p:oleObj name="Equation" r:id="rId11" imgW="2654280" imgH="571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41637"/>
                        <a:ext cx="2654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2362200" y="366395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3" imgW="1688760" imgH="838080" progId="Equation.DSMT4">
                  <p:embed/>
                </p:oleObj>
              </mc:Choice>
              <mc:Fallback>
                <p:oleObj name="Equation" r:id="rId13" imgW="168876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6395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486400" y="3943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5" imgW="927000" imgH="279360" progId="Equation.DSMT4">
                  <p:embed/>
                </p:oleObj>
              </mc:Choice>
              <mc:Fallback>
                <p:oleObj name="Equation" r:id="rId15" imgW="92700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43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7"/>
          <p:cNvGraphicFramePr>
            <a:graphicFrameLocks noChangeAspect="1"/>
          </p:cNvGraphicFramePr>
          <p:nvPr/>
        </p:nvGraphicFramePr>
        <p:xfrm>
          <a:off x="1676400" y="4352925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7" imgW="3009600" imgH="838080" progId="Equation.DSMT4">
                  <p:embed/>
                </p:oleObj>
              </mc:Choice>
              <mc:Fallback>
                <p:oleObj name="Equation" r:id="rId17" imgW="300960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52925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9"/>
          <p:cNvGraphicFramePr>
            <a:graphicFrameLocks noChangeAspect="1"/>
          </p:cNvGraphicFramePr>
          <p:nvPr/>
        </p:nvGraphicFramePr>
        <p:xfrm>
          <a:off x="5486400" y="4651375"/>
          <a:ext cx="2222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9" imgW="2222280" imgH="241200" progId="Equation.DSMT4">
                  <p:embed/>
                </p:oleObj>
              </mc:Choice>
              <mc:Fallback>
                <p:oleObj name="Equation" r:id="rId19" imgW="2222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51375"/>
                        <a:ext cx="2222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695450" y="51943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21" imgW="1688760" imgH="838080" progId="Equation.DSMT4">
                  <p:embed/>
                </p:oleObj>
              </mc:Choice>
              <mc:Fallback>
                <p:oleObj name="Equation" r:id="rId21" imgW="168876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19430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5486400" y="5473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23" imgW="927000" imgH="279360" progId="Equation.DSMT4">
                  <p:embed/>
                </p:oleObj>
              </mc:Choice>
              <mc:Fallback>
                <p:oleObj name="Equation" r:id="rId23" imgW="92700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73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 formula for Celsius and Fahrenheit solved for </a:t>
            </a:r>
            <a:r>
              <a:rPr lang="en-US" i="1" dirty="0"/>
              <a:t>C</a:t>
            </a:r>
            <a:r>
              <a:rPr lang="en-US" dirty="0"/>
              <a:t> is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and the same formula solved for </a:t>
            </a:r>
            <a:r>
              <a:rPr lang="en-US" i="1" dirty="0"/>
              <a:t>F </a:t>
            </a:r>
            <a:r>
              <a:rPr lang="en-US" dirty="0"/>
              <a:t>is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These are two forms of the same formula.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02000" y="203010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955520" imgH="838080" progId="Equation.DSMT4">
                  <p:embed/>
                </p:oleObj>
              </mc:Choice>
              <mc:Fallback>
                <p:oleObj name="Equation" r:id="rId3" imgW="19555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030104"/>
                        <a:ext cx="195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52800" y="3496954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1765080" imgH="838080" progId="Equation.DSMT4">
                  <p:embed/>
                </p:oleObj>
              </mc:Choice>
              <mc:Fallback>
                <p:oleObj name="Equation" r:id="rId5" imgW="176508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96954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Solve for </a:t>
            </a:r>
            <a:r>
              <a:rPr lang="en-US" i="1" dirty="0">
                <a:solidFill>
                  <a:srgbClr val="0000FF"/>
                </a:solidFill>
              </a:rPr>
              <a:t>l </a:t>
            </a:r>
            <a:r>
              <a:rPr lang="en-US" dirty="0"/>
              <a:t>given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dirty="0"/>
              <a:t>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87304" y="19685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" imgW="1549080" imgH="291960" progId="Equation.DSMT4">
                  <p:embed/>
                </p:oleObj>
              </mc:Choice>
              <mc:Fallback>
                <p:oleObj name="Equation" r:id="rId3" imgW="15490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1968500"/>
                        <a:ext cx="154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52600" y="2537536"/>
          <a:ext cx="618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5" imgW="6184800" imgH="368280" progId="Equation.DSMT4">
                  <p:embed/>
                </p:oleObj>
              </mc:Choice>
              <mc:Fallback>
                <p:oleObj name="Equation" r:id="rId5" imgW="618480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37536"/>
                        <a:ext cx="6184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66248" y="3182772"/>
          <a:ext cx="458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7" imgW="4584600" imgH="342720" progId="Equation.DSMT4">
                  <p:embed/>
                </p:oleObj>
              </mc:Choice>
              <mc:Fallback>
                <p:oleObj name="Equation" r:id="rId7" imgW="458460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248" y="3182772"/>
                        <a:ext cx="4584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701800" y="3802063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9" imgW="1676160" imgH="838080" progId="Equation.DSMT4">
                  <p:embed/>
                </p:oleObj>
              </mc:Choice>
              <mc:Fallback>
                <p:oleObj name="Equation" r:id="rId9" imgW="16761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02063"/>
                        <a:ext cx="167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774208" y="4917744"/>
          <a:ext cx="458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1" imgW="4584600" imgH="838080" progId="Equation.DSMT4">
                  <p:embed/>
                </p:oleObj>
              </mc:Choice>
              <mc:Fallback>
                <p:oleObj name="Equation" r:id="rId11" imgW="45846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208" y="4917744"/>
                        <a:ext cx="458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435600" y="4114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3" imgW="2336760" imgH="279360" progId="Equation.DSMT4">
                  <p:embed/>
                </p:oleObj>
              </mc:Choice>
              <mc:Fallback>
                <p:oleObj name="Equation" r:id="rId13" imgW="2336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14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Solve the formula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1" dirty="0">
                <a:solidFill>
                  <a:srgbClr val="0000FF"/>
                </a:solidFill>
              </a:rPr>
              <a:t> b</a:t>
            </a:r>
            <a:r>
              <a:rPr lang="en-US" i="1" dirty="0"/>
              <a:t> </a:t>
            </a:r>
            <a:r>
              <a:rPr lang="en-US" dirty="0"/>
              <a:t>for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.</a:t>
            </a:r>
            <a:r>
              <a:rPr lang="en-US" b="1" i="1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24752" y="1968500"/>
          <a:ext cx="148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485720" imgH="368280" progId="Equation.DSMT4">
                  <p:embed/>
                </p:oleObj>
              </mc:Choice>
              <mc:Fallback>
                <p:oleObj name="Equation" r:id="rId3" imgW="14857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752" y="1968500"/>
                        <a:ext cx="1485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9748" y="2692084"/>
          <a:ext cx="5194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5194080" imgH="368280" progId="Equation.DSMT4">
                  <p:embed/>
                </p:oleObj>
              </mc:Choice>
              <mc:Fallback>
                <p:oleObj name="Equation" r:id="rId5" imgW="519408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748" y="2692084"/>
                        <a:ext cx="5194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828800" y="3390268"/>
          <a:ext cx="525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7" imgW="5257800" imgH="838080" progId="Equation.DSMT4">
                  <p:embed/>
                </p:oleObj>
              </mc:Choice>
              <mc:Fallback>
                <p:oleObj name="Equation" r:id="rId7" imgW="52578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0268"/>
                        <a:ext cx="525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815152" y="4558352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9" imgW="3771720" imgH="838080" progId="Equation.DSMT4">
                  <p:embed/>
                </p:oleObj>
              </mc:Choice>
              <mc:Fallback>
                <p:oleObj name="Equation" r:id="rId9" imgW="37717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52" y="4558352"/>
                        <a:ext cx="377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07996"/>
          </a:xfrm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d.	</a:t>
            </a:r>
            <a:r>
              <a:rPr lang="en-US" dirty="0"/>
              <a:t>Solve for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i="1" dirty="0"/>
              <a:t> </a:t>
            </a:r>
            <a:r>
              <a:rPr lang="en-US" dirty="0"/>
              <a:t>given the formula</a:t>
            </a:r>
            <a:r>
              <a:rPr lang="en-US" b="1" i="1" dirty="0"/>
              <a:t>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246688" y="1139208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3" imgW="1371600" imgH="838080" progId="Equation.DSMT4">
                  <p:embed/>
                </p:oleObj>
              </mc:Choice>
              <mc:Fallback>
                <p:oleObj name="Equation" r:id="rId3" imgW="13716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1139208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116138" y="17145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5" imgW="1269720" imgH="838080" progId="Equation.DSMT4">
                  <p:embed/>
                </p:oleObj>
              </mc:Choice>
              <mc:Fallback>
                <p:oleObj name="Equation" r:id="rId5" imgW="12697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714500"/>
                        <a:ext cx="127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255713" y="2514600"/>
          <a:ext cx="298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7" imgW="2984400" imgH="838080" progId="Equation.DSMT4">
                  <p:embed/>
                </p:oleObj>
              </mc:Choice>
              <mc:Fallback>
                <p:oleObj name="Equation" r:id="rId7" imgW="2984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514600"/>
                        <a:ext cx="298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282700" y="3429000"/>
          <a:ext cx="153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9" imgW="1536480" imgH="279360" progId="Equation.DSMT4">
                  <p:embed/>
                </p:oleObj>
              </mc:Choice>
              <mc:Fallback>
                <p:oleObj name="Equation" r:id="rId9" imgW="15364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429000"/>
                        <a:ext cx="153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17700" y="3906520"/>
          <a:ext cx="153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1" imgW="1536480" imgH="279360" progId="Equation.DSMT4">
                  <p:embed/>
                </p:oleObj>
              </mc:Choice>
              <mc:Fallback>
                <p:oleObj name="Equation" r:id="rId11" imgW="15364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906520"/>
                        <a:ext cx="153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841500" y="4343400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3" imgW="1638000" imgH="838080" progId="Equation.DSMT4">
                  <p:embed/>
                </p:oleObj>
              </mc:Choice>
              <mc:Fallback>
                <p:oleObj name="Equation" r:id="rId13" imgW="1638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343400"/>
                        <a:ext cx="163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076450" y="51816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5" imgW="1409400" imgH="838080" progId="Equation.DSMT4">
                  <p:embed/>
                </p:oleObj>
              </mc:Choice>
              <mc:Fallback>
                <p:oleObj name="Equation" r:id="rId15" imgW="14094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1816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078104" y="4622800"/>
          <a:ext cx="234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7" imgW="2349360" imgH="279360" progId="Equation.DSMT4">
                  <p:embed/>
                </p:oleObj>
              </mc:Choice>
              <mc:Fallback>
                <p:oleObj name="Equation" r:id="rId17" imgW="23493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4622800"/>
                        <a:ext cx="234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078104" y="3948752"/>
          <a:ext cx="2451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9" imgW="2450880" imgH="241200" progId="Equation.DSMT4">
                  <p:embed/>
                </p:oleObj>
              </mc:Choice>
              <mc:Fallback>
                <p:oleObj name="Equation" r:id="rId19" imgW="245088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3948752"/>
                        <a:ext cx="2451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5078104" y="2702560"/>
          <a:ext cx="2717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21" imgW="2717640" imgH="583920" progId="Equation.DSMT4">
                  <p:embed/>
                </p:oleObj>
              </mc:Choice>
              <mc:Fallback>
                <p:oleObj name="Equation" r:id="rId21" imgW="2717640" imgH="5839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2702560"/>
                        <a:ext cx="2717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5078104" y="3429000"/>
          <a:ext cx="3073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23" imgW="3073320" imgH="279360" progId="Equation.DSMT4">
                  <p:embed/>
                </p:oleObj>
              </mc:Choice>
              <mc:Fallback>
                <p:oleObj name="Equation" r:id="rId23" imgW="307332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3429000"/>
                        <a:ext cx="3073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/>
              <a:t>This problem illustrates the importance of writing the correct form of a variable in a formula. Note that the uppercase </a:t>
            </a:r>
            <a:r>
              <a:rPr lang="en-US" i="1"/>
              <a:t>R </a:t>
            </a:r>
            <a:r>
              <a:rPr lang="en-US"/>
              <a:t>and the lowercase </a:t>
            </a:r>
            <a:r>
              <a:rPr lang="en-US" i="1"/>
              <a:t>r</a:t>
            </a:r>
            <a:r>
              <a:rPr lang="en-US"/>
              <a:t> represent completely different quantities.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0881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 each formula, solve for the indicated variable.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2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solve for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 	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solve for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l-GR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α</a:t>
            </a:r>
            <a:r>
              <a:rPr lang="el-GR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l-GR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γ</a:t>
            </a:r>
            <a:r>
              <a:rPr lang="el-GR" dirty="0">
                <a:solidFill>
                  <a:srgbClr val="000000"/>
                </a:solidFill>
              </a:rPr>
              <a:t> = 180; </a:t>
            </a:r>
            <a:r>
              <a:rPr lang="en-US" dirty="0">
                <a:solidFill>
                  <a:srgbClr val="000000"/>
                </a:solidFill>
              </a:rPr>
              <a:t>solve for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l-GR" dirty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  <a:p>
            <a:pPr marL="463550" indent="-463550">
              <a:spcBef>
                <a:spcPts val="1800"/>
              </a:spcBef>
              <a:spcAft>
                <a:spcPts val="600"/>
              </a:spcAft>
              <a:tabLst>
                <a:tab pos="4121150" algn="l"/>
                <a:tab pos="4572000" algn="l"/>
              </a:tabLst>
              <a:defRPr/>
            </a:pPr>
            <a:r>
              <a:rPr lang="el-GR" b="1" dirty="0">
                <a:solidFill>
                  <a:srgbClr val="00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	                   solve for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63550" indent="-463550">
              <a:spcBef>
                <a:spcPts val="18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5.</a:t>
            </a:r>
            <a:r>
              <a:rPr lang="en-US" dirty="0">
                <a:solidFill>
                  <a:srgbClr val="000000"/>
                </a:solidFill>
              </a:rPr>
              <a:t>	The perimeter of a square is 12.8 cm. Find the length of the sides.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54100" y="3567752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1384200" imgH="838080" progId="Equation.DSMT4">
                  <p:embed/>
                </p:oleObj>
              </mc:Choice>
              <mc:Fallback>
                <p:oleObj name="Equation" r:id="rId3" imgW="13842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567752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31426"/>
              </p:ext>
            </p:extLst>
          </p:nvPr>
        </p:nvGraphicFramePr>
        <p:xfrm>
          <a:off x="485775" y="1279525"/>
          <a:ext cx="26797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2679480" imgH="3784320" progId="Equation.DSMT4">
                  <p:embed/>
                </p:oleObj>
              </mc:Choice>
              <mc:Fallback>
                <p:oleObj name="Equation" r:id="rId3" imgW="2679480" imgH="3784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79525"/>
                        <a:ext cx="26797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338138" indent="-338138">
              <a:buFont typeface="Courier New" pitchFamily="49" charset="0"/>
              <a:buChar char="o"/>
            </a:pPr>
            <a:r>
              <a:rPr lang="en-US"/>
              <a:t>Solve applied problems by using known formulas. </a:t>
            </a:r>
          </a:p>
          <a:p>
            <a:pPr marL="338138" indent="-338138">
              <a:buFont typeface="Courier New" pitchFamily="49" charset="0"/>
              <a:buChar char="o"/>
            </a:pPr>
            <a:r>
              <a:rPr lang="en-US"/>
              <a:t>Solve formulas for specified variables in terms of the other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simple interest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earned by investing money, is equal to the product of the principal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times the rate of interest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times the time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in years.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Temperature in degrees Celsius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equals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times the difference between the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Fahrenheit temperature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and 32.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25440" y="1905000"/>
          <a:ext cx="1270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1905000"/>
                        <a:ext cx="1270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25440" y="3581400"/>
          <a:ext cx="2146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5" imgW="2145960" imgH="723600" progId="Equation.DSMT4">
                  <p:embed/>
                </p:oleObj>
              </mc:Choice>
              <mc:Fallback>
                <p:oleObj name="Equation" r:id="rId5" imgW="2145960" imgH="723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3581400"/>
                        <a:ext cx="2146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881086" y="3871686"/>
          <a:ext cx="228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228600" imgH="723600" progId="Equation.DSMT4">
                  <p:embed/>
                </p:oleObj>
              </mc:Choice>
              <mc:Fallback>
                <p:oleObj name="Equation" r:id="rId7" imgW="228600" imgH="723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86" y="3871686"/>
                        <a:ext cx="228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99631"/>
              </p:ext>
            </p:extLst>
          </p:nvPr>
        </p:nvGraphicFramePr>
        <p:xfrm>
          <a:off x="457200" y="1279525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Intelligence Quotient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(IQ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is calculated by multiplying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 times mental age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as measured by some test, and dividing by chronological age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sum of the measures of the angles </a:t>
                      </a:r>
                      <a:b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α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β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γ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of a triangle is 180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α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β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γ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are the Greek letters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alpha, beta, and gamma, respectively.)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66058" y="1843314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3" imgW="1841400" imgH="723600" progId="Equation.DSMT4">
                  <p:embed/>
                </p:oleObj>
              </mc:Choice>
              <mc:Fallback>
                <p:oleObj name="Equation" r:id="rId3" imgW="1841400" imgH="723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8" y="1843314"/>
                        <a:ext cx="1841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4280"/>
              </p:ext>
            </p:extLst>
          </p:nvPr>
        </p:nvGraphicFramePr>
        <p:xfrm>
          <a:off x="574764" y="3797300"/>
          <a:ext cx="2362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2361960" imgH="850680" progId="Equation.DSMT4">
                  <p:embed/>
                </p:oleObj>
              </mc:Choice>
              <mc:Fallback>
                <p:oleObj name="Equation" r:id="rId5" imgW="236196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64" y="3797300"/>
                        <a:ext cx="23622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38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0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6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SQUARE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RECTANGLE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length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width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4372" y="1905000"/>
          <a:ext cx="127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3" imgW="1269720" imgH="698400" progId="Equation.DSMT4">
                  <p:embed/>
                </p:oleObj>
              </mc:Choice>
              <mc:Fallback>
                <p:oleObj name="Equation" r:id="rId3" imgW="126972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72" y="1905000"/>
                        <a:ext cx="1270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04372" y="3810000"/>
          <a:ext cx="184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1841400" imgH="672840" progId="Equation.DSMT4">
                  <p:embed/>
                </p:oleObj>
              </mc:Choice>
              <mc:Fallback>
                <p:oleObj name="Equation" r:id="rId5" imgW="184140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72" y="3810000"/>
                        <a:ext cx="184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914" y="1799772"/>
            <a:ext cx="1920240" cy="176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733801"/>
            <a:ext cx="2743200" cy="19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4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0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8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PARALLELOGRAM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base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base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sides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33400" y="1905000"/>
          <a:ext cx="184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841400" imgH="672840" progId="Equation.DSMT4">
                  <p:embed/>
                </p:oleObj>
              </mc:Choice>
              <mc:Fallback>
                <p:oleObj name="Equation" r:id="rId3" imgW="184140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184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9600" y="3886200"/>
          <a:ext cx="1968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1968480" imgH="1091880" progId="Equation.DSMT4">
                  <p:embed/>
                </p:oleObj>
              </mc:Choice>
              <mc:Fallback>
                <p:oleObj name="Equation" r:id="rId5" imgW="1968480" imgH="1091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1968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3560" y="1828800"/>
            <a:ext cx="2834640" cy="18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842658"/>
            <a:ext cx="2468880" cy="19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Formulas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58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5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09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radius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diameter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circumference or</a:t>
                      </a:r>
                    </a:p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perimeter of a circle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02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TRAPEZOID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b, 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parallel sides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d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other sides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771933"/>
              </p:ext>
            </p:extLst>
          </p:nvPr>
        </p:nvGraphicFramePr>
        <p:xfrm>
          <a:off x="533400" y="1905000"/>
          <a:ext cx="1676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1676160" imgH="1218960" progId="Equation.DSMT4">
                  <p:embed/>
                </p:oleObj>
              </mc:Choice>
              <mc:Fallback>
                <p:oleObj name="Equation" r:id="rId3" imgW="1676160" imgH="1218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1676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1303"/>
              </p:ext>
            </p:extLst>
          </p:nvPr>
        </p:nvGraphicFramePr>
        <p:xfrm>
          <a:off x="508000" y="4009572"/>
          <a:ext cx="2159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2158920" imgH="1091880" progId="Equation.DSMT4">
                  <p:embed/>
                </p:oleObj>
              </mc:Choice>
              <mc:Fallback>
                <p:oleObj name="Equation" r:id="rId5" imgW="2158920" imgH="1091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009572"/>
                        <a:ext cx="2159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1895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0"/>
            <a:ext cx="2743200" cy="20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Triangle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</p:spPr>
        <p:txBody>
          <a:bodyPr>
            <a:spAutoFit/>
          </a:bodyPr>
          <a:lstStyle/>
          <a:p>
            <a:r>
              <a:rPr lang="en-US" dirty="0"/>
              <a:t>The perimeter of a triangle is </a:t>
            </a:r>
            <a:r>
              <a:rPr lang="en-US" dirty="0">
                <a:solidFill>
                  <a:srgbClr val="0000FF"/>
                </a:solidFill>
              </a:rPr>
              <a:t>38 feet</a:t>
            </a:r>
            <a:r>
              <a:rPr lang="en-US" dirty="0"/>
              <a:t>. One side is </a:t>
            </a:r>
            <a:r>
              <a:rPr lang="en-US" dirty="0">
                <a:solidFill>
                  <a:srgbClr val="0000FF"/>
                </a:solidFill>
              </a:rPr>
              <a:t>5 feet </a:t>
            </a:r>
            <a:r>
              <a:rPr lang="en-US" dirty="0"/>
              <a:t>long and a second side is </a:t>
            </a:r>
            <a:r>
              <a:rPr lang="en-US" dirty="0">
                <a:solidFill>
                  <a:srgbClr val="0000FF"/>
                </a:solidFill>
              </a:rPr>
              <a:t>18 feet </a:t>
            </a:r>
            <a:r>
              <a:rPr lang="en-US" dirty="0"/>
              <a:t>long. How long is the third side?</a:t>
            </a:r>
          </a:p>
          <a:p>
            <a:r>
              <a:rPr lang="en-US" b="1" dirty="0"/>
              <a:t>Solution 1: </a:t>
            </a:r>
          </a:p>
          <a:p>
            <a:r>
              <a:rPr lang="en-US" dirty="0"/>
              <a:t>Using the formula </a:t>
            </a:r>
            <a:r>
              <a:rPr lang="en-US" i="1" dirty="0">
                <a:solidFill>
                  <a:srgbClr val="FF00FF"/>
                </a:solidFill>
              </a:rPr>
              <a:t>P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b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c</a:t>
            </a:r>
            <a:r>
              <a:rPr lang="en-US" dirty="0"/>
              <a:t>, substitute </a:t>
            </a:r>
            <a:r>
              <a:rPr lang="en-US" i="1" dirty="0">
                <a:solidFill>
                  <a:srgbClr val="0000FF"/>
                </a:solidFill>
              </a:rPr>
              <a:t>P </a:t>
            </a:r>
            <a:r>
              <a:rPr lang="en-US" dirty="0">
                <a:solidFill>
                  <a:srgbClr val="0000FF"/>
                </a:solidFill>
              </a:rPr>
              <a:t>= 38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= 5</a:t>
            </a:r>
            <a:r>
              <a:rPr lang="en-US" dirty="0"/>
              <a:t>, and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= 18</a:t>
            </a:r>
            <a:r>
              <a:rPr lang="en-US" dirty="0"/>
              <a:t>. Then solve for the third side.</a:t>
            </a:r>
          </a:p>
          <a:p>
            <a:pPr>
              <a:spcBef>
                <a:spcPct val="0"/>
              </a:spcBef>
            </a:pP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The third side is </a:t>
            </a:r>
            <a:r>
              <a:rPr lang="en-US" dirty="0">
                <a:solidFill>
                  <a:srgbClr val="FF0000"/>
                </a:solidFill>
              </a:rPr>
              <a:t>15 feet </a:t>
            </a:r>
            <a:r>
              <a:rPr lang="en-US" dirty="0"/>
              <a:t>long.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24086"/>
            <a:ext cx="2651760" cy="18097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33600" y="4114800"/>
          <a:ext cx="200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2006280" imgH="291960" progId="Equation.DSMT4">
                  <p:embed/>
                </p:oleObj>
              </mc:Choice>
              <mc:Fallback>
                <p:oleObj name="Equation" r:id="rId4" imgW="20062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200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133600" y="464820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523880" imgH="291960" progId="Equation.DSMT4">
                  <p:embed/>
                </p:oleObj>
              </mc:Choice>
              <mc:Fallback>
                <p:oleObj name="Equation" r:id="rId6" imgW="1523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1524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33600" y="5181600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850680" imgH="291960" progId="Equation.DSMT4">
                  <p:embed/>
                </p:oleObj>
              </mc:Choice>
              <mc:Fallback>
                <p:oleObj name="Equation" r:id="rId8" imgW="8506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Triangle (cont.)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Solution 2: </a:t>
            </a:r>
            <a:r>
              <a:rPr lang="en-US"/>
              <a:t>First, solve for </a:t>
            </a:r>
            <a:r>
              <a:rPr lang="en-US" i="1"/>
              <a:t>c </a:t>
            </a:r>
            <a:r>
              <a:rPr lang="en-US"/>
              <a:t>in terms of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/>
              <a:t>, and </a:t>
            </a:r>
            <a:r>
              <a:rPr lang="en-US" i="1"/>
              <a:t>b</a:t>
            </a:r>
            <a:r>
              <a:rPr lang="en-US"/>
              <a:t>. Then substitute for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/>
              <a:t>, and </a:t>
            </a:r>
            <a:r>
              <a:rPr lang="en-US" i="1"/>
              <a:t>b</a:t>
            </a:r>
            <a:r>
              <a:rPr lang="en-US"/>
              <a:t>.</a:t>
            </a:r>
            <a:r>
              <a:rPr lang="en-US" i="1"/>
              <a:t> </a:t>
            </a:r>
            <a:endParaRPr lang="en-US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791200" y="2971800"/>
            <a:ext cx="3008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Treat </a:t>
            </a:r>
            <a:r>
              <a:rPr lang="en-US" sz="2000" i="1" dirty="0">
                <a:solidFill>
                  <a:srgbClr val="008080"/>
                </a:solidFill>
              </a:rPr>
              <a:t>a </a:t>
            </a:r>
            <a:r>
              <a:rPr lang="en-US" sz="2000" dirty="0">
                <a:solidFill>
                  <a:srgbClr val="008080"/>
                </a:solidFill>
              </a:rPr>
              <a:t>and </a:t>
            </a:r>
            <a:r>
              <a:rPr lang="en-US" sz="2000" i="1" dirty="0">
                <a:solidFill>
                  <a:srgbClr val="008080"/>
                </a:solidFill>
              </a:rPr>
              <a:t>b</a:t>
            </a:r>
            <a:r>
              <a:rPr lang="en-US" sz="2000" dirty="0">
                <a:solidFill>
                  <a:srgbClr val="008080"/>
                </a:solidFill>
              </a:rPr>
              <a:t> as constants.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Add −</a:t>
            </a:r>
            <a:r>
              <a:rPr lang="en-US" sz="2000" i="1" dirty="0">
                <a:solidFill>
                  <a:srgbClr val="008080"/>
                </a:solidFill>
              </a:rPr>
              <a:t>a </a:t>
            </a:r>
            <a:r>
              <a:rPr lang="en-US" sz="2000" dirty="0">
                <a:solidFill>
                  <a:srgbClr val="008080"/>
                </a:solidFill>
              </a:rPr>
              <a:t>−</a:t>
            </a:r>
            <a:r>
              <a:rPr lang="en-US" sz="2000" i="1" dirty="0">
                <a:solidFill>
                  <a:srgbClr val="008080"/>
                </a:solidFill>
              </a:rPr>
              <a:t> b </a:t>
            </a:r>
            <a:r>
              <a:rPr lang="en-US" sz="2000" dirty="0">
                <a:solidFill>
                  <a:srgbClr val="008080"/>
                </a:solidFill>
              </a:rPr>
              <a:t>to both sides.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325504" y="2452048"/>
          <a:ext cx="1689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688760" imgH="304560" progId="Equation.DSMT4">
                  <p:embed/>
                </p:oleObj>
              </mc:Choice>
              <mc:Fallback>
                <p:oleObj name="Equation" r:id="rId3" imgW="168876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504" y="2452048"/>
                        <a:ext cx="1689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26944" y="2985448"/>
          <a:ext cx="1689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1688760" imgH="304560" progId="Equation.DSMT4">
                  <p:embed/>
                </p:oleObj>
              </mc:Choice>
              <mc:Fallback>
                <p:oleObj name="Equation" r:id="rId5" imgW="168876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944" y="2985448"/>
                        <a:ext cx="1689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23248" y="3635992"/>
          <a:ext cx="4432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4431960" imgH="304560" progId="Equation.DSMT4">
                  <p:embed/>
                </p:oleObj>
              </mc:Choice>
              <mc:Fallback>
                <p:oleObj name="Equation" r:id="rId7" imgW="44319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48" y="3635992"/>
                        <a:ext cx="4432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09600" y="4253552"/>
          <a:ext cx="474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9" imgW="4749480" imgH="368280" progId="Equation.DSMT4">
                  <p:embed/>
                </p:oleObj>
              </mc:Choice>
              <mc:Fallback>
                <p:oleObj name="Equation" r:id="rId9" imgW="474948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53552"/>
                        <a:ext cx="4749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581400" y="4800600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1" imgW="1307880" imgH="291960" progId="Equation.DSMT4">
                  <p:embed/>
                </p:oleObj>
              </mc:Choice>
              <mc:Fallback>
                <p:oleObj name="Equation" r:id="rId11" imgW="13078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1308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581400" y="53467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3" imgW="723600" imgH="291960" progId="Equation.DSMT4">
                  <p:embed/>
                </p:oleObj>
              </mc:Choice>
              <mc:Fallback>
                <p:oleObj name="Equation" r:id="rId13" imgW="723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467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453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1.5</vt:lpstr>
      <vt:lpstr>Objectives</vt:lpstr>
      <vt:lpstr>Using Formulas</vt:lpstr>
      <vt:lpstr>Using Formulas</vt:lpstr>
      <vt:lpstr>Using Formulas</vt:lpstr>
      <vt:lpstr>Using Formulas (cont.)</vt:lpstr>
      <vt:lpstr>Using Formulas (cont.)</vt:lpstr>
      <vt:lpstr>Example 1: Triangle</vt:lpstr>
      <vt:lpstr>Example 1: Triangle (cont.)</vt:lpstr>
      <vt:lpstr>Example 2: Solving Formulas</vt:lpstr>
      <vt:lpstr>Example 2: Solving Formulas (cont.)</vt:lpstr>
      <vt:lpstr>Example 2: Solving Formulas (cont.)</vt:lpstr>
      <vt:lpstr>Example 2: Solving Formulas (cont.)</vt:lpstr>
      <vt:lpstr>Example 2: Solving Formulas (cont.)</vt:lpstr>
      <vt:lpstr>Example 2: Solving Formulas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43</cp:revision>
  <dcterms:created xsi:type="dcterms:W3CDTF">2013-04-26T14:43:13Z</dcterms:created>
  <dcterms:modified xsi:type="dcterms:W3CDTF">2018-09-04T19:35:23Z</dcterms:modified>
</cp:coreProperties>
</file>