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259" r:id="rId4"/>
    <p:sldId id="260" r:id="rId5"/>
    <p:sldId id="284" r:id="rId6"/>
    <p:sldId id="285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3"/>
      <p:bold r:id="rId34"/>
      <p:italic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96" d="100"/>
          <a:sy n="96" d="100"/>
        </p:scale>
        <p:origin x="7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image" Target="../media/image111.wmf"/><Relationship Id="rId18" Type="http://schemas.openxmlformats.org/officeDocument/2006/relationships/image" Target="../media/image11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12" Type="http://schemas.openxmlformats.org/officeDocument/2006/relationships/image" Target="../media/image110.wmf"/><Relationship Id="rId17" Type="http://schemas.openxmlformats.org/officeDocument/2006/relationships/image" Target="../media/image115.wmf"/><Relationship Id="rId2" Type="http://schemas.openxmlformats.org/officeDocument/2006/relationships/image" Target="../media/image100.wmf"/><Relationship Id="rId16" Type="http://schemas.openxmlformats.org/officeDocument/2006/relationships/image" Target="../media/image114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11" Type="http://schemas.openxmlformats.org/officeDocument/2006/relationships/image" Target="../media/image109.wmf"/><Relationship Id="rId5" Type="http://schemas.openxmlformats.org/officeDocument/2006/relationships/image" Target="../media/image103.wmf"/><Relationship Id="rId15" Type="http://schemas.openxmlformats.org/officeDocument/2006/relationships/image" Target="../media/image11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Relationship Id="rId14" Type="http://schemas.openxmlformats.org/officeDocument/2006/relationships/image" Target="../media/image11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image" Target="../media/image136.wmf"/><Relationship Id="rId3" Type="http://schemas.openxmlformats.org/officeDocument/2006/relationships/image" Target="../media/image126.wmf"/><Relationship Id="rId7" Type="http://schemas.openxmlformats.org/officeDocument/2006/relationships/image" Target="../media/image130.wmf"/><Relationship Id="rId12" Type="http://schemas.openxmlformats.org/officeDocument/2006/relationships/image" Target="../media/image135.wmf"/><Relationship Id="rId2" Type="http://schemas.openxmlformats.org/officeDocument/2006/relationships/image" Target="../media/image125.wmf"/><Relationship Id="rId16" Type="http://schemas.openxmlformats.org/officeDocument/2006/relationships/image" Target="../media/image139.wmf"/><Relationship Id="rId1" Type="http://schemas.openxmlformats.org/officeDocument/2006/relationships/image" Target="../media/image124.wmf"/><Relationship Id="rId6" Type="http://schemas.openxmlformats.org/officeDocument/2006/relationships/image" Target="../media/image129.wmf"/><Relationship Id="rId11" Type="http://schemas.openxmlformats.org/officeDocument/2006/relationships/image" Target="../media/image134.wmf"/><Relationship Id="rId5" Type="http://schemas.openxmlformats.org/officeDocument/2006/relationships/image" Target="../media/image128.wmf"/><Relationship Id="rId15" Type="http://schemas.openxmlformats.org/officeDocument/2006/relationships/image" Target="../media/image138.wmf"/><Relationship Id="rId10" Type="http://schemas.openxmlformats.org/officeDocument/2006/relationships/image" Target="../media/image133.wmf"/><Relationship Id="rId4" Type="http://schemas.openxmlformats.org/officeDocument/2006/relationships/image" Target="../media/image127.wmf"/><Relationship Id="rId9" Type="http://schemas.openxmlformats.org/officeDocument/2006/relationships/image" Target="../media/image132.wmf"/><Relationship Id="rId14" Type="http://schemas.openxmlformats.org/officeDocument/2006/relationships/image" Target="../media/image1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wmf"/><Relationship Id="rId2" Type="http://schemas.openxmlformats.org/officeDocument/2006/relationships/image" Target="../media/image141.wmf"/><Relationship Id="rId1" Type="http://schemas.openxmlformats.org/officeDocument/2006/relationships/image" Target="../media/image1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5.wmf"/><Relationship Id="rId2" Type="http://schemas.openxmlformats.org/officeDocument/2006/relationships/image" Target="../media/image144.wmf"/><Relationship Id="rId1" Type="http://schemas.openxmlformats.org/officeDocument/2006/relationships/image" Target="../media/image143.wmf"/><Relationship Id="rId5" Type="http://schemas.openxmlformats.org/officeDocument/2006/relationships/image" Target="../media/image147.wmf"/><Relationship Id="rId4" Type="http://schemas.openxmlformats.org/officeDocument/2006/relationships/image" Target="../media/image14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8.wmf"/><Relationship Id="rId18" Type="http://schemas.openxmlformats.org/officeDocument/2006/relationships/image" Target="../media/image53.wmf"/><Relationship Id="rId3" Type="http://schemas.openxmlformats.org/officeDocument/2006/relationships/image" Target="../media/image38.wmf"/><Relationship Id="rId21" Type="http://schemas.openxmlformats.org/officeDocument/2006/relationships/image" Target="../media/image56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17" Type="http://schemas.openxmlformats.org/officeDocument/2006/relationships/image" Target="../media/image52.wmf"/><Relationship Id="rId2" Type="http://schemas.openxmlformats.org/officeDocument/2006/relationships/image" Target="../media/image37.wmf"/><Relationship Id="rId16" Type="http://schemas.openxmlformats.org/officeDocument/2006/relationships/image" Target="../media/image51.wmf"/><Relationship Id="rId20" Type="http://schemas.openxmlformats.org/officeDocument/2006/relationships/image" Target="../media/image55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5" Type="http://schemas.openxmlformats.org/officeDocument/2006/relationships/image" Target="../media/image50.wmf"/><Relationship Id="rId10" Type="http://schemas.openxmlformats.org/officeDocument/2006/relationships/image" Target="../media/image45.wmf"/><Relationship Id="rId19" Type="http://schemas.openxmlformats.org/officeDocument/2006/relationships/image" Target="../media/image54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Relationship Id="rId1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image" Target="../media/image69.wmf"/><Relationship Id="rId18" Type="http://schemas.openxmlformats.org/officeDocument/2006/relationships/image" Target="../media/image7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12" Type="http://schemas.openxmlformats.org/officeDocument/2006/relationships/image" Target="../media/image68.wmf"/><Relationship Id="rId17" Type="http://schemas.openxmlformats.org/officeDocument/2006/relationships/image" Target="../media/image73.wmf"/><Relationship Id="rId2" Type="http://schemas.openxmlformats.org/officeDocument/2006/relationships/image" Target="../media/image58.wmf"/><Relationship Id="rId16" Type="http://schemas.openxmlformats.org/officeDocument/2006/relationships/image" Target="../media/image72.wmf"/><Relationship Id="rId20" Type="http://schemas.openxmlformats.org/officeDocument/2006/relationships/image" Target="../media/image76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5" Type="http://schemas.openxmlformats.org/officeDocument/2006/relationships/image" Target="../media/image71.wmf"/><Relationship Id="rId10" Type="http://schemas.openxmlformats.org/officeDocument/2006/relationships/image" Target="../media/image66.wmf"/><Relationship Id="rId19" Type="http://schemas.openxmlformats.org/officeDocument/2006/relationships/image" Target="../media/image75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Relationship Id="rId14" Type="http://schemas.openxmlformats.org/officeDocument/2006/relationships/image" Target="../media/image7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image" Target="../media/image90.wmf"/><Relationship Id="rId18" Type="http://schemas.openxmlformats.org/officeDocument/2006/relationships/image" Target="../media/image95.wmf"/><Relationship Id="rId3" Type="http://schemas.openxmlformats.org/officeDocument/2006/relationships/image" Target="../media/image80.wmf"/><Relationship Id="rId21" Type="http://schemas.openxmlformats.org/officeDocument/2006/relationships/image" Target="../media/image98.wmf"/><Relationship Id="rId7" Type="http://schemas.openxmlformats.org/officeDocument/2006/relationships/image" Target="../media/image84.wmf"/><Relationship Id="rId12" Type="http://schemas.openxmlformats.org/officeDocument/2006/relationships/image" Target="../media/image89.wmf"/><Relationship Id="rId17" Type="http://schemas.openxmlformats.org/officeDocument/2006/relationships/image" Target="../media/image94.wmf"/><Relationship Id="rId2" Type="http://schemas.openxmlformats.org/officeDocument/2006/relationships/image" Target="../media/image79.wmf"/><Relationship Id="rId16" Type="http://schemas.openxmlformats.org/officeDocument/2006/relationships/image" Target="../media/image93.wmf"/><Relationship Id="rId20" Type="http://schemas.openxmlformats.org/officeDocument/2006/relationships/image" Target="../media/image97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11" Type="http://schemas.openxmlformats.org/officeDocument/2006/relationships/image" Target="../media/image88.wmf"/><Relationship Id="rId5" Type="http://schemas.openxmlformats.org/officeDocument/2006/relationships/image" Target="../media/image82.wmf"/><Relationship Id="rId15" Type="http://schemas.openxmlformats.org/officeDocument/2006/relationships/image" Target="../media/image92.wmf"/><Relationship Id="rId10" Type="http://schemas.openxmlformats.org/officeDocument/2006/relationships/image" Target="../media/image87.wmf"/><Relationship Id="rId19" Type="http://schemas.openxmlformats.org/officeDocument/2006/relationships/image" Target="../media/image96.wmf"/><Relationship Id="rId4" Type="http://schemas.openxmlformats.org/officeDocument/2006/relationships/image" Target="../media/image81.wmf"/><Relationship Id="rId9" Type="http://schemas.openxmlformats.org/officeDocument/2006/relationships/image" Target="../media/image86.wmf"/><Relationship Id="rId14" Type="http://schemas.openxmlformats.org/officeDocument/2006/relationships/image" Target="../media/image9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48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2DBC5-B8DF-4B0D-96E4-D337682F6549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F1D7E-2B1E-4EDF-BB4E-85FC813B4F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4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 smtClean="0">
                <a:solidFill>
                  <a:srgbClr val="2D7D9F"/>
                </a:solidFill>
              </a:rPr>
              <a:t>.</a:t>
            </a:r>
            <a:endParaRPr lang="en-US" baseline="-25000" dirty="0">
              <a:solidFill>
                <a:srgbClr val="2D7D9F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9" Type="http://schemas.openxmlformats.org/officeDocument/2006/relationships/oleObject" Target="../embeddings/oleObject50.bin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34" Type="http://schemas.openxmlformats.org/officeDocument/2006/relationships/image" Target="../media/image51.wmf"/><Relationship Id="rId42" Type="http://schemas.openxmlformats.org/officeDocument/2006/relationships/image" Target="../media/image55.wmf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33" Type="http://schemas.openxmlformats.org/officeDocument/2006/relationships/oleObject" Target="../embeddings/oleObject47.bin"/><Relationship Id="rId38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29" Type="http://schemas.openxmlformats.org/officeDocument/2006/relationships/oleObject" Target="../embeddings/oleObject45.bin"/><Relationship Id="rId41" Type="http://schemas.openxmlformats.org/officeDocument/2006/relationships/oleObject" Target="../embeddings/oleObject51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46.wmf"/><Relationship Id="rId32" Type="http://schemas.openxmlformats.org/officeDocument/2006/relationships/image" Target="../media/image50.wmf"/><Relationship Id="rId37" Type="http://schemas.openxmlformats.org/officeDocument/2006/relationships/oleObject" Target="../embeddings/oleObject49.bin"/><Relationship Id="rId40" Type="http://schemas.openxmlformats.org/officeDocument/2006/relationships/image" Target="../media/image54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28" Type="http://schemas.openxmlformats.org/officeDocument/2006/relationships/image" Target="../media/image48.wmf"/><Relationship Id="rId36" Type="http://schemas.openxmlformats.org/officeDocument/2006/relationships/image" Target="../media/image52.wmf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0.bin"/><Relationship Id="rId31" Type="http://schemas.openxmlformats.org/officeDocument/2006/relationships/oleObject" Target="../embeddings/oleObject46.bin"/><Relationship Id="rId44" Type="http://schemas.openxmlformats.org/officeDocument/2006/relationships/image" Target="../media/image56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4.bin"/><Relationship Id="rId30" Type="http://schemas.openxmlformats.org/officeDocument/2006/relationships/image" Target="../media/image49.wmf"/><Relationship Id="rId35" Type="http://schemas.openxmlformats.org/officeDocument/2006/relationships/oleObject" Target="../embeddings/oleObject48.bin"/><Relationship Id="rId43" Type="http://schemas.openxmlformats.org/officeDocument/2006/relationships/oleObject" Target="../embeddings/oleObject5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4.wmf"/><Relationship Id="rId26" Type="http://schemas.openxmlformats.org/officeDocument/2006/relationships/image" Target="../media/image68.wmf"/><Relationship Id="rId39" Type="http://schemas.openxmlformats.org/officeDocument/2006/relationships/oleObject" Target="../embeddings/oleObject71.bin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34" Type="http://schemas.openxmlformats.org/officeDocument/2006/relationships/image" Target="../media/image72.wmf"/><Relationship Id="rId42" Type="http://schemas.openxmlformats.org/officeDocument/2006/relationships/image" Target="../media/image76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33" Type="http://schemas.openxmlformats.org/officeDocument/2006/relationships/oleObject" Target="../embeddings/oleObject68.bin"/><Relationship Id="rId38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29" Type="http://schemas.openxmlformats.org/officeDocument/2006/relationships/oleObject" Target="../embeddings/oleObject66.bin"/><Relationship Id="rId41" Type="http://schemas.openxmlformats.org/officeDocument/2006/relationships/oleObject" Target="../embeddings/oleObject72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7.wmf"/><Relationship Id="rId32" Type="http://schemas.openxmlformats.org/officeDocument/2006/relationships/image" Target="../media/image71.wmf"/><Relationship Id="rId37" Type="http://schemas.openxmlformats.org/officeDocument/2006/relationships/oleObject" Target="../embeddings/oleObject70.bin"/><Relationship Id="rId40" Type="http://schemas.openxmlformats.org/officeDocument/2006/relationships/image" Target="../media/image75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28" Type="http://schemas.openxmlformats.org/officeDocument/2006/relationships/image" Target="../media/image69.wmf"/><Relationship Id="rId36" Type="http://schemas.openxmlformats.org/officeDocument/2006/relationships/image" Target="../media/image73.wmf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61.bin"/><Relationship Id="rId31" Type="http://schemas.openxmlformats.org/officeDocument/2006/relationships/oleObject" Target="../embeddings/oleObject67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2.wmf"/><Relationship Id="rId22" Type="http://schemas.openxmlformats.org/officeDocument/2006/relationships/image" Target="../media/image66.wmf"/><Relationship Id="rId27" Type="http://schemas.openxmlformats.org/officeDocument/2006/relationships/oleObject" Target="../embeddings/oleObject65.bin"/><Relationship Id="rId30" Type="http://schemas.openxmlformats.org/officeDocument/2006/relationships/image" Target="../media/image70.wmf"/><Relationship Id="rId35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5.wmf"/><Relationship Id="rId26" Type="http://schemas.openxmlformats.org/officeDocument/2006/relationships/image" Target="../media/image89.wmf"/><Relationship Id="rId39" Type="http://schemas.openxmlformats.org/officeDocument/2006/relationships/oleObject" Target="../embeddings/oleObject91.bin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34" Type="http://schemas.openxmlformats.org/officeDocument/2006/relationships/image" Target="../media/image93.wmf"/><Relationship Id="rId42" Type="http://schemas.openxmlformats.org/officeDocument/2006/relationships/image" Target="../media/image97.wmf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oleObject" Target="../embeddings/oleObject88.bin"/><Relationship Id="rId38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4.wmf"/><Relationship Id="rId20" Type="http://schemas.openxmlformats.org/officeDocument/2006/relationships/image" Target="../media/image86.wmf"/><Relationship Id="rId29" Type="http://schemas.openxmlformats.org/officeDocument/2006/relationships/oleObject" Target="../embeddings/oleObject86.bin"/><Relationship Id="rId41" Type="http://schemas.openxmlformats.org/officeDocument/2006/relationships/oleObject" Target="../embeddings/oleObject92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8.wmf"/><Relationship Id="rId32" Type="http://schemas.openxmlformats.org/officeDocument/2006/relationships/image" Target="../media/image92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96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90.wmf"/><Relationship Id="rId36" Type="http://schemas.openxmlformats.org/officeDocument/2006/relationships/image" Target="../media/image94.wmf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81.bin"/><Relationship Id="rId31" Type="http://schemas.openxmlformats.org/officeDocument/2006/relationships/oleObject" Target="../embeddings/oleObject87.bin"/><Relationship Id="rId44" Type="http://schemas.openxmlformats.org/officeDocument/2006/relationships/image" Target="../media/image98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3.wmf"/><Relationship Id="rId22" Type="http://schemas.openxmlformats.org/officeDocument/2006/relationships/image" Target="../media/image87.wmf"/><Relationship Id="rId27" Type="http://schemas.openxmlformats.org/officeDocument/2006/relationships/oleObject" Target="../embeddings/oleObject85.bin"/><Relationship Id="rId30" Type="http://schemas.openxmlformats.org/officeDocument/2006/relationships/image" Target="../media/image91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99.bin"/><Relationship Id="rId18" Type="http://schemas.openxmlformats.org/officeDocument/2006/relationships/image" Target="../media/image106.wmf"/><Relationship Id="rId26" Type="http://schemas.openxmlformats.org/officeDocument/2006/relationships/image" Target="../media/image110.wmf"/><Relationship Id="rId3" Type="http://schemas.openxmlformats.org/officeDocument/2006/relationships/oleObject" Target="../embeddings/oleObject94.bin"/><Relationship Id="rId21" Type="http://schemas.openxmlformats.org/officeDocument/2006/relationships/oleObject" Target="../embeddings/oleObject103.bin"/><Relationship Id="rId34" Type="http://schemas.openxmlformats.org/officeDocument/2006/relationships/image" Target="../media/image114.wmf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01.bin"/><Relationship Id="rId25" Type="http://schemas.openxmlformats.org/officeDocument/2006/relationships/oleObject" Target="../embeddings/oleObject105.bin"/><Relationship Id="rId33" Type="http://schemas.openxmlformats.org/officeDocument/2006/relationships/oleObject" Target="../embeddings/oleObject109.bin"/><Relationship Id="rId38" Type="http://schemas.openxmlformats.org/officeDocument/2006/relationships/image" Target="../media/image1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5.wmf"/><Relationship Id="rId20" Type="http://schemas.openxmlformats.org/officeDocument/2006/relationships/image" Target="../media/image107.wmf"/><Relationship Id="rId29" Type="http://schemas.openxmlformats.org/officeDocument/2006/relationships/oleObject" Target="../embeddings/oleObject10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98.bin"/><Relationship Id="rId24" Type="http://schemas.openxmlformats.org/officeDocument/2006/relationships/image" Target="../media/image109.wmf"/><Relationship Id="rId32" Type="http://schemas.openxmlformats.org/officeDocument/2006/relationships/image" Target="../media/image113.wmf"/><Relationship Id="rId37" Type="http://schemas.openxmlformats.org/officeDocument/2006/relationships/oleObject" Target="../embeddings/oleObject111.bin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23" Type="http://schemas.openxmlformats.org/officeDocument/2006/relationships/oleObject" Target="../embeddings/oleObject104.bin"/><Relationship Id="rId28" Type="http://schemas.openxmlformats.org/officeDocument/2006/relationships/image" Target="../media/image111.wmf"/><Relationship Id="rId36" Type="http://schemas.openxmlformats.org/officeDocument/2006/relationships/image" Target="../media/image115.wmf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02.bin"/><Relationship Id="rId31" Type="http://schemas.openxmlformats.org/officeDocument/2006/relationships/oleObject" Target="../embeddings/oleObject108.bin"/><Relationship Id="rId4" Type="http://schemas.openxmlformats.org/officeDocument/2006/relationships/image" Target="../media/image99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104.wmf"/><Relationship Id="rId22" Type="http://schemas.openxmlformats.org/officeDocument/2006/relationships/image" Target="../media/image108.wmf"/><Relationship Id="rId27" Type="http://schemas.openxmlformats.org/officeDocument/2006/relationships/oleObject" Target="../embeddings/oleObject106.bin"/><Relationship Id="rId30" Type="http://schemas.openxmlformats.org/officeDocument/2006/relationships/image" Target="../media/image112.wmf"/><Relationship Id="rId35" Type="http://schemas.openxmlformats.org/officeDocument/2006/relationships/oleObject" Target="../embeddings/oleObject11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17.bin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4.bin"/><Relationship Id="rId12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16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18.bin"/><Relationship Id="rId10" Type="http://schemas.openxmlformats.org/officeDocument/2006/relationships/image" Target="../media/image120.wmf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15.bin"/><Relationship Id="rId14" Type="http://schemas.openxmlformats.org/officeDocument/2006/relationships/image" Target="../media/image12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oleObject" Target="../embeddings/oleObject124.bin"/><Relationship Id="rId18" Type="http://schemas.openxmlformats.org/officeDocument/2006/relationships/image" Target="../media/image131.wmf"/><Relationship Id="rId26" Type="http://schemas.openxmlformats.org/officeDocument/2006/relationships/image" Target="../media/image135.wmf"/><Relationship Id="rId3" Type="http://schemas.openxmlformats.org/officeDocument/2006/relationships/oleObject" Target="../embeddings/oleObject119.bin"/><Relationship Id="rId21" Type="http://schemas.openxmlformats.org/officeDocument/2006/relationships/oleObject" Target="../embeddings/oleObject128.bin"/><Relationship Id="rId34" Type="http://schemas.openxmlformats.org/officeDocument/2006/relationships/oleObject" Target="../embeddings/oleObject135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8.wmf"/><Relationship Id="rId17" Type="http://schemas.openxmlformats.org/officeDocument/2006/relationships/oleObject" Target="../embeddings/oleObject126.bin"/><Relationship Id="rId25" Type="http://schemas.openxmlformats.org/officeDocument/2006/relationships/oleObject" Target="../embeddings/oleObject130.bin"/><Relationship Id="rId33" Type="http://schemas.openxmlformats.org/officeDocument/2006/relationships/oleObject" Target="../embeddings/oleObject134.bin"/><Relationship Id="rId38" Type="http://schemas.openxmlformats.org/officeDocument/2006/relationships/image" Target="../media/image13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0.wmf"/><Relationship Id="rId20" Type="http://schemas.openxmlformats.org/officeDocument/2006/relationships/image" Target="../media/image132.wmf"/><Relationship Id="rId29" Type="http://schemas.openxmlformats.org/officeDocument/2006/relationships/oleObject" Target="../embeddings/oleObject132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23.bin"/><Relationship Id="rId24" Type="http://schemas.openxmlformats.org/officeDocument/2006/relationships/image" Target="../media/image134.wmf"/><Relationship Id="rId32" Type="http://schemas.openxmlformats.org/officeDocument/2006/relationships/image" Target="../media/image138.wmf"/><Relationship Id="rId37" Type="http://schemas.openxmlformats.org/officeDocument/2006/relationships/oleObject" Target="../embeddings/oleObject138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23" Type="http://schemas.openxmlformats.org/officeDocument/2006/relationships/oleObject" Target="../embeddings/oleObject129.bin"/><Relationship Id="rId28" Type="http://schemas.openxmlformats.org/officeDocument/2006/relationships/image" Target="../media/image136.wmf"/><Relationship Id="rId36" Type="http://schemas.openxmlformats.org/officeDocument/2006/relationships/oleObject" Target="../embeddings/oleObject137.bin"/><Relationship Id="rId10" Type="http://schemas.openxmlformats.org/officeDocument/2006/relationships/image" Target="../media/image127.wmf"/><Relationship Id="rId19" Type="http://schemas.openxmlformats.org/officeDocument/2006/relationships/oleObject" Target="../embeddings/oleObject127.bin"/><Relationship Id="rId31" Type="http://schemas.openxmlformats.org/officeDocument/2006/relationships/oleObject" Target="../embeddings/oleObject133.bin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9.wmf"/><Relationship Id="rId22" Type="http://schemas.openxmlformats.org/officeDocument/2006/relationships/image" Target="../media/image133.wmf"/><Relationship Id="rId27" Type="http://schemas.openxmlformats.org/officeDocument/2006/relationships/oleObject" Target="../embeddings/oleObject131.bin"/><Relationship Id="rId30" Type="http://schemas.openxmlformats.org/officeDocument/2006/relationships/image" Target="../media/image137.wmf"/><Relationship Id="rId35" Type="http://schemas.openxmlformats.org/officeDocument/2006/relationships/oleObject" Target="../embeddings/oleObject136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3" Type="http://schemas.openxmlformats.org/officeDocument/2006/relationships/oleObject" Target="../embeddings/oleObject139.bin"/><Relationship Id="rId7" Type="http://schemas.openxmlformats.org/officeDocument/2006/relationships/oleObject" Target="../embeddings/oleObject1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41.wmf"/><Relationship Id="rId5" Type="http://schemas.openxmlformats.org/officeDocument/2006/relationships/oleObject" Target="../embeddings/oleObject140.bin"/><Relationship Id="rId4" Type="http://schemas.openxmlformats.org/officeDocument/2006/relationships/image" Target="../media/image140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3" Type="http://schemas.openxmlformats.org/officeDocument/2006/relationships/oleObject" Target="../embeddings/oleObject142.bin"/><Relationship Id="rId7" Type="http://schemas.openxmlformats.org/officeDocument/2006/relationships/oleObject" Target="../embeddings/oleObject144.bin"/><Relationship Id="rId12" Type="http://schemas.openxmlformats.org/officeDocument/2006/relationships/image" Target="../media/image1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46.bin"/><Relationship Id="rId5" Type="http://schemas.openxmlformats.org/officeDocument/2006/relationships/oleObject" Target="../embeddings/oleObject143.bin"/><Relationship Id="rId10" Type="http://schemas.openxmlformats.org/officeDocument/2006/relationships/image" Target="../media/image146.wmf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45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Number Problem (cont.)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r>
              <a:rPr lang="en-US" b="1" dirty="0" smtClean="0"/>
              <a:t>Check:</a:t>
            </a:r>
            <a:endParaRPr lang="en-US" dirty="0" smtClean="0"/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457200" y="4223658"/>
            <a:ext cx="4913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The two numbers are </a:t>
            </a:r>
            <a:r>
              <a:rPr lang="en-US" sz="2800" dirty="0">
                <a:solidFill>
                  <a:srgbClr val="FF0000"/>
                </a:solidFill>
              </a:rPr>
              <a:t>12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24</a:t>
            </a:r>
            <a:r>
              <a:rPr lang="en-US" sz="2800" dirty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182504" y="1539920"/>
          <a:ext cx="1816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1815840" imgH="698400" progId="Equation.DSMT4">
                  <p:embed/>
                </p:oleObj>
              </mc:Choice>
              <mc:Fallback>
                <p:oleObj name="Equation" r:id="rId3" imgW="181584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1539920"/>
                        <a:ext cx="1816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362200" y="2452914"/>
          <a:ext cx="2146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5" imgW="2145960" imgH="965160" progId="Equation.DSMT4">
                  <p:embed/>
                </p:oleObj>
              </mc:Choice>
              <mc:Fallback>
                <p:oleObj name="Equation" r:id="rId5" imgW="214596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452914"/>
                        <a:ext cx="2146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999096" y="360956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7" imgW="812520" imgH="291960" progId="Equation.DSMT4">
                  <p:embed/>
                </p:oleObj>
              </mc:Choice>
              <mc:Fallback>
                <p:oleObj name="Equation" r:id="rId7" imgW="8125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096" y="3609562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Distance-Rate-Time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A motorist averaged </a:t>
            </a:r>
            <a:r>
              <a:rPr lang="en-US" dirty="0" smtClean="0">
                <a:solidFill>
                  <a:srgbClr val="0000FF"/>
                </a:solidFill>
              </a:rPr>
              <a:t>45 mph</a:t>
            </a:r>
            <a:r>
              <a:rPr lang="en-US" dirty="0" smtClean="0"/>
              <a:t> for the first part of a trip and </a:t>
            </a:r>
            <a:r>
              <a:rPr lang="en-US" dirty="0" smtClean="0">
                <a:solidFill>
                  <a:srgbClr val="0000FF"/>
                </a:solidFill>
              </a:rPr>
              <a:t>54 mph</a:t>
            </a:r>
            <a:r>
              <a:rPr lang="en-US" dirty="0" smtClean="0"/>
              <a:t> for the last part of the trip. If the total trip of </a:t>
            </a:r>
            <a:r>
              <a:rPr lang="en-US" dirty="0" smtClean="0">
                <a:solidFill>
                  <a:srgbClr val="0000FF"/>
                </a:solidFill>
              </a:rPr>
              <a:t>303 miles</a:t>
            </a:r>
            <a:r>
              <a:rPr lang="en-US" dirty="0" smtClean="0"/>
              <a:t> took </a:t>
            </a:r>
            <a:r>
              <a:rPr lang="en-US" dirty="0" smtClean="0">
                <a:solidFill>
                  <a:srgbClr val="0000FF"/>
                </a:solidFill>
              </a:rPr>
              <a:t>6 hours</a:t>
            </a:r>
            <a:r>
              <a:rPr lang="en-US" dirty="0" smtClean="0"/>
              <a:t>, what was the time for each part?</a:t>
            </a:r>
          </a:p>
          <a:p>
            <a:pPr>
              <a:defRPr/>
            </a:pPr>
            <a:r>
              <a:rPr lang="en-US" b="1" dirty="0" smtClean="0"/>
              <a:t>Solution: </a:t>
            </a:r>
          </a:p>
          <a:p>
            <a:pPr>
              <a:defRPr/>
            </a:pPr>
            <a:r>
              <a:rPr lang="en-US" b="1" dirty="0" smtClean="0"/>
              <a:t>Analysis of Strategy: </a:t>
            </a:r>
          </a:p>
          <a:p>
            <a:pPr marL="463550" lvl="1" indent="-6350">
              <a:buFont typeface="Courier New" pitchFamily="49" charset="0"/>
              <a:buNone/>
              <a:defRPr/>
            </a:pPr>
            <a:endParaRPr lang="en-US" sz="2000" dirty="0" smtClean="0">
              <a:solidFill>
                <a:srgbClr val="008080"/>
              </a:solidFill>
            </a:endParaRPr>
          </a:p>
          <a:p>
            <a:pPr marL="463550" lvl="1" indent="-6350">
              <a:buFont typeface="Courier New" pitchFamily="49" charset="0"/>
              <a:buNone/>
              <a:defRPr/>
            </a:pPr>
            <a:endParaRPr lang="en-US" sz="2000" dirty="0" smtClean="0">
              <a:solidFill>
                <a:srgbClr val="008080"/>
              </a:solidFill>
            </a:endParaRPr>
          </a:p>
          <a:p>
            <a:pPr marL="0" lvl="1" indent="0">
              <a:lnSpc>
                <a:spcPct val="150000"/>
              </a:lnSpc>
              <a:buFont typeface="Courier New" pitchFamily="49" charset="0"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Let </a:t>
            </a:r>
            <a:r>
              <a:rPr lang="en-US" sz="2800" i="1" dirty="0" smtClean="0">
                <a:solidFill>
                  <a:schemeClr val="tx1"/>
                </a:solidFill>
              </a:rPr>
              <a:t>t </a:t>
            </a:r>
            <a:r>
              <a:rPr lang="en-US" sz="2800" dirty="0" smtClean="0">
                <a:solidFill>
                  <a:schemeClr val="tx1"/>
                </a:solidFill>
              </a:rPr>
              <a:t>= time for 1st part of trip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en-US" dirty="0" smtClean="0"/>
              <a:t>6 − </a:t>
            </a:r>
            <a:r>
              <a:rPr lang="en-US" i="1" dirty="0" smtClean="0"/>
              <a:t>t </a:t>
            </a:r>
            <a:r>
              <a:rPr lang="en-US" dirty="0" smtClean="0"/>
              <a:t>= time for 2nd part of trip</a:t>
            </a:r>
            <a:endParaRPr lang="en-US" dirty="0"/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457200" y="3733800"/>
            <a:ext cx="5715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US" sz="2000" dirty="0">
                <a:solidFill>
                  <a:srgbClr val="008080"/>
                </a:solidFill>
              </a:rPr>
              <a:t>What is being asked for?</a:t>
            </a:r>
          </a:p>
          <a:p>
            <a:pPr marL="0" lvl="1"/>
            <a:r>
              <a:rPr lang="en-US" sz="2000" dirty="0">
                <a:solidFill>
                  <a:srgbClr val="008080"/>
                </a:solidFill>
              </a:rPr>
              <a:t>Total time minus time for 1st part of trip gives time for 2nd part of trip.</a:t>
            </a:r>
            <a:endParaRPr lang="en-US" dirty="0"/>
          </a:p>
        </p:txBody>
      </p:sp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438400"/>
            <a:ext cx="2377440" cy="331369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Distance-Rate-Time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1371600"/>
          <a:ext cx="70104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354282"/>
                <a:gridCol w="2150918"/>
                <a:gridCol w="1752600"/>
              </a:tblGrid>
              <a:tr h="370840">
                <a:tc gridSpan="4">
                  <a:txBody>
                    <a:bodyPr/>
                    <a:lstStyle/>
                    <a:p>
                      <a:pPr algn="l">
                        <a:tabLst>
                          <a:tab pos="1603375" algn="l"/>
                          <a:tab pos="2855913" algn="l"/>
                          <a:tab pos="3206750" algn="l"/>
                          <a:tab pos="4397375" algn="l"/>
                        </a:tabLst>
                      </a:pPr>
                      <a:r>
                        <a:rPr lang="en-US" sz="20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2000" b="1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rate 	  ⋅	          time 	            = 	distance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1st Part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45 ⋅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2nd Part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6 −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54(6 −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i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574" name="Picture 3" descr="15_ex2a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4440" y="3088915"/>
            <a:ext cx="6675120" cy="2092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 rot="5400000">
            <a:off x="1205706" y="2056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Distance-Rate-Time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129" name="TextBox 11"/>
          <p:cNvSpPr txBox="1">
            <a:spLocks noChangeArrowheads="1"/>
          </p:cNvSpPr>
          <p:nvPr/>
        </p:nvSpPr>
        <p:spPr bwMode="auto">
          <a:xfrm>
            <a:off x="6385560" y="1346537"/>
            <a:ext cx="237744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Form the equation relating the given information.</a:t>
            </a:r>
          </a:p>
        </p:txBody>
      </p:sp>
      <p:sp>
        <p:nvSpPr>
          <p:cNvPr id="5130" name="TextBox 12"/>
          <p:cNvSpPr txBox="1">
            <a:spLocks noChangeArrowheads="1"/>
          </p:cNvSpPr>
          <p:nvPr/>
        </p:nvSpPr>
        <p:spPr bwMode="auto">
          <a:xfrm>
            <a:off x="6385560" y="2362200"/>
            <a:ext cx="2201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the equation.</a:t>
            </a:r>
          </a:p>
        </p:txBody>
      </p:sp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4279900" y="4201160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1841400" imgH="838080" progId="Equation.DSMT4">
                  <p:embed/>
                </p:oleObj>
              </mc:Choice>
              <mc:Fallback>
                <p:oleObj name="Equation" r:id="rId3" imgW="18414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4201160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TextBox 14"/>
          <p:cNvSpPr txBox="1">
            <a:spLocks noChangeArrowheads="1"/>
          </p:cNvSpPr>
          <p:nvPr/>
        </p:nvSpPr>
        <p:spPr bwMode="auto">
          <a:xfrm>
            <a:off x="6385560" y="4419600"/>
            <a:ext cx="2097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1st part of the trip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181100" y="2324100"/>
          <a:ext cx="466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4660560" imgH="469800" progId="Equation.DSMT4">
                  <p:embed/>
                </p:oleObj>
              </mc:Choice>
              <mc:Fallback>
                <p:oleObj name="Equation" r:id="rId5" imgW="4660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324100"/>
                        <a:ext cx="466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181100" y="2860040"/>
          <a:ext cx="466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4660560" imgH="380880" progId="Equation.DSMT4">
                  <p:embed/>
                </p:oleObj>
              </mc:Choice>
              <mc:Fallback>
                <p:oleObj name="Equation" r:id="rId7" imgW="46605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860040"/>
                        <a:ext cx="466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27350" y="3306763"/>
          <a:ext cx="293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2933640" imgH="380880" progId="Equation.DSMT4">
                  <p:embed/>
                </p:oleObj>
              </mc:Choice>
              <mc:Fallback>
                <p:oleObj name="Equation" r:id="rId9" imgW="29336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3306763"/>
                        <a:ext cx="293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581400" y="375443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1" imgW="2260440" imgH="380880" progId="Equation.DSMT4">
                  <p:embed/>
                </p:oleObj>
              </mc:Choice>
              <mc:Fallback>
                <p:oleObj name="Equation" r:id="rId11" imgW="22604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75443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/>
        </p:nvGraphicFramePr>
        <p:xfrm>
          <a:off x="3860800" y="510540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3" imgW="2425680" imgH="838080" progId="Equation.DSMT4">
                  <p:embed/>
                </p:oleObj>
              </mc:Choice>
              <mc:Fallback>
                <p:oleObj name="Equation" r:id="rId13" imgW="242568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5105400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6385560" y="5314950"/>
            <a:ext cx="218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2nd part of the trip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3321844" y="2056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309394" y="2056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530352" y="1263650"/>
          <a:ext cx="5765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5" imgW="5765760" imgH="761760" progId="Equation.DSMT4">
                  <p:embed/>
                </p:oleObj>
              </mc:Choice>
              <mc:Fallback>
                <p:oleObj name="Equation" r:id="rId15" imgW="5765760" imgH="761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63650"/>
                        <a:ext cx="5765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1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Distance-Rate-Time (cont.)</a:t>
            </a:r>
          </a:p>
        </p:txBody>
      </p:sp>
      <p:sp>
        <p:nvSpPr>
          <p:cNvPr id="6152" name="TextBox 6"/>
          <p:cNvSpPr txBox="1">
            <a:spLocks noChangeArrowheads="1"/>
          </p:cNvSpPr>
          <p:nvPr/>
        </p:nvSpPr>
        <p:spPr bwMode="auto">
          <a:xfrm>
            <a:off x="1752600" y="3029446"/>
            <a:ext cx="4122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105 + 198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FF"/>
                </a:solidFill>
              </a:rPr>
              <a:t>303</a:t>
            </a:r>
            <a:r>
              <a:rPr lang="en-US" sz="2800" dirty="0"/>
              <a:t> miles total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828800" y="1172568"/>
          <a:ext cx="474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3" imgW="4749480" imgH="838080" progId="Equation.DSMT4">
                  <p:embed/>
                </p:oleObj>
              </mc:Choice>
              <mc:Fallback>
                <p:oleObj name="Equation" r:id="rId3" imgW="47494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72568"/>
                        <a:ext cx="474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826904" y="2101007"/>
          <a:ext cx="523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" imgW="5232240" imgH="838080" progId="Equation.DSMT4">
                  <p:embed/>
                </p:oleObj>
              </mc:Choice>
              <mc:Fallback>
                <p:oleObj name="Equation" r:id="rId5" imgW="5232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6904" y="2101007"/>
                        <a:ext cx="523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1828800" y="3643560"/>
          <a:ext cx="454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7" imgW="4546440" imgH="838080" progId="Equation.DSMT4">
                  <p:embed/>
                </p:oleObj>
              </mc:Choice>
              <mc:Fallback>
                <p:oleObj name="Equation" r:id="rId7" imgW="4546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43560"/>
                        <a:ext cx="454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828800" y="4572000"/>
          <a:ext cx="516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9" imgW="5168880" imgH="838080" progId="Equation.DSMT4">
                  <p:embed/>
                </p:oleObj>
              </mc:Choice>
              <mc:Fallback>
                <p:oleObj name="Equation" r:id="rId9" imgW="51688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72000"/>
                        <a:ext cx="516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Check: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defRPr/>
            </a:pPr>
            <a:r>
              <a:rPr lang="en-US" b="1" dirty="0" smtClean="0"/>
              <a:t>a.	</a:t>
            </a:r>
            <a:r>
              <a:rPr lang="en-US" dirty="0" smtClean="0"/>
              <a:t>The Berrys sold their house. After paying the real estate agent a commission of 6% of the selling price and then paying </a:t>
            </a:r>
            <a:r>
              <a:rPr lang="en-US" dirty="0" smtClean="0">
                <a:solidFill>
                  <a:srgbClr val="0000FF"/>
                </a:solidFill>
              </a:rPr>
              <a:t>$1486</a:t>
            </a:r>
            <a:r>
              <a:rPr lang="en-US" dirty="0" smtClean="0"/>
              <a:t> in other costs and </a:t>
            </a:r>
            <a:r>
              <a:rPr lang="en-US" dirty="0" smtClean="0">
                <a:solidFill>
                  <a:srgbClr val="0000FF"/>
                </a:solidFill>
              </a:rPr>
              <a:t>$90,000</a:t>
            </a:r>
            <a:r>
              <a:rPr lang="en-US" dirty="0" smtClean="0"/>
              <a:t> on the mortgage, they received </a:t>
            </a:r>
            <a:r>
              <a:rPr lang="en-US" dirty="0" smtClean="0">
                <a:solidFill>
                  <a:srgbClr val="0000FF"/>
                </a:solidFill>
              </a:rPr>
              <a:t>$49,514</a:t>
            </a:r>
            <a:r>
              <a:rPr lang="en-US" dirty="0" smtClean="0"/>
              <a:t>. What was the selling price of the house?</a:t>
            </a:r>
          </a:p>
          <a:p>
            <a:pPr>
              <a:defRPr/>
            </a:pPr>
            <a:r>
              <a:rPr lang="en-US" b="1" dirty="0" smtClean="0"/>
              <a:t>Solution: </a:t>
            </a:r>
            <a:r>
              <a:rPr lang="en-US" dirty="0" smtClean="0"/>
              <a:t>Use the relationship : </a:t>
            </a:r>
          </a:p>
          <a:p>
            <a:pPr>
              <a:defRPr/>
            </a:pPr>
            <a:r>
              <a:rPr lang="en-US" dirty="0" smtClean="0"/>
              <a:t>selling price − cost = profit (</a:t>
            </a:r>
            <a:r>
              <a:rPr lang="en-US" i="1" dirty="0" smtClean="0">
                <a:solidFill>
                  <a:srgbClr val="0000FF"/>
                </a:solidFill>
              </a:rPr>
              <a:t>S </a:t>
            </a:r>
            <a:r>
              <a:rPr lang="en-US" dirty="0" smtClean="0">
                <a:solidFill>
                  <a:srgbClr val="0000FF"/>
                </a:solidFill>
              </a:rPr>
              <a:t>−</a:t>
            </a:r>
            <a:r>
              <a:rPr lang="en-US" i="1" dirty="0" smtClean="0">
                <a:solidFill>
                  <a:srgbClr val="0000FF"/>
                </a:solidFill>
              </a:rPr>
              <a:t> C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P</a:t>
            </a:r>
            <a:r>
              <a:rPr lang="en-US" dirty="0" smtClean="0"/>
              <a:t>).</a:t>
            </a:r>
          </a:p>
          <a:p>
            <a:pPr>
              <a:defRPr/>
            </a:pPr>
            <a:r>
              <a:rPr lang="en-US" dirty="0" smtClean="0"/>
              <a:t>Let   </a:t>
            </a:r>
            <a:r>
              <a:rPr lang="en-US" i="1" dirty="0" smtClean="0"/>
              <a:t>S </a:t>
            </a:r>
            <a:r>
              <a:rPr lang="en-US" dirty="0" smtClean="0"/>
              <a:t>= selling price </a:t>
            </a:r>
          </a:p>
          <a:p>
            <a:pPr>
              <a:tabLst>
                <a:tab pos="225425" algn="l"/>
              </a:tabLst>
              <a:defRPr/>
            </a:pPr>
            <a:r>
              <a:rPr lang="en-US" dirty="0" smtClean="0"/>
              <a:t>	cost = </a:t>
            </a:r>
            <a:r>
              <a:rPr lang="en-US" dirty="0" smtClean="0">
                <a:solidFill>
                  <a:srgbClr val="000099"/>
                </a:solidFill>
              </a:rPr>
              <a:t>0.06</a:t>
            </a:r>
            <a:r>
              <a:rPr lang="en-US" i="1" dirty="0" smtClean="0">
                <a:solidFill>
                  <a:srgbClr val="000099"/>
                </a:solidFill>
              </a:rPr>
              <a:t>S </a:t>
            </a:r>
            <a:r>
              <a:rPr lang="en-US" dirty="0" smtClean="0">
                <a:solidFill>
                  <a:srgbClr val="000099"/>
                </a:solidFill>
              </a:rPr>
              <a:t>+ 1486 + 90,000</a:t>
            </a:r>
            <a:r>
              <a:rPr lang="en-US" b="1" i="1" dirty="0" smtClean="0">
                <a:solidFill>
                  <a:srgbClr val="000099"/>
                </a:solidFill>
              </a:rPr>
              <a:t> </a:t>
            </a:r>
          </a:p>
          <a:p>
            <a:pPr marL="463550" indent="-463550">
              <a:defRPr/>
            </a:pPr>
            <a:endParaRPr lang="en-US" dirty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6300" y="3598863"/>
            <a:ext cx="3019425" cy="20399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Cost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631208" y="1371600"/>
          <a:ext cx="9525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3" imgW="952200" imgH="1155600" progId="Equation.DSMT4">
                  <p:embed/>
                </p:oleObj>
              </mc:Choice>
              <mc:Fallback>
                <p:oleObj name="Equation" r:id="rId3" imgW="952200" imgH="1155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8" y="1371600"/>
                        <a:ext cx="9525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891826" y="1718292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5" imgW="241200" imgH="164880" progId="Equation.DSMT4">
                  <p:embed/>
                </p:oleObj>
              </mc:Choice>
              <mc:Fallback>
                <p:oleObj name="Equation" r:id="rId5" imgW="24120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826" y="1718292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886200" y="1564944"/>
          <a:ext cx="622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name="Equation" r:id="rId7" imgW="622080" imgH="672840" progId="Equation.DSMT4">
                  <p:embed/>
                </p:oleObj>
              </mc:Choice>
              <mc:Fallback>
                <p:oleObj name="Equation" r:id="rId7" imgW="62208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564944"/>
                        <a:ext cx="6223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6961496" y="1551296"/>
          <a:ext cx="82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" name="Equation" r:id="rId9" imgW="825480" imgH="736560" progId="Equation.DSMT4">
                  <p:embed/>
                </p:oleObj>
              </mc:Choice>
              <mc:Fallback>
                <p:oleObj name="Equation" r:id="rId9" imgW="825480" imgH="736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496" y="1551296"/>
                        <a:ext cx="825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004248" y="322769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322769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891826" y="3340100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" name="Equation" r:id="rId13" imgW="241200" imgH="164880" progId="Equation.DSMT4">
                  <p:embed/>
                </p:oleObj>
              </mc:Choice>
              <mc:Fallback>
                <p:oleObj name="Equation" r:id="rId13" imgW="24120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826" y="3340100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488252" y="3151496"/>
          <a:ext cx="344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" name="Equation" r:id="rId15" imgW="3441600" imgH="469800" progId="Equation.DSMT4">
                  <p:embed/>
                </p:oleObj>
              </mc:Choice>
              <mc:Fallback>
                <p:oleObj name="Equation" r:id="rId15" imgW="34416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52" y="3151496"/>
                        <a:ext cx="344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6234752" y="331185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" name="Equation" r:id="rId17" imgW="241200" imgH="190440" progId="Equation.DSMT4">
                  <p:embed/>
                </p:oleObj>
              </mc:Choice>
              <mc:Fallback>
                <p:oleObj name="Equation" r:id="rId17" imgW="24120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752" y="331185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6877050" y="3227696"/>
          <a:ext cx="1054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" name="Equation" r:id="rId19" imgW="1054080" imgH="330120" progId="Equation.DSMT4">
                  <p:embed/>
                </p:oleObj>
              </mc:Choice>
              <mc:Fallback>
                <p:oleObj name="Equation" r:id="rId19" imgW="105408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3227696"/>
                        <a:ext cx="1054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004248" y="374744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5" name="Equation" r:id="rId21" imgW="215640" imgH="291960" progId="Equation.DSMT4">
                  <p:embed/>
                </p:oleObj>
              </mc:Choice>
              <mc:Fallback>
                <p:oleObj name="Equation" r:id="rId21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374744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1891826" y="3886200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6" name="Equation" r:id="rId23" imgW="241200" imgH="164880" progId="Equation.DSMT4">
                  <p:embed/>
                </p:oleObj>
              </mc:Choice>
              <mc:Fallback>
                <p:oleObj name="Equation" r:id="rId23" imgW="241200" imgH="164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826" y="3886200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2438400" y="3761096"/>
          <a:ext cx="3505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7" name="Equation" r:id="rId25" imgW="3504960" imgH="330120" progId="Equation.DSMT4">
                  <p:embed/>
                </p:oleObj>
              </mc:Choice>
              <mc:Fallback>
                <p:oleObj name="Equation" r:id="rId25" imgW="350496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61096"/>
                        <a:ext cx="3505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6234752" y="384525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8" name="Equation" r:id="rId27" imgW="241200" imgH="190440" progId="Equation.DSMT4">
                  <p:embed/>
                </p:oleObj>
              </mc:Choice>
              <mc:Fallback>
                <p:oleObj name="Equation" r:id="rId27" imgW="24120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752" y="384525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6877050" y="3761096"/>
          <a:ext cx="1054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9" name="Equation" r:id="rId29" imgW="1054080" imgH="330120" progId="Equation.DSMT4">
                  <p:embed/>
                </p:oleObj>
              </mc:Choice>
              <mc:Fallback>
                <p:oleObj name="Equation" r:id="rId29" imgW="1054080" imgH="3301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3761096"/>
                        <a:ext cx="1054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3761096" y="4294496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0" name="Equation" r:id="rId31" imgW="850680" imgH="291960" progId="Equation.DSMT4">
                  <p:embed/>
                </p:oleObj>
              </mc:Choice>
              <mc:Fallback>
                <p:oleObj name="Equation" r:id="rId31" imgW="8506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096" y="4294496"/>
                        <a:ext cx="85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6234752" y="438661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name="Equation" r:id="rId33" imgW="241200" imgH="190440" progId="Equation.DSMT4">
                  <p:embed/>
                </p:oleObj>
              </mc:Choice>
              <mc:Fallback>
                <p:oleObj name="Equation" r:id="rId33" imgW="24120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752" y="438661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6819900" y="4280848"/>
          <a:ext cx="1168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" name="Equation" r:id="rId35" imgW="1168200" imgH="330120" progId="Equation.DSMT4">
                  <p:embed/>
                </p:oleObj>
              </mc:Choice>
              <mc:Fallback>
                <p:oleObj name="Equation" r:id="rId35" imgW="1168200" imgH="330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4280848"/>
                        <a:ext cx="1168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4087504" y="482789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" name="Equation" r:id="rId37" imgW="215640" imgH="291960" progId="Equation.DSMT4">
                  <p:embed/>
                </p:oleObj>
              </mc:Choice>
              <mc:Fallback>
                <p:oleObj name="Equation" r:id="rId37" imgW="2156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482789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6234752" y="490409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" name="Equation" r:id="rId39" imgW="241200" imgH="190440" progId="Equation.DSMT4">
                  <p:embed/>
                </p:oleObj>
              </mc:Choice>
              <mc:Fallback>
                <p:oleObj name="Equation" r:id="rId39" imgW="241200" imgH="190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752" y="490409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6819900" y="4814248"/>
          <a:ext cx="1168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5" name="Equation" r:id="rId41" imgW="1168200" imgH="330120" progId="Equation.DSMT4">
                  <p:embed/>
                </p:oleObj>
              </mc:Choice>
              <mc:Fallback>
                <p:oleObj name="Equation" r:id="rId41" imgW="1168200" imgH="33012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4814248"/>
                        <a:ext cx="1168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/>
        </p:nvGraphicFramePr>
        <p:xfrm>
          <a:off x="6234752" y="170369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6" name="Equation" r:id="rId43" imgW="241200" imgH="190440" progId="Equation.DSMT4">
                  <p:embed/>
                </p:oleObj>
              </mc:Choice>
              <mc:Fallback>
                <p:oleObj name="Equation" r:id="rId43" imgW="241200" imgH="1904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752" y="170369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rot="5400000">
            <a:off x="877094" y="27297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3967956" y="27297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7149306" y="27297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Cost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457200" y="1219200"/>
            <a:ext cx="1254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/>
              <a:t>Check: </a:t>
            </a:r>
            <a:endParaRPr lang="en-US" sz="2800" dirty="0"/>
          </a:p>
        </p:txBody>
      </p:sp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457200" y="4267200"/>
            <a:ext cx="47259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The selling price was </a:t>
            </a:r>
            <a:r>
              <a:rPr lang="en-US" sz="2800" dirty="0">
                <a:solidFill>
                  <a:srgbClr val="FF0000"/>
                </a:solidFill>
              </a:rPr>
              <a:t>$150,000</a:t>
            </a:r>
            <a:r>
              <a:rPr lang="en-US" sz="2800" dirty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20700" y="2033422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Equation" r:id="rId3" imgW="1358640" imgH="368280" progId="Equation.DSMT4">
                  <p:embed/>
                </p:oleObj>
              </mc:Choice>
              <mc:Fallback>
                <p:oleObj name="Equation" r:id="rId3" imgW="13586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033422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609600" y="2588584"/>
          <a:ext cx="1270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" name="Equation" r:id="rId5" imgW="1269720" imgH="406080" progId="Equation.DSMT4">
                  <p:embed/>
                </p:oleObj>
              </mc:Choice>
              <mc:Fallback>
                <p:oleObj name="Equation" r:id="rId5" imgW="126972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88584"/>
                        <a:ext cx="1270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965200" y="3203244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" name="Equation" r:id="rId7" imgW="914400" imgH="368280" progId="Equation.DSMT4">
                  <p:embed/>
                </p:oleObj>
              </mc:Choice>
              <mc:Fallback>
                <p:oleObj name="Equation" r:id="rId7" imgW="9144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203244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93900" y="2077872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9" name="Equation" r:id="rId9" imgW="1257120" imgH="279360" progId="Equation.DSMT4">
                  <p:embed/>
                </p:oleObj>
              </mc:Choice>
              <mc:Fallback>
                <p:oleObj name="Equation" r:id="rId9" imgW="125712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077872"/>
                        <a:ext cx="1257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993900" y="2671134"/>
          <a:ext cx="151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0" name="Equation" r:id="rId11" imgW="1511280" imgH="241200" progId="Equation.DSMT4">
                  <p:embed/>
                </p:oleObj>
              </mc:Choice>
              <mc:Fallback>
                <p:oleObj name="Equation" r:id="rId11" imgW="151128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671134"/>
                        <a:ext cx="151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993900" y="3273094"/>
          <a:ext cx="1257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Equation" r:id="rId13" imgW="1257120" imgH="228600" progId="Equation.DSMT4">
                  <p:embed/>
                </p:oleObj>
              </mc:Choice>
              <mc:Fallback>
                <p:oleObj name="Equation" r:id="rId13" imgW="125712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273094"/>
                        <a:ext cx="1257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857625" y="2033422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" name="Equation" r:id="rId15" imgW="914400" imgH="368280" progId="Equation.DSMT4">
                  <p:embed/>
                </p:oleObj>
              </mc:Choice>
              <mc:Fallback>
                <p:oleObj name="Equation" r:id="rId15" imgW="91440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2033422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851400" y="2103272"/>
          <a:ext cx="1257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" name="Equation" r:id="rId17" imgW="1257120" imgH="228600" progId="Equation.DSMT4">
                  <p:embed/>
                </p:oleObj>
              </mc:Choice>
              <mc:Fallback>
                <p:oleObj name="Equation" r:id="rId17" imgW="125712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2103272"/>
                        <a:ext cx="1257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048125" y="264573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19" imgW="723600" imgH="291960" progId="Equation.DSMT4">
                  <p:embed/>
                </p:oleObj>
              </mc:Choice>
              <mc:Fallback>
                <p:oleObj name="Equation" r:id="rId19" imgW="7236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264573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851400" y="2671134"/>
          <a:ext cx="1181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21" imgW="1180800" imgH="241200" progId="Equation.DSMT4">
                  <p:embed/>
                </p:oleObj>
              </mc:Choice>
              <mc:Fallback>
                <p:oleObj name="Equation" r:id="rId21" imgW="1180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2671134"/>
                        <a:ext cx="1181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3400425" y="3165144"/>
          <a:ext cx="137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23" imgW="1371600" imgH="444240" progId="Equation.DSMT4">
                  <p:embed/>
                </p:oleObj>
              </mc:Choice>
              <mc:Fallback>
                <p:oleObj name="Equation" r:id="rId23" imgW="13716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425" y="3165144"/>
                        <a:ext cx="137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4851400" y="3260394"/>
          <a:ext cx="1016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25" imgW="1015920" imgH="253800" progId="Equation.DSMT4">
                  <p:embed/>
                </p:oleObj>
              </mc:Choice>
              <mc:Fallback>
                <p:oleObj name="Equation" r:id="rId25" imgW="101592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3260394"/>
                        <a:ext cx="1016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413125" y="3706813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27" imgW="1358640" imgH="368280" progId="Equation.DSMT4">
                  <p:embed/>
                </p:oleObj>
              </mc:Choice>
              <mc:Fallback>
                <p:oleObj name="Equation" r:id="rId27" imgW="135864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5" y="3706813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6245556" y="2033422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29" imgW="1358640" imgH="368280" progId="Equation.DSMT4">
                  <p:embed/>
                </p:oleObj>
              </mc:Choice>
              <mc:Fallback>
                <p:oleObj name="Equation" r:id="rId29" imgW="1358640" imgH="368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556" y="2033422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6207456" y="2569534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Equation" r:id="rId31" imgW="1396800" imgH="444240" progId="Equation.DSMT4">
                  <p:embed/>
                </p:oleObj>
              </mc:Choice>
              <mc:Fallback>
                <p:oleObj name="Equation" r:id="rId31" imgW="1396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456" y="2569534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6410656" y="3203244"/>
          <a:ext cx="1193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name="Equation" r:id="rId33" imgW="1193760" imgH="368280" progId="Equation.DSMT4">
                  <p:embed/>
                </p:oleObj>
              </mc:Choice>
              <mc:Fallback>
                <p:oleObj name="Equation" r:id="rId33" imgW="1193760" imgH="368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0656" y="3203244"/>
                        <a:ext cx="1193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7747000" y="2077872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" name="Equation" r:id="rId35" imgW="1257120" imgH="279360" progId="Equation.DSMT4">
                  <p:embed/>
                </p:oleObj>
              </mc:Choice>
              <mc:Fallback>
                <p:oleObj name="Equation" r:id="rId35" imgW="125712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0" y="2077872"/>
                        <a:ext cx="1257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/>
          <p:cNvGraphicFramePr>
            <a:graphicFrameLocks noChangeAspect="1"/>
          </p:cNvGraphicFramePr>
          <p:nvPr/>
        </p:nvGraphicFramePr>
        <p:xfrm>
          <a:off x="7747000" y="2683834"/>
          <a:ext cx="457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3" name="Equation" r:id="rId37" imgW="457200" imgH="215640" progId="Equation.DSMT4">
                  <p:embed/>
                </p:oleObj>
              </mc:Choice>
              <mc:Fallback>
                <p:oleObj name="Equation" r:id="rId37" imgW="45720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0" y="2683834"/>
                        <a:ext cx="457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7747000" y="3247694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4" name="Equation" r:id="rId39" imgW="609480" imgH="279360" progId="Equation.DSMT4">
                  <p:embed/>
                </p:oleObj>
              </mc:Choice>
              <mc:Fallback>
                <p:oleObj name="Equation" r:id="rId39" imgW="60948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0" y="3247694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4851400" y="3783013"/>
          <a:ext cx="457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Equation" r:id="rId41" imgW="457200" imgH="215640" progId="Equation.DSMT4">
                  <p:embed/>
                </p:oleObj>
              </mc:Choice>
              <mc:Fallback>
                <p:oleObj name="Equation" r:id="rId41" imgW="457200" imgH="215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3783013"/>
                        <a:ext cx="457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Cost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63550" indent="-463550">
              <a:defRPr/>
            </a:pPr>
            <a:r>
              <a:rPr lang="en-US" b="1" dirty="0" smtClean="0"/>
              <a:t>b.	</a:t>
            </a:r>
            <a:r>
              <a:rPr lang="en-US" dirty="0" smtClean="0"/>
              <a:t>A jeweler paid </a:t>
            </a:r>
            <a:r>
              <a:rPr lang="en-US" dirty="0" smtClean="0">
                <a:solidFill>
                  <a:srgbClr val="0000FF"/>
                </a:solidFill>
              </a:rPr>
              <a:t>$350 </a:t>
            </a:r>
            <a:r>
              <a:rPr lang="en-US" dirty="0" smtClean="0"/>
              <a:t>for a ring. He wants to price the ring for sale so that he can give a </a:t>
            </a:r>
            <a:r>
              <a:rPr lang="en-US" dirty="0" smtClean="0">
                <a:solidFill>
                  <a:srgbClr val="0000FF"/>
                </a:solidFill>
              </a:rPr>
              <a:t>30%</a:t>
            </a:r>
            <a:r>
              <a:rPr lang="en-US" dirty="0" smtClean="0"/>
              <a:t> discount on the marked selling price and still make a profit of </a:t>
            </a:r>
            <a:r>
              <a:rPr lang="en-US" dirty="0" smtClean="0">
                <a:solidFill>
                  <a:srgbClr val="0000FF"/>
                </a:solidFill>
              </a:rPr>
              <a:t>20%</a:t>
            </a:r>
            <a:r>
              <a:rPr lang="en-US" dirty="0" smtClean="0"/>
              <a:t> on his cost. What should be the marked selling price of the ring?</a:t>
            </a:r>
          </a:p>
          <a:p>
            <a:pPr>
              <a:defRPr/>
            </a:pPr>
            <a:r>
              <a:rPr lang="en-US" b="1" dirty="0" smtClean="0"/>
              <a:t>Solution: </a:t>
            </a:r>
          </a:p>
          <a:p>
            <a:pPr>
              <a:defRPr/>
            </a:pPr>
            <a:r>
              <a:rPr lang="en-US" dirty="0" smtClean="0"/>
              <a:t>Again, we make use of the relationship</a:t>
            </a:r>
            <a:r>
              <a:rPr lang="en-US" b="1" dirty="0" smtClean="0"/>
              <a:t> </a:t>
            </a:r>
          </a:p>
          <a:p>
            <a:pPr>
              <a:defRPr/>
            </a:pPr>
            <a:r>
              <a:rPr lang="en-US" i="1" dirty="0" smtClean="0">
                <a:solidFill>
                  <a:srgbClr val="0000FF"/>
                </a:solidFill>
              </a:rPr>
              <a:t>SP </a:t>
            </a:r>
            <a:r>
              <a:rPr lang="en-US" dirty="0" smtClean="0">
                <a:solidFill>
                  <a:srgbClr val="0000FF"/>
                </a:solidFill>
              </a:rPr>
              <a:t>−</a:t>
            </a:r>
            <a:r>
              <a:rPr lang="en-US" i="1" dirty="0" smtClean="0">
                <a:solidFill>
                  <a:srgbClr val="0000FF"/>
                </a:solidFill>
              </a:rPr>
              <a:t> C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P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pPr>
              <a:defRPr/>
            </a:pPr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= marked selling price, </a:t>
            </a:r>
          </a:p>
          <a:p>
            <a:pPr>
              <a:defRPr/>
            </a:pPr>
            <a:r>
              <a:rPr lang="en-US" dirty="0" smtClean="0"/>
              <a:t>then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 smtClean="0">
                <a:solidFill>
                  <a:srgbClr val="0000FF"/>
                </a:solidFill>
              </a:rPr>
              <a:t>0.30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 = actual selling price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350</a:t>
            </a:r>
            <a:r>
              <a:rPr lang="en-US" dirty="0" smtClean="0"/>
              <a:t> = cost.</a:t>
            </a:r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1160" y="2819400"/>
            <a:ext cx="2106613" cy="24399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Cost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9220" name="TextBox 7"/>
          <p:cNvSpPr txBox="1">
            <a:spLocks noChangeArrowheads="1"/>
          </p:cNvSpPr>
          <p:nvPr/>
        </p:nvSpPr>
        <p:spPr bwMode="auto">
          <a:xfrm>
            <a:off x="5943600" y="3102114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profit is 20% of what he paid originally.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57200" y="1295400"/>
          <a:ext cx="17145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4" name="Equation" r:id="rId3" imgW="1714320" imgH="1155600" progId="Equation.DSMT4">
                  <p:embed/>
                </p:oleObj>
              </mc:Choice>
              <mc:Fallback>
                <p:oleObj name="Equation" r:id="rId3" imgW="1714320" imgH="1155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17145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487304" y="1650052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5" name="Equation" r:id="rId5" imgW="241200" imgH="164880" progId="Equation.DSMT4">
                  <p:embed/>
                </p:oleObj>
              </mc:Choice>
              <mc:Fallback>
                <p:oleObj name="Equation" r:id="rId5" imgW="24120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304" y="1650052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040040" y="1488744"/>
          <a:ext cx="622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" name="Equation" r:id="rId7" imgW="622080" imgH="672840" progId="Equation.DSMT4">
                  <p:embed/>
                </p:oleObj>
              </mc:Choice>
              <mc:Fallback>
                <p:oleObj name="Equation" r:id="rId7" imgW="62208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40" y="1488744"/>
                        <a:ext cx="6223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976048" y="161953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Equation" r:id="rId9" imgW="241200" imgH="190440" progId="Equation.DSMT4">
                  <p:embed/>
                </p:oleObj>
              </mc:Choice>
              <mc:Fallback>
                <p:oleObj name="Equation" r:id="rId9" imgW="24120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161953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827896" y="1475096"/>
          <a:ext cx="82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Equation" r:id="rId11" imgW="825480" imgH="736560" progId="Equation.DSMT4">
                  <p:embed/>
                </p:oleObj>
              </mc:Choice>
              <mc:Fallback>
                <p:oleObj name="Equation" r:id="rId11" imgW="82548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896" y="1475096"/>
                        <a:ext cx="825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650544" y="3151496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Equation" r:id="rId13" imgW="1333440" imgH="291960" progId="Equation.DSMT4">
                  <p:embed/>
                </p:oleObj>
              </mc:Choice>
              <mc:Fallback>
                <p:oleObj name="Equation" r:id="rId13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544" y="3151496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990600" y="3671248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0" name="Equation" r:id="rId15" imgW="660240" imgH="291960" progId="Equation.DSMT4">
                  <p:embed/>
                </p:oleObj>
              </mc:Choice>
              <mc:Fallback>
                <p:oleObj name="Equation" r:id="rId15" imgW="660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71248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492992" y="3266172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" name="Equation" r:id="rId17" imgW="241200" imgH="164880" progId="Equation.DSMT4">
                  <p:embed/>
                </p:oleObj>
              </mc:Choice>
              <mc:Fallback>
                <p:oleObj name="Equation" r:id="rId17" imgW="241200" imgH="164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992" y="3266172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069608" y="315149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name="Equation" r:id="rId19" imgW="558720" imgH="291960" progId="Equation.DSMT4">
                  <p:embed/>
                </p:oleObj>
              </mc:Choice>
              <mc:Fallback>
                <p:oleObj name="Equation" r:id="rId19" imgW="5587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608" y="315149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976048" y="322769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Equation" r:id="rId21" imgW="241200" imgH="190440" progId="Equation.DSMT4">
                  <p:embed/>
                </p:oleObj>
              </mc:Choice>
              <mc:Fallback>
                <p:oleObj name="Equation" r:id="rId21" imgW="24120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322769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523096" y="3061648"/>
          <a:ext cx="144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Equation" r:id="rId23" imgW="1447560" imgH="469800" progId="Equation.DSMT4">
                  <p:embed/>
                </p:oleObj>
              </mc:Choice>
              <mc:Fallback>
                <p:oleObj name="Equation" r:id="rId23" imgW="144756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3096" y="3061648"/>
                        <a:ext cx="144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2479344" y="3797300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Equation" r:id="rId25" imgW="241200" imgH="164880" progId="Equation.DSMT4">
                  <p:embed/>
                </p:oleObj>
              </mc:Choice>
              <mc:Fallback>
                <p:oleObj name="Equation" r:id="rId25" imgW="241200" imgH="164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344" y="3797300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3061648" y="368489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Equation" r:id="rId27" imgW="558720" imgH="291960" progId="Equation.DSMT4">
                  <p:embed/>
                </p:oleObj>
              </mc:Choice>
              <mc:Fallback>
                <p:oleObj name="Equation" r:id="rId27" imgW="55872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368489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3024496" y="4231944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7" name="Equation" r:id="rId29" imgW="660240" imgH="291960" progId="Equation.DSMT4">
                  <p:embed/>
                </p:oleObj>
              </mc:Choice>
              <mc:Fallback>
                <p:oleObj name="Equation" r:id="rId29" imgW="6602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496" y="4231944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3241344" y="479264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" name="Equation" r:id="rId31" imgW="215640" imgH="228600" progId="Equation.DSMT4">
                  <p:embed/>
                </p:oleObj>
              </mc:Choice>
              <mc:Fallback>
                <p:oleObj name="Equation" r:id="rId31" imgW="21564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344" y="479264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3976048" y="376109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" name="Equation" r:id="rId33" imgW="241200" imgH="190440" progId="Equation.DSMT4">
                  <p:embed/>
                </p:oleObj>
              </mc:Choice>
              <mc:Fallback>
                <p:oleObj name="Equation" r:id="rId33" imgW="24120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376109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3976048" y="4305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" name="Equation" r:id="rId35" imgW="241200" imgH="190440" progId="Equation.DSMT4">
                  <p:embed/>
                </p:oleObj>
              </mc:Choice>
              <mc:Fallback>
                <p:oleObj name="Equation" r:id="rId35" imgW="241200" imgH="1904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4305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3976048" y="4825052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1" name="Equation" r:id="rId37" imgW="241200" imgH="190440" progId="Equation.DSMT4">
                  <p:embed/>
                </p:oleObj>
              </mc:Choice>
              <mc:Fallback>
                <p:oleObj name="Equation" r:id="rId37" imgW="241200" imgH="1904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4825052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5064456" y="36703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2" name="Equation" r:id="rId39" imgW="380880" imgH="291960" progId="Equation.DSMT4">
                  <p:embed/>
                </p:oleObj>
              </mc:Choice>
              <mc:Fallback>
                <p:oleObj name="Equation" r:id="rId39" imgW="38088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456" y="36703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4966648" y="4218296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" name="Equation" r:id="rId41" imgW="571320" imgH="291960" progId="Equation.DSMT4">
                  <p:embed/>
                </p:oleObj>
              </mc:Choice>
              <mc:Fallback>
                <p:oleObj name="Equation" r:id="rId41" imgW="57132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4218296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4966648" y="4738048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4" name="Equation" r:id="rId43" imgW="558720" imgH="291960" progId="Equation.DSMT4">
                  <p:embed/>
                </p:oleObj>
              </mc:Choice>
              <mc:Fallback>
                <p:oleObj name="Equation" r:id="rId43" imgW="55872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4738048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rot="5400000">
            <a:off x="1080294" y="2666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3112294" y="2666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5010944" y="2666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943600" y="1524000"/>
            <a:ext cx="3108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actual selling price is the marked selling price minus the 30% discount on the ring.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pPr marL="463550" indent="-463550">
              <a:defRPr/>
            </a:pPr>
            <a:r>
              <a:rPr lang="en-US" dirty="0" smtClean="0"/>
              <a:t>Solve the following by using first degree equations: </a:t>
            </a:r>
          </a:p>
          <a:p>
            <a:pPr marL="463550" indent="-463550">
              <a:buFont typeface="Courier New" pitchFamily="49" charset="0"/>
              <a:buChar char="o"/>
              <a:defRPr/>
            </a:pPr>
            <a:r>
              <a:rPr lang="en-US" dirty="0" smtClean="0"/>
              <a:t>Number problems, </a:t>
            </a:r>
          </a:p>
          <a:p>
            <a:pPr marL="463550" indent="-463550">
              <a:buFont typeface="Courier New" pitchFamily="49" charset="0"/>
              <a:buChar char="o"/>
              <a:defRPr/>
            </a:pPr>
            <a:r>
              <a:rPr lang="en-US" dirty="0" smtClean="0"/>
              <a:t>Distance-rate-time problems, </a:t>
            </a:r>
          </a:p>
          <a:p>
            <a:pPr marL="463550" indent="-463550">
              <a:buFont typeface="Courier New" pitchFamily="49" charset="0"/>
              <a:buChar char="o"/>
              <a:defRPr/>
            </a:pPr>
            <a:r>
              <a:rPr lang="en-US" dirty="0" smtClean="0"/>
              <a:t>Cost-profit problems, </a:t>
            </a:r>
          </a:p>
          <a:p>
            <a:pPr marL="463550" indent="-463550">
              <a:buFont typeface="Courier New" pitchFamily="49" charset="0"/>
              <a:buChar char="o"/>
              <a:defRPr/>
            </a:pPr>
            <a:r>
              <a:rPr lang="en-US" dirty="0" smtClean="0"/>
              <a:t>Simple interest problems, and </a:t>
            </a:r>
          </a:p>
          <a:p>
            <a:pPr marL="463550" indent="-463550">
              <a:buFont typeface="Courier New" pitchFamily="49" charset="0"/>
              <a:buChar char="o"/>
              <a:defRPr/>
            </a:pPr>
            <a:r>
              <a:rPr lang="en-US" dirty="0" smtClean="0"/>
              <a:t>Average problems.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Cost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457200" y="1254456"/>
            <a:ext cx="44601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233863" algn="l"/>
              </a:tabLst>
            </a:pPr>
            <a:r>
              <a:rPr lang="en-US" sz="2800" b="1" dirty="0"/>
              <a:t>Check: Step 1: 	</a:t>
            </a:r>
            <a:endParaRPr lang="en-US" sz="2800" dirty="0"/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1504950" y="3692856"/>
            <a:ext cx="1212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/>
              <a:t>Step 3:</a:t>
            </a:r>
            <a:endParaRPr lang="en-US" sz="2800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651948" y="1891352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" name="Equation" r:id="rId3" imgW="736560" imgH="368280" progId="Equation.DSMT4">
                  <p:embed/>
                </p:oleObj>
              </mc:Choice>
              <mc:Fallback>
                <p:oleObj name="Equation" r:id="rId3" imgW="7365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948" y="1891352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385248" y="2403144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4" name="Equation" r:id="rId5" imgW="1002960" imgH="495000" progId="Equation.DSMT4">
                  <p:embed/>
                </p:oleObj>
              </mc:Choice>
              <mc:Fallback>
                <p:oleObj name="Equation" r:id="rId5" imgW="1002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248" y="2403144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651948" y="2999096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5" name="Equation" r:id="rId7" imgW="736560" imgH="368280" progId="Equation.DSMT4">
                  <p:embed/>
                </p:oleObj>
              </mc:Choice>
              <mc:Fallback>
                <p:oleObj name="Equation" r:id="rId7" imgW="7365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948" y="2999096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549856" y="1967552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6" name="Equation" r:id="rId9" imgW="2082600" imgH="304560" progId="Equation.DSMT4">
                  <p:embed/>
                </p:oleObj>
              </mc:Choice>
              <mc:Fallback>
                <p:oleObj name="Equation" r:id="rId9" imgW="20826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856" y="1967552"/>
                        <a:ext cx="208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549856" y="2500952"/>
          <a:ext cx="1155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7" name="Equation" r:id="rId11" imgW="1155600" imgH="241200" progId="Equation.DSMT4">
                  <p:embed/>
                </p:oleObj>
              </mc:Choice>
              <mc:Fallback>
                <p:oleObj name="Equation" r:id="rId11" imgW="115560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856" y="2500952"/>
                        <a:ext cx="1155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49856" y="3083256"/>
          <a:ext cx="927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Equation" r:id="rId13" imgW="927000" imgH="241200" progId="Equation.DSMT4">
                  <p:embed/>
                </p:oleObj>
              </mc:Choice>
              <mc:Fallback>
                <p:oleObj name="Equation" r:id="rId13" imgW="92700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856" y="3083256"/>
                        <a:ext cx="927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941248" y="1891352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Equation" r:id="rId15" imgW="736560" imgH="368280" progId="Equation.DSMT4">
                  <p:embed/>
                </p:oleObj>
              </mc:Choice>
              <mc:Fallback>
                <p:oleObj name="Equation" r:id="rId15" imgW="73656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248" y="1891352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661848" y="2411104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17" imgW="1015920" imgH="495000" progId="Equation.DSMT4">
                  <p:embed/>
                </p:oleObj>
              </mc:Choice>
              <mc:Fallback>
                <p:oleObj name="Equation" r:id="rId17" imgW="101592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1848" y="2411104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941248" y="3020704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19" imgW="736560" imgH="368280" progId="Equation.DSMT4">
                  <p:embed/>
                </p:oleObj>
              </mc:Choice>
              <mc:Fallback>
                <p:oleObj name="Equation" r:id="rId19" imgW="73656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248" y="3020704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804848" y="1967552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Equation" r:id="rId21" imgW="2082600" imgH="304560" progId="Equation.DSMT4">
                  <p:embed/>
                </p:oleObj>
              </mc:Choice>
              <mc:Fallback>
                <p:oleObj name="Equation" r:id="rId21" imgW="208260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4848" y="1967552"/>
                        <a:ext cx="208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804848" y="2514600"/>
          <a:ext cx="927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" name="Equation" r:id="rId23" imgW="927000" imgH="241200" progId="Equation.DSMT4">
                  <p:embed/>
                </p:oleObj>
              </mc:Choice>
              <mc:Fallback>
                <p:oleObj name="Equation" r:id="rId23" imgW="92700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4848" y="2514600"/>
                        <a:ext cx="927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804848" y="3096904"/>
          <a:ext cx="195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" name="Equation" r:id="rId25" imgW="1955520" imgH="279360" progId="Equation.DSMT4">
                  <p:embed/>
                </p:oleObj>
              </mc:Choice>
              <mc:Fallback>
                <p:oleObj name="Equation" r:id="rId25" imgW="195552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4848" y="3096904"/>
                        <a:ext cx="195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1702748" y="44196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" name="Equation" r:id="rId27" imgW="736560" imgH="368280" progId="Equation.DSMT4">
                  <p:embed/>
                </p:oleObj>
              </mc:Choice>
              <mc:Fallback>
                <p:oleObj name="Equation" r:id="rId27" imgW="73656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748" y="44196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385248" y="4953000"/>
          <a:ext cx="105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29" imgW="1054080" imgH="444240" progId="Equation.DSMT4">
                  <p:embed/>
                </p:oleObj>
              </mc:Choice>
              <mc:Fallback>
                <p:oleObj name="Equation" r:id="rId29" imgW="1054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248" y="4953000"/>
                        <a:ext cx="105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1880548" y="548640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31" imgW="558720" imgH="368280" progId="Equation.DSMT4">
                  <p:embed/>
                </p:oleObj>
              </mc:Choice>
              <mc:Fallback>
                <p:oleObj name="Equation" r:id="rId31" imgW="55872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0548" y="548640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2549856" y="4509448"/>
          <a:ext cx="195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33" imgW="1955520" imgH="279360" progId="Equation.DSMT4">
                  <p:embed/>
                </p:oleObj>
              </mc:Choice>
              <mc:Fallback>
                <p:oleObj name="Equation" r:id="rId33" imgW="195552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856" y="4509448"/>
                        <a:ext cx="195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2549856" y="5070144"/>
          <a:ext cx="457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35" imgW="457200" imgH="215640" progId="Equation.DSMT4">
                  <p:embed/>
                </p:oleObj>
              </mc:Choice>
              <mc:Fallback>
                <p:oleObj name="Equation" r:id="rId35" imgW="45720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856" y="5070144"/>
                        <a:ext cx="457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2549856" y="5584208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37" imgW="609480" imgH="279360" progId="Equation.DSMT4">
                  <p:embed/>
                </p:oleObj>
              </mc:Choice>
              <mc:Fallback>
                <p:oleObj name="Equation" r:id="rId37" imgW="60948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856" y="5584208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572000" y="1244600"/>
            <a:ext cx="1212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233863" algn="l"/>
              </a:tabLst>
            </a:pPr>
            <a:r>
              <a:rPr lang="en-US" sz="2800" b="1" dirty="0" smtClean="0"/>
              <a:t>Step 2: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Cost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457200" y="3124200"/>
            <a:ext cx="7121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The jeweler should set the selling price at </a:t>
            </a:r>
            <a:r>
              <a:rPr lang="en-US" sz="2800" dirty="0">
                <a:solidFill>
                  <a:srgbClr val="FF0000"/>
                </a:solidFill>
              </a:rPr>
              <a:t>$600</a:t>
            </a:r>
            <a:r>
              <a:rPr lang="en-US" sz="2800" dirty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566930"/>
              </p:ext>
            </p:extLst>
          </p:nvPr>
        </p:nvGraphicFramePr>
        <p:xfrm>
          <a:off x="558800" y="1371600"/>
          <a:ext cx="2654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3" imgW="2654280" imgH="393480" progId="Equation.DSMT4">
                  <p:embed/>
                </p:oleObj>
              </mc:Choice>
              <mc:Fallback>
                <p:oleObj name="Equation" r:id="rId3" imgW="2654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71600"/>
                        <a:ext cx="2654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028744" y="13716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5" imgW="736560" imgH="368280" progId="Equation.DSMT4">
                  <p:embed/>
                </p:oleObj>
              </mc:Choice>
              <mc:Fallback>
                <p:oleObj name="Equation" r:id="rId5" imgW="73656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744" y="13716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825544" y="1905000"/>
          <a:ext cx="939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7" imgW="939600" imgH="495000" progId="Equation.DSMT4">
                  <p:embed/>
                </p:oleObj>
              </mc:Choice>
              <mc:Fallback>
                <p:oleObj name="Equation" r:id="rId7" imgW="9396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544" y="1905000"/>
                        <a:ext cx="939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206544" y="251460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9" imgW="558720" imgH="368280" progId="Equation.DSMT4">
                  <p:embed/>
                </p:oleObj>
              </mc:Choice>
              <mc:Fallback>
                <p:oleObj name="Equation" r:id="rId9" imgW="5587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544" y="251460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939352" y="1510352"/>
          <a:ext cx="457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11" imgW="457200" imgH="215640" progId="Equation.DSMT4">
                  <p:embed/>
                </p:oleObj>
              </mc:Choice>
              <mc:Fallback>
                <p:oleObj name="Equation" r:id="rId11" imgW="45720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352" y="1510352"/>
                        <a:ext cx="457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939352" y="1981200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13" imgW="838080" imgH="279360" progId="Equation.DSMT4">
                  <p:embed/>
                </p:oleObj>
              </mc:Choice>
              <mc:Fallback>
                <p:oleObj name="Equation" r:id="rId13" imgW="8380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352" y="1981200"/>
                        <a:ext cx="83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939352" y="2577152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15" imgW="660240" imgH="279360" progId="Equation.DSMT4">
                  <p:embed/>
                </p:oleObj>
              </mc:Choice>
              <mc:Fallback>
                <p:oleObj name="Equation" r:id="rId15" imgW="6602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352" y="2577152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Interest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Kara has had </a:t>
            </a:r>
            <a:r>
              <a:rPr lang="en-US" dirty="0" smtClean="0">
                <a:solidFill>
                  <a:srgbClr val="0000FF"/>
                </a:solidFill>
              </a:rPr>
              <a:t>$40,000 </a:t>
            </a:r>
            <a:r>
              <a:rPr lang="en-US" dirty="0" smtClean="0"/>
              <a:t>invested for one year, some with a savings account which paid </a:t>
            </a:r>
            <a:r>
              <a:rPr lang="en-US" dirty="0" smtClean="0">
                <a:solidFill>
                  <a:srgbClr val="FF00FF"/>
                </a:solidFill>
              </a:rPr>
              <a:t>7%</a:t>
            </a:r>
            <a:r>
              <a:rPr lang="en-US" dirty="0" smtClean="0"/>
              <a:t>, the rest in a high-risk stock which yielded </a:t>
            </a:r>
            <a:r>
              <a:rPr lang="en-US" dirty="0" smtClean="0">
                <a:solidFill>
                  <a:srgbClr val="FF00FF"/>
                </a:solidFill>
              </a:rPr>
              <a:t>12%</a:t>
            </a:r>
            <a:r>
              <a:rPr lang="en-US" dirty="0" smtClean="0"/>
              <a:t> for the year. If her interest income last year was </a:t>
            </a:r>
            <a:r>
              <a:rPr lang="en-US" dirty="0" smtClean="0">
                <a:solidFill>
                  <a:srgbClr val="0000FF"/>
                </a:solidFill>
              </a:rPr>
              <a:t>$3550</a:t>
            </a:r>
            <a:r>
              <a:rPr lang="en-US" dirty="0" smtClean="0"/>
              <a:t>, how much did she have in the savings account and how much did she invest in the stock?</a:t>
            </a:r>
          </a:p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= amount invested at </a:t>
            </a:r>
            <a:r>
              <a:rPr lang="en-US" dirty="0" smtClean="0">
                <a:solidFill>
                  <a:srgbClr val="FF00FF"/>
                </a:solidFill>
              </a:rPr>
              <a:t>7%</a:t>
            </a:r>
            <a:r>
              <a:rPr lang="en-US" i="1" dirty="0" smtClean="0"/>
              <a:t>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40,000 −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/>
              <a:t> </a:t>
            </a:r>
            <a:r>
              <a:rPr lang="en-US" dirty="0" smtClean="0"/>
              <a:t>= amount invested at </a:t>
            </a:r>
            <a:r>
              <a:rPr lang="en-US" dirty="0" smtClean="0">
                <a:solidFill>
                  <a:srgbClr val="FF00FF"/>
                </a:solidFill>
              </a:rPr>
              <a:t>12%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6096000" y="4391025"/>
            <a:ext cx="297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Total amount invested minus amount invested at 7% represents amount invested at 12%.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Interest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273792"/>
          <a:ext cx="74676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409"/>
                <a:gridCol w="1623391"/>
                <a:gridCol w="1866900"/>
                <a:gridCol w="1866900"/>
              </a:tblGrid>
              <a:tr h="370840">
                <a:tc gridSpan="4">
                  <a:txBody>
                    <a:bodyPr/>
                    <a:lstStyle/>
                    <a:p>
                      <a:pPr algn="l">
                        <a:tabLst>
                          <a:tab pos="1603375" algn="l"/>
                          <a:tab pos="2855913" algn="l"/>
                          <a:tab pos="3206750" algn="l"/>
                          <a:tab pos="4397375" algn="l"/>
                        </a:tabLst>
                      </a:pPr>
                      <a:r>
                        <a:rPr lang="en-US" sz="20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2000" b="1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principal        ⋅            rate 	=         interest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Savings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0.07(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40,000 −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0.12(40,000 −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311" name="TextBox 8"/>
          <p:cNvSpPr txBox="1">
            <a:spLocks noChangeArrowheads="1"/>
          </p:cNvSpPr>
          <p:nvPr/>
        </p:nvSpPr>
        <p:spPr bwMode="auto">
          <a:xfrm>
            <a:off x="6507480" y="3429000"/>
            <a:ext cx="25603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of the equation by 100 to eliminate the decimal.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1042194" y="36441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404394" y="36441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880894" y="36441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30352" y="2857500"/>
          <a:ext cx="1460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3" imgW="1460160" imgH="634680" progId="Equation.DSMT4">
                  <p:embed/>
                </p:oleObj>
              </mc:Choice>
              <mc:Fallback>
                <p:oleObj name="Equation" r:id="rId3" imgW="146016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57500"/>
                        <a:ext cx="1460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082800" y="3079750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" name="Equation" r:id="rId5" imgW="190440" imgH="190440" progId="Equation.DSMT4">
                  <p:embed/>
                </p:oleObj>
              </mc:Choice>
              <mc:Fallback>
                <p:oleObj name="Equation" r:id="rId5" imgW="19044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3079750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830576" y="2857500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" name="Equation" r:id="rId7" imgW="1587240" imgH="634680" progId="Equation.DSMT4">
                  <p:embed/>
                </p:oleObj>
              </mc:Choice>
              <mc:Fallback>
                <p:oleObj name="Equation" r:id="rId7" imgW="1587240" imgH="634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76" y="2857500"/>
                        <a:ext cx="1587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5041900" y="30988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30988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397500" y="2857500"/>
          <a:ext cx="1384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11" imgW="1384200" imgH="634680" progId="Equation.DSMT4">
                  <p:embed/>
                </p:oleObj>
              </mc:Choice>
              <mc:Fallback>
                <p:oleObj name="Equation" r:id="rId11" imgW="1384200" imgH="634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857500"/>
                        <a:ext cx="1384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787400" y="396240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Equation" r:id="rId13" imgW="1015920" imgH="368280" progId="Equation.DSMT4">
                  <p:embed/>
                </p:oleObj>
              </mc:Choice>
              <mc:Fallback>
                <p:oleObj name="Equation" r:id="rId13" imgW="101592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962400"/>
                        <a:ext cx="1016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2057400" y="40259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" name="Equation" r:id="rId15" imgW="241200" imgH="241200" progId="Equation.DSMT4">
                  <p:embed/>
                </p:oleObj>
              </mc:Choice>
              <mc:Fallback>
                <p:oleObj name="Equation" r:id="rId15" imgW="24120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0259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2514600" y="3962400"/>
          <a:ext cx="236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Equation" r:id="rId17" imgW="2361960" imgH="368280" progId="Equation.DSMT4">
                  <p:embed/>
                </p:oleObj>
              </mc:Choice>
              <mc:Fallback>
                <p:oleObj name="Equation" r:id="rId17" imgW="236196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62400"/>
                        <a:ext cx="236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5016500" y="4051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" name="Equation" r:id="rId19" imgW="241200" imgH="190440" progId="Equation.DSMT4">
                  <p:embed/>
                </p:oleObj>
              </mc:Choice>
              <mc:Fallback>
                <p:oleObj name="Equation" r:id="rId19" imgW="24120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4051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5759450" y="40005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4" name="Equation" r:id="rId21" imgW="736560" imgH="291960" progId="Equation.DSMT4">
                  <p:embed/>
                </p:oleObj>
              </mc:Choice>
              <mc:Fallback>
                <p:oleObj name="Equation" r:id="rId21" imgW="7365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450" y="40005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1111250" y="499745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Equation" r:id="rId23" imgW="368280" imgH="279360" progId="Equation.DSMT4">
                  <p:embed/>
                </p:oleObj>
              </mc:Choice>
              <mc:Fallback>
                <p:oleObj name="Equation" r:id="rId23" imgW="36828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499745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2057400" y="50165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Equation" r:id="rId25" imgW="241200" imgH="241200" progId="Equation.DSMT4">
                  <p:embed/>
                </p:oleObj>
              </mc:Choice>
              <mc:Fallback>
                <p:oleObj name="Equation" r:id="rId25" imgW="241200" imgH="241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0165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2590800" y="49530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Equation" r:id="rId27" imgW="2209680" imgH="368280" progId="Equation.DSMT4">
                  <p:embed/>
                </p:oleObj>
              </mc:Choice>
              <mc:Fallback>
                <p:oleObj name="Equation" r:id="rId27" imgW="220968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530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5016500" y="50419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8" name="Equation" r:id="rId29" imgW="241200" imgH="190440" progId="Equation.DSMT4">
                  <p:embed/>
                </p:oleObj>
              </mc:Choice>
              <mc:Fallback>
                <p:oleObj name="Equation" r:id="rId29" imgW="241200" imgH="1904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50419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5537200" y="4972050"/>
          <a:ext cx="1181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9" name="Equation" r:id="rId31" imgW="1180800" imgH="330120" progId="Equation.DSMT4">
                  <p:embed/>
                </p:oleObj>
              </mc:Choice>
              <mc:Fallback>
                <p:oleObj name="Equation" r:id="rId31" imgW="1180800" imgH="3301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4972050"/>
                        <a:ext cx="1181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5016500" y="554355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0" name="Equation" r:id="rId33" imgW="241200" imgH="190440" progId="Equation.DSMT4">
                  <p:embed/>
                </p:oleObj>
              </mc:Choice>
              <mc:Fallback>
                <p:oleObj name="Equation" r:id="rId33" imgW="241200" imgH="190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554355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3"/>
          <p:cNvGraphicFramePr>
            <a:graphicFrameLocks noChangeAspect="1"/>
          </p:cNvGraphicFramePr>
          <p:nvPr/>
        </p:nvGraphicFramePr>
        <p:xfrm>
          <a:off x="5537200" y="5473700"/>
          <a:ext cx="1181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1" name="Equation" r:id="rId34" imgW="1180800" imgH="330120" progId="Equation.DSMT4">
                  <p:embed/>
                </p:oleObj>
              </mc:Choice>
              <mc:Fallback>
                <p:oleObj name="Equation" r:id="rId34" imgW="1180800" imgH="3301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5473700"/>
                        <a:ext cx="1181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2" name="Object 24"/>
          <p:cNvGraphicFramePr>
            <a:graphicFrameLocks noChangeAspect="1"/>
          </p:cNvGraphicFramePr>
          <p:nvPr/>
        </p:nvGraphicFramePr>
        <p:xfrm>
          <a:off x="1111250" y="54991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2" name="Equation" r:id="rId35" imgW="368280" imgH="279360" progId="Equation.DSMT4">
                  <p:embed/>
                </p:oleObj>
              </mc:Choice>
              <mc:Fallback>
                <p:oleObj name="Equation" r:id="rId35" imgW="368280" imgH="2793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54991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3" name="Object 25"/>
          <p:cNvGraphicFramePr>
            <a:graphicFrameLocks noChangeAspect="1"/>
          </p:cNvGraphicFramePr>
          <p:nvPr/>
        </p:nvGraphicFramePr>
        <p:xfrm>
          <a:off x="2057400" y="551815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" name="Equation" r:id="rId36" imgW="241200" imgH="241200" progId="Equation.DSMT4">
                  <p:embed/>
                </p:oleObj>
              </mc:Choice>
              <mc:Fallback>
                <p:oleObj name="Equation" r:id="rId36" imgW="241200" imgH="241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51815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2686050" y="5473700"/>
          <a:ext cx="2019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4" name="Equation" r:id="rId37" imgW="2019240" imgH="330120" progId="Equation.DSMT4">
                  <p:embed/>
                </p:oleObj>
              </mc:Choice>
              <mc:Fallback>
                <p:oleObj name="Equation" r:id="rId37" imgW="2019240" imgH="3301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5473700"/>
                        <a:ext cx="2019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Interest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457200" y="3200400"/>
            <a:ext cx="8229600" cy="25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b="1" dirty="0"/>
              <a:t>Check: </a:t>
            </a:r>
            <a:endParaRPr lang="en-US" sz="2800" b="1" dirty="0" smtClean="0"/>
          </a:p>
          <a:p>
            <a:pPr>
              <a:spcBef>
                <a:spcPts val="672"/>
              </a:spcBef>
            </a:pPr>
            <a:r>
              <a:rPr lang="en-US" sz="2800" dirty="0" smtClean="0">
                <a:solidFill>
                  <a:srgbClr val="FF0000"/>
                </a:solidFill>
              </a:rPr>
              <a:t>25,000</a:t>
            </a:r>
            <a:r>
              <a:rPr lang="en-US" sz="2800" dirty="0" smtClean="0">
                <a:solidFill>
                  <a:srgbClr val="000099"/>
                </a:solidFill>
              </a:rPr>
              <a:t>(0.07</a:t>
            </a:r>
            <a:r>
              <a:rPr lang="en-US" sz="2800" dirty="0">
                <a:solidFill>
                  <a:srgbClr val="000099"/>
                </a:solidFill>
              </a:rPr>
              <a:t>) = 1750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15,000</a:t>
            </a:r>
            <a:r>
              <a:rPr lang="en-US" sz="2800" dirty="0">
                <a:solidFill>
                  <a:srgbClr val="000099"/>
                </a:solidFill>
              </a:rPr>
              <a:t>(0.12) = 1800</a:t>
            </a:r>
            <a:r>
              <a:rPr lang="en-US" sz="2800" dirty="0"/>
              <a:t> </a:t>
            </a:r>
          </a:p>
          <a:p>
            <a:pPr>
              <a:spcBef>
                <a:spcPts val="672"/>
              </a:spcBef>
            </a:pPr>
            <a:r>
              <a:rPr lang="en-US" sz="2800" dirty="0"/>
              <a:t>and </a:t>
            </a:r>
            <a:r>
              <a:rPr lang="en-US" sz="2800" dirty="0">
                <a:solidFill>
                  <a:srgbClr val="000099"/>
                </a:solidFill>
              </a:rPr>
              <a:t>$1750 + $1800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0000FF"/>
                </a:solidFill>
              </a:rPr>
              <a:t>$3550</a:t>
            </a:r>
            <a:r>
              <a:rPr lang="en-US" sz="2800" dirty="0"/>
              <a:t>.</a:t>
            </a:r>
          </a:p>
          <a:p>
            <a:pPr>
              <a:spcBef>
                <a:spcPts val="672"/>
              </a:spcBef>
            </a:pPr>
            <a:r>
              <a:rPr lang="en-US" sz="2800" dirty="0"/>
              <a:t>Kara had </a:t>
            </a:r>
            <a:r>
              <a:rPr lang="en-US" sz="2800" dirty="0">
                <a:solidFill>
                  <a:srgbClr val="FF0000"/>
                </a:solidFill>
              </a:rPr>
              <a:t>$25,000</a:t>
            </a:r>
            <a:r>
              <a:rPr lang="en-US" sz="2800" dirty="0"/>
              <a:t> in the savings account at </a:t>
            </a:r>
            <a:r>
              <a:rPr lang="en-US" sz="2800" dirty="0">
                <a:solidFill>
                  <a:srgbClr val="FF00FF"/>
                </a:solidFill>
              </a:rPr>
              <a:t>7%</a:t>
            </a:r>
            <a:r>
              <a:rPr lang="en-US" sz="2800" dirty="0"/>
              <a:t> interest and invested </a:t>
            </a:r>
            <a:r>
              <a:rPr lang="en-US" sz="2800" dirty="0">
                <a:solidFill>
                  <a:srgbClr val="FF0000"/>
                </a:solidFill>
              </a:rPr>
              <a:t>$15,000 </a:t>
            </a:r>
            <a:r>
              <a:rPr lang="en-US" sz="2800" dirty="0"/>
              <a:t>in the stock at </a:t>
            </a:r>
            <a:r>
              <a:rPr lang="en-US" sz="2800" dirty="0">
                <a:solidFill>
                  <a:srgbClr val="FF00FF"/>
                </a:solidFill>
              </a:rPr>
              <a:t>12%</a:t>
            </a:r>
            <a:r>
              <a:rPr lang="en-US" sz="2800" dirty="0"/>
              <a:t> interest.</a:t>
            </a: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5181600" y="1701800"/>
            <a:ext cx="2596095" cy="506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8080"/>
                </a:solidFill>
              </a:rPr>
              <a:t>Amount invested at 7</a:t>
            </a:r>
            <a:r>
              <a:rPr lang="en-US" sz="2000" dirty="0" smtClean="0">
                <a:solidFill>
                  <a:srgbClr val="008080"/>
                </a:solidFill>
              </a:rPr>
              <a:t>%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286000" y="1371600"/>
          <a:ext cx="245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2450880" imgH="380880" progId="Equation.DSMT4">
                  <p:embed/>
                </p:oleObj>
              </mc:Choice>
              <mc:Fallback>
                <p:oleObj name="Equation" r:id="rId3" imgW="24508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371600"/>
                        <a:ext cx="245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639704" y="1926608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1650960" imgH="380880" progId="Equation.DSMT4">
                  <p:embed/>
                </p:oleObj>
              </mc:Choice>
              <mc:Fallback>
                <p:oleObj name="Equation" r:id="rId5" imgW="16509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4" y="1926608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191904" y="243044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3098520" imgH="380880" progId="Equation.DSMT4">
                  <p:embed/>
                </p:oleObj>
              </mc:Choice>
              <mc:Fallback>
                <p:oleObj name="Equation" r:id="rId7" imgW="3098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904" y="243044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181600" y="2324100"/>
            <a:ext cx="27259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Amount invested at 12%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(or Mean)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206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Average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average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(or </a:t>
            </a:r>
            <a:r>
              <a:rPr lang="en-US" b="1" dirty="0" smtClean="0">
                <a:solidFill>
                  <a:srgbClr val="C00000"/>
                </a:solidFill>
              </a:rPr>
              <a:t>mean</a:t>
            </a:r>
            <a:r>
              <a:rPr lang="en-US" dirty="0" smtClean="0">
                <a:solidFill>
                  <a:srgbClr val="000000"/>
                </a:solidFill>
              </a:rPr>
              <a:t>) of a set of numbers is the value found by adding the numbers and then dividing the sum by the quantity of numbers in the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Average (or Mean)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you have scores of </a:t>
            </a:r>
            <a:r>
              <a:rPr lang="en-US" dirty="0" smtClean="0">
                <a:solidFill>
                  <a:srgbClr val="0000FF"/>
                </a:solidFill>
              </a:rPr>
              <a:t>85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92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82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88</a:t>
            </a:r>
            <a:r>
              <a:rPr lang="en-US" dirty="0" smtClean="0"/>
              <a:t> on four exams in your English class. What score will you need on the fifth exam to have an average of 90?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Let</a:t>
            </a:r>
            <a:r>
              <a:rPr lang="en-US" b="1" dirty="0" smtClean="0"/>
              <a:t> </a:t>
            </a:r>
            <a:r>
              <a:rPr lang="en-US" i="1" dirty="0" smtClean="0"/>
              <a:t>x</a:t>
            </a:r>
            <a:r>
              <a:rPr lang="en-US" b="1" i="1" dirty="0" smtClean="0"/>
              <a:t> </a:t>
            </a:r>
            <a:r>
              <a:rPr lang="en-US" dirty="0" smtClean="0"/>
              <a:t>= your score on the fifth exam.</a:t>
            </a:r>
          </a:p>
          <a:p>
            <a:r>
              <a:rPr lang="en-US" dirty="0" smtClean="0"/>
              <a:t>The sum of all the scores, including the unknown fifth exam, divided by 5 must equal 90.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Average (or Mean) (cont.)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>
          <a:xfrm>
            <a:off x="457200" y="5044440"/>
            <a:ext cx="8229600" cy="975360"/>
          </a:xfrm>
        </p:spPr>
        <p:txBody>
          <a:bodyPr/>
          <a:lstStyle/>
          <a:p>
            <a:r>
              <a:rPr lang="en-US" dirty="0" smtClean="0"/>
              <a:t>Assuming that each exam is worth 100 points, you cannot attain an average of 90 on the five exams.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775648" y="1260062"/>
          <a:ext cx="358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3" imgW="3581280" imgH="838080" progId="Equation.DSMT4">
                  <p:embed/>
                </p:oleObj>
              </mc:Choice>
              <mc:Fallback>
                <p:oleObj name="Equation" r:id="rId3" imgW="3581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48" y="1260062"/>
                        <a:ext cx="358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577152" y="2201758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5" imgW="1790640" imgH="838080" progId="Equation.DSMT4">
                  <p:embed/>
                </p:oleObj>
              </mc:Choice>
              <mc:Fallback>
                <p:oleObj name="Equation" r:id="rId5" imgW="1790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2201758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250744" y="3124118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7" imgW="2438280" imgH="838080" progId="Equation.DSMT4">
                  <p:embed/>
                </p:oleObj>
              </mc:Choice>
              <mc:Fallback>
                <p:oleObj name="Equation" r:id="rId7" imgW="2438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0744" y="3124118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627004" y="4142014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9" imgW="1917360" imgH="291960" progId="Equation.DSMT4">
                  <p:embed/>
                </p:oleObj>
              </mc:Choice>
              <mc:Fallback>
                <p:oleObj name="Equation" r:id="rId9" imgW="1917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004" y="4142014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464256" y="4675414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1" imgW="1066680" imgH="291960" progId="Equation.DSMT4">
                  <p:embed/>
                </p:oleObj>
              </mc:Choice>
              <mc:Fallback>
                <p:oleObj name="Equation" r:id="rId11" imgW="1066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4675414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Bar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Given the enrollment at the main campuses of the following Big Ten Universities:</a:t>
            </a:r>
          </a:p>
          <a:p>
            <a:pPr marL="463550" indent="-463550">
              <a:defRPr/>
            </a:pPr>
            <a:r>
              <a:rPr lang="en-US" b="1" dirty="0" smtClean="0"/>
              <a:t>a.	</a:t>
            </a:r>
            <a:r>
              <a:rPr lang="en-US" dirty="0" smtClean="0"/>
              <a:t>Find the average enrollment over the six schools. (Round to the nearest thousand.)</a:t>
            </a:r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124200"/>
            <a:ext cx="4389120" cy="271140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3249304"/>
            <a:ext cx="43434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defRPr/>
            </a:pPr>
            <a:r>
              <a:rPr lang="en-US" sz="2800" b="1" dirty="0"/>
              <a:t>b.	</a:t>
            </a:r>
            <a:r>
              <a:rPr lang="en-US" sz="2800" dirty="0"/>
              <a:t>Find the university with the lowest enrollment.</a:t>
            </a:r>
          </a:p>
          <a:p>
            <a:pPr marL="463550" indent="-463550">
              <a:defRPr/>
            </a:pPr>
            <a:r>
              <a:rPr lang="en-US" sz="2800" b="1" dirty="0"/>
              <a:t>c.	</a:t>
            </a:r>
            <a:r>
              <a:rPr lang="en-US" sz="2800" dirty="0"/>
              <a:t>Find the difference in enrollment between Ohio State and Penn State.</a:t>
            </a:r>
          </a:p>
          <a:p>
            <a:pPr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Bar Graphs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Solution: </a:t>
            </a:r>
          </a:p>
          <a:p>
            <a:pPr>
              <a:defRPr/>
            </a:pPr>
            <a:r>
              <a:rPr lang="en-US" dirty="0" smtClean="0"/>
              <a:t>Note that the units on the graph are in thousands.</a:t>
            </a:r>
          </a:p>
          <a:p>
            <a:pPr>
              <a:tabLst>
                <a:tab pos="463550" algn="l"/>
              </a:tabLst>
              <a:defRPr/>
            </a:pPr>
            <a:r>
              <a:rPr lang="en-US" b="1" dirty="0" smtClean="0"/>
              <a:t>a.	</a:t>
            </a:r>
            <a:r>
              <a:rPr lang="en-US" dirty="0" smtClean="0"/>
              <a:t>Find the sum: </a:t>
            </a:r>
            <a:r>
              <a:rPr lang="en-US" dirty="0" smtClean="0">
                <a:solidFill>
                  <a:srgbClr val="0000FF"/>
                </a:solidFill>
              </a:rPr>
              <a:t>40 + 31 + 46 + 15 + 54 + 43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2060"/>
                </a:solidFill>
              </a:rPr>
              <a:t>229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</a:p>
          <a:p>
            <a:pPr>
              <a:tabLst>
                <a:tab pos="463550" algn="l"/>
              </a:tabLst>
              <a:defRPr/>
            </a:pPr>
            <a:r>
              <a:rPr lang="en-US" dirty="0" smtClean="0"/>
              <a:t>	Divide by 6: </a:t>
            </a:r>
            <a:r>
              <a:rPr lang="en-US" dirty="0" smtClean="0">
                <a:solidFill>
                  <a:srgbClr val="000099"/>
                </a:solidFill>
              </a:rPr>
              <a:t>229 ÷ 6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 </a:t>
            </a:r>
            <a:r>
              <a:rPr lang="en-US" dirty="0" smtClean="0">
                <a:solidFill>
                  <a:srgbClr val="FF00FF"/>
                </a:solidFill>
              </a:rPr>
              <a:t>38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  <a:defRPr/>
            </a:pPr>
            <a:r>
              <a:rPr lang="en-US" dirty="0" smtClean="0"/>
              <a:t>	The average enrollment is </a:t>
            </a:r>
            <a:r>
              <a:rPr lang="en-US" dirty="0" smtClean="0">
                <a:solidFill>
                  <a:srgbClr val="FF0000"/>
                </a:solidFill>
              </a:rPr>
              <a:t>38,000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students</a:t>
            </a:r>
            <a:r>
              <a:rPr lang="en-US" dirty="0" smtClean="0"/>
              <a:t>.</a:t>
            </a:r>
          </a:p>
          <a:p>
            <a:pPr marL="463550" indent="-463550">
              <a:defRPr/>
            </a:pPr>
            <a:r>
              <a:rPr lang="en-US" b="1" dirty="0" smtClean="0"/>
              <a:t>b.	</a:t>
            </a:r>
            <a:r>
              <a:rPr lang="en-US" dirty="0" smtClean="0"/>
              <a:t>Northwestern has the lowest enrollment: </a:t>
            </a:r>
            <a:r>
              <a:rPr lang="en-US" dirty="0" smtClean="0">
                <a:solidFill>
                  <a:srgbClr val="FF0000"/>
                </a:solidFill>
              </a:rPr>
              <a:t>15,000 students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  <a:defRPr/>
            </a:pPr>
            <a:r>
              <a:rPr lang="en-US" b="1" dirty="0" smtClean="0"/>
              <a:t>c.	</a:t>
            </a:r>
            <a:r>
              <a:rPr lang="en-US" dirty="0" smtClean="0"/>
              <a:t>The difference is </a:t>
            </a:r>
            <a:r>
              <a:rPr lang="en-US" dirty="0" smtClean="0">
                <a:solidFill>
                  <a:srgbClr val="000099"/>
                </a:solidFill>
              </a:rPr>
              <a:t>54,000 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dirty="0" smtClean="0">
                <a:solidFill>
                  <a:srgbClr val="000099"/>
                </a:solidFill>
              </a:rPr>
              <a:t>43,000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11,000 students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Word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9356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30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Strategy for Solving Word Problems</a:t>
            </a:r>
          </a:p>
          <a:p>
            <a:pPr>
              <a:spcBef>
                <a:spcPts val="3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Understand the problem. </a:t>
            </a:r>
          </a:p>
          <a:p>
            <a:pPr marL="914400" indent="-914400">
              <a:spcBef>
                <a:spcPts val="3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a.	</a:t>
            </a:r>
            <a:r>
              <a:rPr lang="en-US" dirty="0" smtClean="0">
                <a:solidFill>
                  <a:srgbClr val="000000"/>
                </a:solidFill>
              </a:rPr>
              <a:t>Read the problem carefully. (Read it several times if necessary.) </a:t>
            </a:r>
          </a:p>
          <a:p>
            <a:pPr marL="914400" indent="-914400">
              <a:spcBef>
                <a:spcPts val="3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b.	</a:t>
            </a:r>
            <a:r>
              <a:rPr lang="en-US" dirty="0" smtClean="0">
                <a:solidFill>
                  <a:srgbClr val="000000"/>
                </a:solidFill>
              </a:rPr>
              <a:t>If it helps, restate the problem in your own words. </a:t>
            </a:r>
          </a:p>
          <a:p>
            <a:pPr>
              <a:spcBef>
                <a:spcPts val="3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Devise a plan. </a:t>
            </a:r>
          </a:p>
          <a:p>
            <a:pPr marL="914400" indent="-914400">
              <a:spcBef>
                <a:spcPts val="3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a.	</a:t>
            </a:r>
            <a:r>
              <a:rPr lang="en-US" dirty="0" smtClean="0">
                <a:solidFill>
                  <a:srgbClr val="000000"/>
                </a:solidFill>
              </a:rPr>
              <a:t>Decide what is asked for. Assign a variable to the unknown quantity. Label this variable so you know exactly what it represents.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Word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</a:rPr>
              <a:t>Strategy for Solving Word Problems (cont.)</a:t>
            </a:r>
          </a:p>
          <a:p>
            <a:pPr marL="914400" indent="-914400">
              <a:spcBef>
                <a:spcPts val="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b.	</a:t>
            </a:r>
            <a:r>
              <a:rPr lang="en-US" dirty="0" smtClean="0">
                <a:solidFill>
                  <a:srgbClr val="000000"/>
                </a:solidFill>
              </a:rPr>
              <a:t>Draw a diagram or set up a chart whenever possible.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914400" indent="-914400">
              <a:spcBef>
                <a:spcPts val="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c.	</a:t>
            </a:r>
            <a:r>
              <a:rPr lang="en-US" dirty="0" smtClean="0">
                <a:solidFill>
                  <a:srgbClr val="000000"/>
                </a:solidFill>
              </a:rPr>
              <a:t>Write an equation that relates the information provided.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Carry out the plan. </a:t>
            </a:r>
          </a:p>
          <a:p>
            <a:pPr marL="914400" indent="-914400">
              <a:spcBef>
                <a:spcPts val="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a.	</a:t>
            </a:r>
            <a:r>
              <a:rPr lang="en-US" dirty="0" smtClean="0">
                <a:solidFill>
                  <a:srgbClr val="000000"/>
                </a:solidFill>
              </a:rPr>
              <a:t>Study your picture or diagram for insight into the solution. </a:t>
            </a:r>
          </a:p>
          <a:p>
            <a:pPr>
              <a:spcBef>
                <a:spcPts val="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b.	</a:t>
            </a:r>
            <a:r>
              <a:rPr lang="en-US" dirty="0" smtClean="0">
                <a:solidFill>
                  <a:srgbClr val="000000"/>
                </a:solidFill>
              </a:rPr>
              <a:t>Solve the equation.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Word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</a:rPr>
              <a:t>Strategy for Solving Word Problems (cont.)</a:t>
            </a:r>
          </a:p>
          <a:p>
            <a:pPr>
              <a:spcBef>
                <a:spcPts val="0"/>
              </a:spcBef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Look back over the results. </a:t>
            </a:r>
          </a:p>
          <a:p>
            <a:pPr marL="914400" indent="-914400">
              <a:spcBef>
                <a:spcPts val="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a.	</a:t>
            </a:r>
            <a:r>
              <a:rPr lang="en-US" dirty="0" smtClean="0">
                <a:solidFill>
                  <a:srgbClr val="000000"/>
                </a:solidFill>
              </a:rPr>
              <a:t>Does your solution make sense in terms of the wording of the problem? </a:t>
            </a:r>
          </a:p>
          <a:p>
            <a:pPr>
              <a:spcBef>
                <a:spcPts val="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b.	</a:t>
            </a:r>
            <a:r>
              <a:rPr lang="en-US" dirty="0" smtClean="0">
                <a:solidFill>
                  <a:srgbClr val="000000"/>
                </a:solidFill>
              </a:rPr>
              <a:t>Check your solution in the equation.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Word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80160"/>
            <a:ext cx="8686800" cy="360098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1712913" algn="l"/>
                <a:tab pos="3541713" algn="l"/>
                <a:tab pos="5486400" algn="l"/>
                <a:tab pos="6748463" algn="l"/>
              </a:tabLst>
            </a:pPr>
            <a:r>
              <a:rPr lang="en-US" sz="2400" b="1" dirty="0" smtClean="0">
                <a:solidFill>
                  <a:srgbClr val="000000"/>
                </a:solidFill>
              </a:rPr>
              <a:t>Addition 	Subtraction 	Multiplication 	Division 	Equality</a:t>
            </a:r>
          </a:p>
          <a:p>
            <a:pPr>
              <a:spcBef>
                <a:spcPts val="1200"/>
              </a:spcBef>
              <a:tabLst>
                <a:tab pos="1712913" algn="l"/>
                <a:tab pos="3541713" algn="l"/>
                <a:tab pos="5486400" algn="l"/>
                <a:tab pos="67484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add 	subtract 	multiply 	divide 	gives</a:t>
            </a:r>
          </a:p>
          <a:p>
            <a:pPr>
              <a:spcBef>
                <a:spcPts val="1200"/>
              </a:spcBef>
              <a:tabLst>
                <a:tab pos="1712913" algn="l"/>
                <a:tab pos="3541713" algn="l"/>
                <a:tab pos="5486400" algn="l"/>
                <a:tab pos="67484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sum 	difference 	product 	quotient 	represents</a:t>
            </a:r>
          </a:p>
          <a:p>
            <a:pPr>
              <a:spcBef>
                <a:spcPts val="1200"/>
              </a:spcBef>
              <a:tabLst>
                <a:tab pos="1712913" algn="l"/>
                <a:tab pos="3541713" algn="l"/>
                <a:tab pos="5486400" algn="l"/>
                <a:tab pos="67484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plus 	minus 	times 	ratio 	amounts to</a:t>
            </a:r>
          </a:p>
          <a:p>
            <a:pPr>
              <a:spcBef>
                <a:spcPts val="1200"/>
              </a:spcBef>
              <a:tabLst>
                <a:tab pos="1712913" algn="l"/>
                <a:tab pos="3541713" algn="l"/>
                <a:tab pos="5486400" algn="l"/>
                <a:tab pos="67484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more than 	less than 	twice 		is / was</a:t>
            </a:r>
          </a:p>
          <a:p>
            <a:pPr>
              <a:spcBef>
                <a:spcPts val="1200"/>
              </a:spcBef>
              <a:tabLst>
                <a:tab pos="1712913" algn="l"/>
                <a:tab pos="3541713" algn="l"/>
                <a:tab pos="5486400" algn="l"/>
                <a:tab pos="67484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increased by 	decreased by 	of (with fractions	is the same as</a:t>
            </a:r>
          </a:p>
          <a:p>
            <a:pPr>
              <a:spcBef>
                <a:spcPts val="1200"/>
              </a:spcBef>
              <a:tabLst>
                <a:tab pos="1712913" algn="l"/>
                <a:tab pos="3541713" algn="l"/>
                <a:tab pos="5486400" algn="l"/>
                <a:tab pos="67484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		and percents)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Number Problem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The sum of two numbers is </a:t>
            </a:r>
            <a:r>
              <a:rPr lang="en-US" dirty="0" smtClean="0">
                <a:solidFill>
                  <a:srgbClr val="0000FF"/>
                </a:solidFill>
              </a:rPr>
              <a:t>36</a:t>
            </a:r>
            <a:r>
              <a:rPr lang="en-US" dirty="0" smtClean="0"/>
              <a:t>. If    of the smaller number is equal to    of the larger number, find the two numbers.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b="1" dirty="0" smtClean="0"/>
              <a:t>Analyze the problem and identify the key words.</a:t>
            </a:r>
          </a:p>
          <a:p>
            <a:r>
              <a:rPr lang="en-US" dirty="0" smtClean="0"/>
              <a:t>The key words are </a:t>
            </a:r>
            <a:r>
              <a:rPr lang="en-US" b="1" dirty="0" smtClean="0"/>
              <a:t>sum </a:t>
            </a:r>
            <a:r>
              <a:rPr lang="en-US" dirty="0" smtClean="0"/>
              <a:t>(indicating addition) and </a:t>
            </a:r>
            <a:r>
              <a:rPr lang="en-US" b="1" dirty="0" smtClean="0"/>
              <a:t>of</a:t>
            </a:r>
            <a:r>
              <a:rPr lang="en-US" dirty="0" smtClean="0"/>
              <a:t> (indicating multiplication when used with fractions).</a:t>
            </a:r>
          </a:p>
          <a:p>
            <a:r>
              <a:rPr lang="en-US" b="1" dirty="0" smtClean="0"/>
              <a:t>Assign variables to the unknown quantities.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283200" y="126014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126014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3276600" y="1956828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56828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/>
          <p:nvPr/>
        </p:nvCxnSpPr>
        <p:spPr>
          <a:xfrm rot="5400000">
            <a:off x="1584452" y="4799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3975100" y="4799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470650" y="4799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Number Problem (cont.)</a:t>
            </a:r>
          </a:p>
        </p:txBody>
      </p:sp>
      <p:sp>
        <p:nvSpPr>
          <p:cNvPr id="20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482975" algn="l"/>
              </a:tabLst>
            </a:pPr>
            <a:r>
              <a:rPr lang="en-US" dirty="0" smtClean="0"/>
              <a:t>Let 	</a:t>
            </a:r>
            <a:r>
              <a:rPr lang="en-US" i="1" dirty="0" smtClean="0"/>
              <a:t>x </a:t>
            </a:r>
            <a:r>
              <a:rPr lang="en-US" dirty="0" smtClean="0"/>
              <a:t>= smaller number.</a:t>
            </a:r>
          </a:p>
          <a:p>
            <a:pPr>
              <a:tabLst>
                <a:tab pos="3482975" algn="l"/>
              </a:tabLst>
            </a:pPr>
            <a:r>
              <a:rPr lang="en-US" dirty="0" smtClean="0"/>
              <a:t>Since </a:t>
            </a:r>
            <a:r>
              <a:rPr lang="en-US" i="1" dirty="0" smtClean="0"/>
              <a:t>x </a:t>
            </a:r>
            <a:r>
              <a:rPr lang="en-US" dirty="0" smtClean="0"/>
              <a:t>+ (larger number) = 36,</a:t>
            </a:r>
            <a:r>
              <a:rPr lang="en-US" i="1" dirty="0" smtClean="0"/>
              <a:t> </a:t>
            </a:r>
          </a:p>
          <a:p>
            <a:pPr>
              <a:tabLst>
                <a:tab pos="2689225" algn="l"/>
              </a:tabLst>
            </a:pPr>
            <a:r>
              <a:rPr lang="en-US" dirty="0" smtClean="0"/>
              <a:t> 	 36 − </a:t>
            </a:r>
            <a:r>
              <a:rPr lang="en-US" i="1" dirty="0" smtClean="0"/>
              <a:t>x </a:t>
            </a:r>
            <a:r>
              <a:rPr lang="en-US" dirty="0" smtClean="0"/>
              <a:t>= larger number.</a:t>
            </a:r>
          </a:p>
          <a:p>
            <a:pPr>
              <a:tabLst>
                <a:tab pos="3482975" algn="l"/>
              </a:tabLst>
            </a:pPr>
            <a:r>
              <a:rPr lang="en-US" b="1" dirty="0" smtClean="0"/>
              <a:t>Write an equation relating the given information.</a:t>
            </a:r>
            <a:endParaRPr lang="en-US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0352" y="3505200"/>
          <a:ext cx="2565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3" imgW="2565360" imgH="1015920" progId="Equation.DSMT4">
                  <p:embed/>
                </p:oleObj>
              </mc:Choice>
              <mc:Fallback>
                <p:oleObj name="Equation" r:id="rId3" imgW="2565360" imgH="1015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2565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486400" y="3505200"/>
          <a:ext cx="2425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5" imgW="2425680" imgH="1015920" progId="Equation.DSMT4">
                  <p:embed/>
                </p:oleObj>
              </mc:Choice>
              <mc:Fallback>
                <p:oleObj name="Equation" r:id="rId5" imgW="2425680" imgH="10159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505200"/>
                        <a:ext cx="2425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657600" y="3797300"/>
          <a:ext cx="1092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7" imgW="1091880" imgH="749160" progId="Equation.DSMT4">
                  <p:embed/>
                </p:oleObj>
              </mc:Choice>
              <mc:Fallback>
                <p:oleObj name="Equation" r:id="rId7" imgW="1091880" imgH="749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97300"/>
                        <a:ext cx="1092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609852" y="5105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9" imgW="406080" imgH="825480" progId="Equation.DSMT4">
                  <p:embed/>
                </p:oleObj>
              </mc:Choice>
              <mc:Fallback>
                <p:oleObj name="Equation" r:id="rId9" imgW="4060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852" y="5105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4083050" y="54229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11" imgW="241200" imgH="190440" progId="Equation.DSMT4">
                  <p:embed/>
                </p:oleObj>
              </mc:Choice>
              <mc:Fallback>
                <p:oleObj name="Equation" r:id="rId11" imgW="24120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54229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032500" y="5105400"/>
          <a:ext cx="1333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13" imgW="1333440" imgH="825480" progId="Equation.DSMT4">
                  <p:embed/>
                </p:oleObj>
              </mc:Choice>
              <mc:Fallback>
                <p:oleObj name="Equation" r:id="rId13" imgW="133344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5105400"/>
                        <a:ext cx="1333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Number Problem (cont.)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Solve the equation.</a:t>
            </a:r>
            <a:endParaRPr lang="en-US" dirty="0" smtClean="0"/>
          </a:p>
        </p:txBody>
      </p:sp>
      <p:sp>
        <p:nvSpPr>
          <p:cNvPr id="3077" name="TextBox 10"/>
          <p:cNvSpPr txBox="1">
            <a:spLocks noChangeArrowheads="1"/>
          </p:cNvSpPr>
          <p:nvPr/>
        </p:nvSpPr>
        <p:spPr bwMode="auto">
          <a:xfrm>
            <a:off x="4648200" y="2895600"/>
            <a:ext cx="42976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Multiplying both sides of the equation by the LCD 4 yields integer coefficients.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989160" y="17780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3" imgW="2260440" imgH="838080" progId="Equation.DSMT4">
                  <p:embed/>
                </p:oleObj>
              </mc:Choice>
              <mc:Fallback>
                <p:oleObj name="Equation" r:id="rId3" imgW="2260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60" y="1778000"/>
                        <a:ext cx="226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641144" y="2739441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5" imgW="2933640" imgH="838080" progId="Equation.DSMT4">
                  <p:embed/>
                </p:oleObj>
              </mc:Choice>
              <mc:Fallback>
                <p:oleObj name="Equation" r:id="rId5" imgW="2933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144" y="2739441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057400" y="3726282"/>
          <a:ext cx="2095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7" imgW="2095200" imgH="495000" progId="Equation.DSMT4">
                  <p:embed/>
                </p:oleObj>
              </mc:Choice>
              <mc:Fallback>
                <p:oleObj name="Equation" r:id="rId7" imgW="20952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26282"/>
                        <a:ext cx="2095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71048" y="4370223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9" imgW="1562040" imgH="291960" progId="Equation.DSMT4">
                  <p:embed/>
                </p:oleObj>
              </mc:Choice>
              <mc:Fallback>
                <p:oleObj name="Equation" r:id="rId9" imgW="1562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048" y="4370223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079008" y="4810964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1" imgW="1079280" imgH="291960" progId="Equation.DSMT4">
                  <p:embed/>
                </p:oleObj>
              </mc:Choice>
              <mc:Fallback>
                <p:oleObj name="Equation" r:id="rId11" imgW="1079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008" y="4810964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31408" y="5251705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13" imgW="888840" imgH="279360" progId="Equation.DSMT4">
                  <p:embed/>
                </p:oleObj>
              </mc:Choice>
              <mc:Fallback>
                <p:oleObj name="Equation" r:id="rId13" imgW="8888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1408" y="5251705"/>
                        <a:ext cx="889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572904" y="5679744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5" imgW="1562040" imgH="291960" progId="Equation.DSMT4">
                  <p:embed/>
                </p:oleObj>
              </mc:Choice>
              <mc:Fallback>
                <p:oleObj name="Equation" r:id="rId15" imgW="1562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904" y="5679744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762500" y="5222544"/>
          <a:ext cx="1701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17" imgW="1701720" imgH="241200" progId="Equation.DSMT4">
                  <p:embed/>
                </p:oleObj>
              </mc:Choice>
              <mc:Fallback>
                <p:oleObj name="Equation" r:id="rId17" imgW="1701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5222544"/>
                        <a:ext cx="1701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762500" y="5728648"/>
          <a:ext cx="156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19" imgW="1562040" imgH="279360" progId="Equation.DSMT4">
                  <p:embed/>
                </p:oleObj>
              </mc:Choice>
              <mc:Fallback>
                <p:oleObj name="Equation" r:id="rId19" imgW="15620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5728648"/>
                        <a:ext cx="156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853</Words>
  <Application>Microsoft Office PowerPoint</Application>
  <PresentationFormat>On-screen Show (4:3)</PresentationFormat>
  <Paragraphs>154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Courier New</vt:lpstr>
      <vt:lpstr>Calibri</vt:lpstr>
      <vt:lpstr>Symbol</vt:lpstr>
      <vt:lpstr>Arial</vt:lpstr>
      <vt:lpstr>Office Theme</vt:lpstr>
      <vt:lpstr>Equation</vt:lpstr>
      <vt:lpstr>Section 1.6</vt:lpstr>
      <vt:lpstr>Objectives</vt:lpstr>
      <vt:lpstr>Solving Word Problems</vt:lpstr>
      <vt:lpstr>Solving Word Problems</vt:lpstr>
      <vt:lpstr>Solving Word Problems</vt:lpstr>
      <vt:lpstr>Solving Word Problems</vt:lpstr>
      <vt:lpstr>Example 1: Number Problem</vt:lpstr>
      <vt:lpstr>Example 1: Number Problem (cont.)</vt:lpstr>
      <vt:lpstr>Example 1: Number Problem (cont.)</vt:lpstr>
      <vt:lpstr>Example 1: Number Problem (cont.)</vt:lpstr>
      <vt:lpstr>Example 2: Distance-Rate-Time</vt:lpstr>
      <vt:lpstr>Example 2: Distance-Rate-Time (cont.)</vt:lpstr>
      <vt:lpstr>Example 2: Distance-Rate-Time (cont.)</vt:lpstr>
      <vt:lpstr>Example 2: Distance-Rate-Time (cont.)</vt:lpstr>
      <vt:lpstr>Example 3: Cost</vt:lpstr>
      <vt:lpstr>Example 3: Cost (cont.)</vt:lpstr>
      <vt:lpstr>Example 3: Cost (cont.)</vt:lpstr>
      <vt:lpstr>Example 3: Cost (cont.)</vt:lpstr>
      <vt:lpstr>Example 3: Cost (cont.)</vt:lpstr>
      <vt:lpstr>Example 3: Cost (cont.)</vt:lpstr>
      <vt:lpstr>Example 3: Cost (cont.)</vt:lpstr>
      <vt:lpstr>Example 4: Interest</vt:lpstr>
      <vt:lpstr>Example 4: Interest (cont.)</vt:lpstr>
      <vt:lpstr>Example 4: Interest (cont.)</vt:lpstr>
      <vt:lpstr>Average (or Mean)</vt:lpstr>
      <vt:lpstr>Example 5: Average (or Mean)</vt:lpstr>
      <vt:lpstr>Example 5: Average (or Mean) (cont.)</vt:lpstr>
      <vt:lpstr>Example 6: Bar Graphs</vt:lpstr>
      <vt:lpstr>Example 6: Bar Graphs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50</cp:revision>
  <dcterms:created xsi:type="dcterms:W3CDTF">2013-04-26T14:43:13Z</dcterms:created>
  <dcterms:modified xsi:type="dcterms:W3CDTF">2017-07-28T19:50:23Z</dcterms:modified>
</cp:coreProperties>
</file>