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0"/>
  </p:notesMasterIdLst>
  <p:handoutMasterIdLst>
    <p:handoutMasterId r:id="rId41"/>
  </p:handoutMasterIdLst>
  <p:sldIdLst>
    <p:sldId id="256" r:id="rId2"/>
    <p:sldId id="258" r:id="rId3"/>
    <p:sldId id="293" r:id="rId4"/>
    <p:sldId id="294"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Lst>
  <p:sldSz cx="9144000" cy="6858000" type="screen4x3"/>
  <p:notesSz cx="6858000" cy="9144000"/>
  <p:embeddedFontLst>
    <p:embeddedFont>
      <p:font typeface="Calibri" panose="020F0502020204030204" pitchFamily="34" charset="0"/>
      <p:regular r:id="rId42"/>
      <p:bold r:id="rId43"/>
      <p:italic r:id="rId44"/>
      <p:boldItalic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2" d="100"/>
          <a:sy n="102" d="100"/>
        </p:scale>
        <p:origin x="103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2.fntdata"/><Relationship Id="rId48"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image" Target="../media/image51.wmf"/><Relationship Id="rId7" Type="http://schemas.openxmlformats.org/officeDocument/2006/relationships/image" Target="../media/image55.wmf"/><Relationship Id="rId2" Type="http://schemas.openxmlformats.org/officeDocument/2006/relationships/image" Target="../media/image50.wmf"/><Relationship Id="rId1" Type="http://schemas.openxmlformats.org/officeDocument/2006/relationships/image" Target="../media/image49.wmf"/><Relationship Id="rId6" Type="http://schemas.openxmlformats.org/officeDocument/2006/relationships/image" Target="../media/image54.wmf"/><Relationship Id="rId5" Type="http://schemas.openxmlformats.org/officeDocument/2006/relationships/image" Target="../media/image53.wmf"/><Relationship Id="rId4" Type="http://schemas.openxmlformats.org/officeDocument/2006/relationships/image" Target="../media/image5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7.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image" Target="../media/image72.wmf"/><Relationship Id="rId1" Type="http://schemas.openxmlformats.org/officeDocument/2006/relationships/image" Target="../media/image71.wmf"/><Relationship Id="rId5" Type="http://schemas.openxmlformats.org/officeDocument/2006/relationships/image" Target="../media/image75.wmf"/><Relationship Id="rId4" Type="http://schemas.openxmlformats.org/officeDocument/2006/relationships/image" Target="../media/image74.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76.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80.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4" Type="http://schemas.openxmlformats.org/officeDocument/2006/relationships/image" Target="../media/image81.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image" Target="../media/image86.wmf"/><Relationship Id="rId1" Type="http://schemas.openxmlformats.org/officeDocument/2006/relationships/image" Target="../media/image85.wmf"/><Relationship Id="rId4" Type="http://schemas.openxmlformats.org/officeDocument/2006/relationships/image" Target="../media/image8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 Id="rId5" Type="http://schemas.openxmlformats.org/officeDocument/2006/relationships/image" Target="../media/image93.wmf"/><Relationship Id="rId4" Type="http://schemas.openxmlformats.org/officeDocument/2006/relationships/image" Target="../media/image92.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96.wmf"/><Relationship Id="rId1" Type="http://schemas.openxmlformats.org/officeDocument/2006/relationships/image" Target="../media/image9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98.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01.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01.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04.wmf"/><Relationship Id="rId2" Type="http://schemas.openxmlformats.org/officeDocument/2006/relationships/image" Target="../media/image103.wmf"/><Relationship Id="rId1" Type="http://schemas.openxmlformats.org/officeDocument/2006/relationships/image" Target="../media/image102.wmf"/><Relationship Id="rId4" Type="http://schemas.openxmlformats.org/officeDocument/2006/relationships/image" Target="../media/image105.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image" Target="../media/image108.wmf"/><Relationship Id="rId1" Type="http://schemas.openxmlformats.org/officeDocument/2006/relationships/image" Target="../media/image107.wmf"/><Relationship Id="rId6" Type="http://schemas.openxmlformats.org/officeDocument/2006/relationships/image" Target="../media/image112.wmf"/><Relationship Id="rId5" Type="http://schemas.openxmlformats.org/officeDocument/2006/relationships/image" Target="../media/image111.wmf"/><Relationship Id="rId4" Type="http://schemas.openxmlformats.org/officeDocument/2006/relationships/image" Target="../media/image110.wmf"/></Relationships>
</file>

<file path=ppt/drawings/_rels/vmlDrawing25.vml.rels><?xml version="1.0" encoding="UTF-8" standalone="yes"?>
<Relationships xmlns="http://schemas.openxmlformats.org/package/2006/relationships"><Relationship Id="rId8" Type="http://schemas.openxmlformats.org/officeDocument/2006/relationships/image" Target="../media/image121.wmf"/><Relationship Id="rId3" Type="http://schemas.openxmlformats.org/officeDocument/2006/relationships/image" Target="../media/image116.wmf"/><Relationship Id="rId7" Type="http://schemas.openxmlformats.org/officeDocument/2006/relationships/image" Target="../media/image120.wmf"/><Relationship Id="rId2" Type="http://schemas.openxmlformats.org/officeDocument/2006/relationships/image" Target="../media/image115.wmf"/><Relationship Id="rId1" Type="http://schemas.openxmlformats.org/officeDocument/2006/relationships/image" Target="../media/image114.wmf"/><Relationship Id="rId6" Type="http://schemas.openxmlformats.org/officeDocument/2006/relationships/image" Target="../media/image119.wmf"/><Relationship Id="rId5" Type="http://schemas.openxmlformats.org/officeDocument/2006/relationships/image" Target="../media/image118.wmf"/><Relationship Id="rId4" Type="http://schemas.openxmlformats.org/officeDocument/2006/relationships/image" Target="../media/image117.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25.wmf"/><Relationship Id="rId2" Type="http://schemas.openxmlformats.org/officeDocument/2006/relationships/image" Target="../media/image124.wmf"/><Relationship Id="rId1" Type="http://schemas.openxmlformats.org/officeDocument/2006/relationships/image" Target="../media/image123.wmf"/><Relationship Id="rId4" Type="http://schemas.openxmlformats.org/officeDocument/2006/relationships/image" Target="../media/image126.wmf"/></Relationships>
</file>

<file path=ppt/drawings/_rels/vmlDrawing27.vml.rels><?xml version="1.0" encoding="UTF-8" standalone="yes"?>
<Relationships xmlns="http://schemas.openxmlformats.org/package/2006/relationships"><Relationship Id="rId8" Type="http://schemas.openxmlformats.org/officeDocument/2006/relationships/image" Target="../media/image135.wmf"/><Relationship Id="rId3" Type="http://schemas.openxmlformats.org/officeDocument/2006/relationships/image" Target="../media/image130.wmf"/><Relationship Id="rId7" Type="http://schemas.openxmlformats.org/officeDocument/2006/relationships/image" Target="../media/image134.wmf"/><Relationship Id="rId12" Type="http://schemas.openxmlformats.org/officeDocument/2006/relationships/image" Target="../media/image139.wmf"/><Relationship Id="rId2" Type="http://schemas.openxmlformats.org/officeDocument/2006/relationships/image" Target="../media/image129.wmf"/><Relationship Id="rId1" Type="http://schemas.openxmlformats.org/officeDocument/2006/relationships/image" Target="../media/image128.wmf"/><Relationship Id="rId6" Type="http://schemas.openxmlformats.org/officeDocument/2006/relationships/image" Target="../media/image133.wmf"/><Relationship Id="rId11" Type="http://schemas.openxmlformats.org/officeDocument/2006/relationships/image" Target="../media/image138.wmf"/><Relationship Id="rId5" Type="http://schemas.openxmlformats.org/officeDocument/2006/relationships/image" Target="../media/image132.wmf"/><Relationship Id="rId10" Type="http://schemas.openxmlformats.org/officeDocument/2006/relationships/image" Target="../media/image137.wmf"/><Relationship Id="rId4" Type="http://schemas.openxmlformats.org/officeDocument/2006/relationships/image" Target="../media/image131.wmf"/><Relationship Id="rId9" Type="http://schemas.openxmlformats.org/officeDocument/2006/relationships/image" Target="../media/image136.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142.wmf"/><Relationship Id="rId1" Type="http://schemas.openxmlformats.org/officeDocument/2006/relationships/image" Target="../media/image141.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145.wmf"/><Relationship Id="rId1" Type="http://schemas.openxmlformats.org/officeDocument/2006/relationships/image" Target="../media/image14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30.vml.rels><?xml version="1.0" encoding="UTF-8" standalone="yes"?>
<Relationships xmlns="http://schemas.openxmlformats.org/package/2006/relationships"><Relationship Id="rId8" Type="http://schemas.openxmlformats.org/officeDocument/2006/relationships/image" Target="../media/image153.wmf"/><Relationship Id="rId3" Type="http://schemas.openxmlformats.org/officeDocument/2006/relationships/image" Target="../media/image148.wmf"/><Relationship Id="rId7" Type="http://schemas.openxmlformats.org/officeDocument/2006/relationships/image" Target="../media/image152.wmf"/><Relationship Id="rId2" Type="http://schemas.openxmlformats.org/officeDocument/2006/relationships/image" Target="../media/image147.wmf"/><Relationship Id="rId1" Type="http://schemas.openxmlformats.org/officeDocument/2006/relationships/image" Target="../media/image146.wmf"/><Relationship Id="rId6" Type="http://schemas.openxmlformats.org/officeDocument/2006/relationships/image" Target="../media/image151.wmf"/><Relationship Id="rId5" Type="http://schemas.openxmlformats.org/officeDocument/2006/relationships/image" Target="../media/image150.wmf"/><Relationship Id="rId4" Type="http://schemas.openxmlformats.org/officeDocument/2006/relationships/image" Target="../media/image14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7/28/2017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02740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4CEA1D-E772-4B5B-95E0-D5845FC337C4}" type="datetimeFigureOut">
              <a:rPr lang="en-US" smtClean="0"/>
              <a:pPr/>
              <a:t>7/28/2017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4B9F36-D506-42DF-8E80-6C6853A5318B}" type="slidenum">
              <a:rPr lang="en-US" smtClean="0"/>
              <a:pPr/>
              <a:t>‹#›</a:t>
            </a:fld>
            <a:endParaRPr lang="en-US" dirty="0"/>
          </a:p>
        </p:txBody>
      </p:sp>
    </p:spTree>
    <p:extLst>
      <p:ext uri="{BB962C8B-B14F-4D97-AF65-F5344CB8AC3E}">
        <p14:creationId xmlns:p14="http://schemas.microsoft.com/office/powerpoint/2010/main" val="2046620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21.bin"/><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19.bin"/><Relationship Id="rId14" Type="http://schemas.openxmlformats.org/officeDocument/2006/relationships/image" Target="../media/image34.wmf"/></Relationships>
</file>

<file path=ppt/slides/_rels/slide12.xml.rels><?xml version="1.0" encoding="UTF-8" standalone="yes"?>
<Relationships xmlns="http://schemas.openxmlformats.org/package/2006/relationships"><Relationship Id="rId3" Type="http://schemas.openxmlformats.org/officeDocument/2006/relationships/image" Target="../media/image37.png"/><Relationship Id="rId7"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3.bin"/><Relationship Id="rId5" Type="http://schemas.openxmlformats.org/officeDocument/2006/relationships/image" Target="../media/image35.wmf"/><Relationship Id="rId4" Type="http://schemas.openxmlformats.org/officeDocument/2006/relationships/oleObject" Target="../embeddings/oleObject22.bin"/></Relationships>
</file>

<file path=ppt/slides/_rels/slide13.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29.bin"/><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42.wmf"/><Relationship Id="rId2" Type="http://schemas.openxmlformats.org/officeDocument/2006/relationships/slideLayout" Target="../slideLayouts/slideLayout2.xml"/><Relationship Id="rId16" Type="http://schemas.openxmlformats.org/officeDocument/2006/relationships/image" Target="../media/image44.wmf"/><Relationship Id="rId1" Type="http://schemas.openxmlformats.org/officeDocument/2006/relationships/vmlDrawing" Target="../drawings/vmlDrawing8.vml"/><Relationship Id="rId6" Type="http://schemas.openxmlformats.org/officeDocument/2006/relationships/image" Target="../media/image39.wmf"/><Relationship Id="rId11" Type="http://schemas.openxmlformats.org/officeDocument/2006/relationships/oleObject" Target="../embeddings/oleObject28.bin"/><Relationship Id="rId5" Type="http://schemas.openxmlformats.org/officeDocument/2006/relationships/oleObject" Target="../embeddings/oleObject25.bin"/><Relationship Id="rId15" Type="http://schemas.openxmlformats.org/officeDocument/2006/relationships/oleObject" Target="../embeddings/oleObject30.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27.bin"/><Relationship Id="rId14" Type="http://schemas.openxmlformats.org/officeDocument/2006/relationships/image" Target="../media/image43.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48.png"/><Relationship Id="rId7" Type="http://schemas.openxmlformats.org/officeDocument/2006/relationships/image" Target="../media/image46.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32.bin"/><Relationship Id="rId5" Type="http://schemas.openxmlformats.org/officeDocument/2006/relationships/image" Target="../media/image45.wmf"/><Relationship Id="rId4" Type="http://schemas.openxmlformats.org/officeDocument/2006/relationships/oleObject" Target="../embeddings/oleObject31.bin"/><Relationship Id="rId9" Type="http://schemas.openxmlformats.org/officeDocument/2006/relationships/image" Target="../media/image47.wmf"/></Relationships>
</file>

<file path=ppt/slides/_rels/slide15.xml.rels><?xml version="1.0" encoding="UTF-8" standalone="yes"?>
<Relationships xmlns="http://schemas.openxmlformats.org/package/2006/relationships"><Relationship Id="rId8" Type="http://schemas.openxmlformats.org/officeDocument/2006/relationships/image" Target="../media/image51.wmf"/><Relationship Id="rId13" Type="http://schemas.openxmlformats.org/officeDocument/2006/relationships/oleObject" Target="../embeddings/oleObject39.bin"/><Relationship Id="rId18" Type="http://schemas.openxmlformats.org/officeDocument/2006/relationships/image" Target="../media/image56.wmf"/><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53.wmf"/><Relationship Id="rId17" Type="http://schemas.openxmlformats.org/officeDocument/2006/relationships/oleObject" Target="../embeddings/oleObject41.bin"/><Relationship Id="rId2" Type="http://schemas.openxmlformats.org/officeDocument/2006/relationships/slideLayout" Target="../slideLayouts/slideLayout2.xml"/><Relationship Id="rId16" Type="http://schemas.openxmlformats.org/officeDocument/2006/relationships/image" Target="../media/image55.wmf"/><Relationship Id="rId1" Type="http://schemas.openxmlformats.org/officeDocument/2006/relationships/vmlDrawing" Target="../drawings/vmlDrawing10.vml"/><Relationship Id="rId6" Type="http://schemas.openxmlformats.org/officeDocument/2006/relationships/image" Target="../media/image50.wmf"/><Relationship Id="rId11" Type="http://schemas.openxmlformats.org/officeDocument/2006/relationships/oleObject" Target="../embeddings/oleObject38.bin"/><Relationship Id="rId5" Type="http://schemas.openxmlformats.org/officeDocument/2006/relationships/oleObject" Target="../embeddings/oleObject35.bin"/><Relationship Id="rId15" Type="http://schemas.openxmlformats.org/officeDocument/2006/relationships/oleObject" Target="../embeddings/oleObject40.bin"/><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37.bin"/><Relationship Id="rId14" Type="http://schemas.openxmlformats.org/officeDocument/2006/relationships/image" Target="../media/image54.wmf"/></Relationships>
</file>

<file path=ppt/slides/_rels/slide16.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57.wmf"/><Relationship Id="rId4" Type="http://schemas.openxmlformats.org/officeDocument/2006/relationships/oleObject" Target="../embeddings/oleObject42.bin"/></Relationships>
</file>

<file path=ppt/slides/_rels/slide17.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48.bin"/><Relationship Id="rId18" Type="http://schemas.openxmlformats.org/officeDocument/2006/relationships/image" Target="../media/image66.wmf"/><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63.wmf"/><Relationship Id="rId17" Type="http://schemas.openxmlformats.org/officeDocument/2006/relationships/oleObject" Target="../embeddings/oleObject50.bin"/><Relationship Id="rId2" Type="http://schemas.openxmlformats.org/officeDocument/2006/relationships/slideLayout" Target="../slideLayouts/slideLayout2.xml"/><Relationship Id="rId16" Type="http://schemas.openxmlformats.org/officeDocument/2006/relationships/image" Target="../media/image65.wmf"/><Relationship Id="rId1" Type="http://schemas.openxmlformats.org/officeDocument/2006/relationships/vmlDrawing" Target="../drawings/vmlDrawing12.vml"/><Relationship Id="rId6" Type="http://schemas.openxmlformats.org/officeDocument/2006/relationships/image" Target="../media/image60.wmf"/><Relationship Id="rId11" Type="http://schemas.openxmlformats.org/officeDocument/2006/relationships/oleObject" Target="../embeddings/oleObject47.bin"/><Relationship Id="rId5" Type="http://schemas.openxmlformats.org/officeDocument/2006/relationships/oleObject" Target="../embeddings/oleObject44.bin"/><Relationship Id="rId15" Type="http://schemas.openxmlformats.org/officeDocument/2006/relationships/oleObject" Target="../embeddings/oleObject49.bin"/><Relationship Id="rId10" Type="http://schemas.openxmlformats.org/officeDocument/2006/relationships/image" Target="../media/image62.wmf"/><Relationship Id="rId4" Type="http://schemas.openxmlformats.org/officeDocument/2006/relationships/image" Target="../media/image59.wmf"/><Relationship Id="rId9" Type="http://schemas.openxmlformats.org/officeDocument/2006/relationships/oleObject" Target="../embeddings/oleObject46.bin"/><Relationship Id="rId14" Type="http://schemas.openxmlformats.org/officeDocument/2006/relationships/image" Target="../media/image64.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image" Target="../media/image70.png"/><Relationship Id="rId7" Type="http://schemas.openxmlformats.org/officeDocument/2006/relationships/image" Target="../media/image68.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52.bin"/><Relationship Id="rId5" Type="http://schemas.openxmlformats.org/officeDocument/2006/relationships/image" Target="../media/image67.wmf"/><Relationship Id="rId4" Type="http://schemas.openxmlformats.org/officeDocument/2006/relationships/oleObject" Target="../embeddings/oleObject51.bin"/><Relationship Id="rId9" Type="http://schemas.openxmlformats.org/officeDocument/2006/relationships/image" Target="../media/image69.wmf"/></Relationships>
</file>

<file path=ppt/slides/_rels/slide19.x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75.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72.wmf"/><Relationship Id="rId11" Type="http://schemas.openxmlformats.org/officeDocument/2006/relationships/oleObject" Target="../embeddings/oleObject58.bin"/><Relationship Id="rId5" Type="http://schemas.openxmlformats.org/officeDocument/2006/relationships/oleObject" Target="../embeddings/oleObject55.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57.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image" Target="../media/image77.png"/><Relationship Id="rId4" Type="http://schemas.openxmlformats.org/officeDocument/2006/relationships/image" Target="../media/image76.wmf"/></Relationships>
</file>

<file path=ppt/slides/_rels/slide21.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65.bin"/><Relationship Id="rId3" Type="http://schemas.openxmlformats.org/officeDocument/2006/relationships/oleObject" Target="../embeddings/oleObject60.bin"/><Relationship Id="rId7" Type="http://schemas.openxmlformats.org/officeDocument/2006/relationships/oleObject" Target="../embeddings/oleObject62.bin"/><Relationship Id="rId12" Type="http://schemas.openxmlformats.org/officeDocument/2006/relationships/image" Target="../media/image82.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79.wmf"/><Relationship Id="rId11" Type="http://schemas.openxmlformats.org/officeDocument/2006/relationships/oleObject" Target="../embeddings/oleObject64.bin"/><Relationship Id="rId5" Type="http://schemas.openxmlformats.org/officeDocument/2006/relationships/oleObject" Target="../embeddings/oleObject61.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63.bin"/><Relationship Id="rId14" Type="http://schemas.openxmlformats.org/officeDocument/2006/relationships/image" Target="../media/image83.wmf"/></Relationships>
</file>

<file path=ppt/slides/_rels/slide22.xml.rels><?xml version="1.0" encoding="UTF-8" standalone="yes"?>
<Relationships xmlns="http://schemas.openxmlformats.org/package/2006/relationships"><Relationship Id="rId2" Type="http://schemas.openxmlformats.org/officeDocument/2006/relationships/image" Target="../media/image8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oleObject" Target="../embeddings/oleObject66.bin"/><Relationship Id="rId7"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86.wmf"/><Relationship Id="rId5" Type="http://schemas.openxmlformats.org/officeDocument/2006/relationships/oleObject" Target="../embeddings/oleObject67.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69.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72.bin"/><Relationship Id="rId13" Type="http://schemas.openxmlformats.org/officeDocument/2006/relationships/image" Target="../media/image93.wmf"/><Relationship Id="rId3" Type="http://schemas.openxmlformats.org/officeDocument/2006/relationships/oleObject" Target="../embeddings/oleObject70.bin"/><Relationship Id="rId7" Type="http://schemas.openxmlformats.org/officeDocument/2006/relationships/image" Target="../media/image90.wmf"/><Relationship Id="rId12" Type="http://schemas.openxmlformats.org/officeDocument/2006/relationships/oleObject" Target="../embeddings/oleObject74.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71.bin"/><Relationship Id="rId11" Type="http://schemas.openxmlformats.org/officeDocument/2006/relationships/image" Target="../media/image92.wmf"/><Relationship Id="rId5" Type="http://schemas.openxmlformats.org/officeDocument/2006/relationships/image" Target="../media/image94.png"/><Relationship Id="rId10" Type="http://schemas.openxmlformats.org/officeDocument/2006/relationships/oleObject" Target="../embeddings/oleObject73.bin"/><Relationship Id="rId4" Type="http://schemas.openxmlformats.org/officeDocument/2006/relationships/image" Target="../media/image89.wmf"/><Relationship Id="rId9" Type="http://schemas.openxmlformats.org/officeDocument/2006/relationships/image" Target="../media/image91.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75.bin"/><Relationship Id="rId7" Type="http://schemas.openxmlformats.org/officeDocument/2006/relationships/image" Target="../media/image97.png"/><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96.wmf"/><Relationship Id="rId5" Type="http://schemas.openxmlformats.org/officeDocument/2006/relationships/oleObject" Target="../embeddings/oleObject76.bin"/><Relationship Id="rId4" Type="http://schemas.openxmlformats.org/officeDocument/2006/relationships/image" Target="../media/image95.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100.png"/><Relationship Id="rId5" Type="http://schemas.openxmlformats.org/officeDocument/2006/relationships/image" Target="../media/image99.png"/><Relationship Id="rId4" Type="http://schemas.openxmlformats.org/officeDocument/2006/relationships/image" Target="../media/image98.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101.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79.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101.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82.bin"/><Relationship Id="rId3" Type="http://schemas.openxmlformats.org/officeDocument/2006/relationships/oleObject" Target="../embeddings/oleObject80.bin"/><Relationship Id="rId7" Type="http://schemas.openxmlformats.org/officeDocument/2006/relationships/image" Target="../media/image103.wmf"/><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oleObject" Target="../embeddings/oleObject81.bin"/><Relationship Id="rId11" Type="http://schemas.openxmlformats.org/officeDocument/2006/relationships/image" Target="../media/image105.wmf"/><Relationship Id="rId5" Type="http://schemas.openxmlformats.org/officeDocument/2006/relationships/image" Target="../media/image106.png"/><Relationship Id="rId10" Type="http://schemas.openxmlformats.org/officeDocument/2006/relationships/oleObject" Target="../embeddings/oleObject83.bin"/><Relationship Id="rId4" Type="http://schemas.openxmlformats.org/officeDocument/2006/relationships/image" Target="../media/image102.wmf"/><Relationship Id="rId9" Type="http://schemas.openxmlformats.org/officeDocument/2006/relationships/image" Target="../media/image104.wmf"/></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11.png"/><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image" Target="../media/image10.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image" Target="../media/image8.png"/><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86.bin"/><Relationship Id="rId13" Type="http://schemas.openxmlformats.org/officeDocument/2006/relationships/image" Target="../media/image111.wmf"/><Relationship Id="rId3" Type="http://schemas.openxmlformats.org/officeDocument/2006/relationships/oleObject" Target="../embeddings/oleObject84.bin"/><Relationship Id="rId7" Type="http://schemas.openxmlformats.org/officeDocument/2006/relationships/image" Target="../media/image108.wmf"/><Relationship Id="rId12"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oleObject" Target="../embeddings/oleObject85.bin"/><Relationship Id="rId11" Type="http://schemas.openxmlformats.org/officeDocument/2006/relationships/image" Target="../media/image110.wmf"/><Relationship Id="rId5" Type="http://schemas.openxmlformats.org/officeDocument/2006/relationships/image" Target="../media/image113.png"/><Relationship Id="rId15" Type="http://schemas.openxmlformats.org/officeDocument/2006/relationships/image" Target="../media/image112.wmf"/><Relationship Id="rId10" Type="http://schemas.openxmlformats.org/officeDocument/2006/relationships/oleObject" Target="../embeddings/oleObject87.bin"/><Relationship Id="rId4" Type="http://schemas.openxmlformats.org/officeDocument/2006/relationships/image" Target="../media/image107.wmf"/><Relationship Id="rId9" Type="http://schemas.openxmlformats.org/officeDocument/2006/relationships/image" Target="../media/image109.wmf"/><Relationship Id="rId14" Type="http://schemas.openxmlformats.org/officeDocument/2006/relationships/oleObject" Target="../embeddings/oleObject89.bin"/></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92.bin"/><Relationship Id="rId13" Type="http://schemas.openxmlformats.org/officeDocument/2006/relationships/image" Target="../media/image118.wmf"/><Relationship Id="rId18" Type="http://schemas.openxmlformats.org/officeDocument/2006/relationships/oleObject" Target="../embeddings/oleObject97.bin"/><Relationship Id="rId3" Type="http://schemas.openxmlformats.org/officeDocument/2006/relationships/oleObject" Target="../embeddings/oleObject90.bin"/><Relationship Id="rId7" Type="http://schemas.openxmlformats.org/officeDocument/2006/relationships/image" Target="../media/image115.wmf"/><Relationship Id="rId12" Type="http://schemas.openxmlformats.org/officeDocument/2006/relationships/oleObject" Target="../embeddings/oleObject94.bin"/><Relationship Id="rId17" Type="http://schemas.openxmlformats.org/officeDocument/2006/relationships/image" Target="../media/image120.wmf"/><Relationship Id="rId2" Type="http://schemas.openxmlformats.org/officeDocument/2006/relationships/slideLayout" Target="../slideLayouts/slideLayout2.xml"/><Relationship Id="rId16" Type="http://schemas.openxmlformats.org/officeDocument/2006/relationships/oleObject" Target="../embeddings/oleObject96.bin"/><Relationship Id="rId1" Type="http://schemas.openxmlformats.org/officeDocument/2006/relationships/vmlDrawing" Target="../drawings/vmlDrawing25.vml"/><Relationship Id="rId6" Type="http://schemas.openxmlformats.org/officeDocument/2006/relationships/oleObject" Target="../embeddings/oleObject91.bin"/><Relationship Id="rId11" Type="http://schemas.openxmlformats.org/officeDocument/2006/relationships/image" Target="../media/image117.wmf"/><Relationship Id="rId5" Type="http://schemas.openxmlformats.org/officeDocument/2006/relationships/image" Target="../media/image122.png"/><Relationship Id="rId15" Type="http://schemas.openxmlformats.org/officeDocument/2006/relationships/image" Target="../media/image119.wmf"/><Relationship Id="rId10" Type="http://schemas.openxmlformats.org/officeDocument/2006/relationships/oleObject" Target="../embeddings/oleObject93.bin"/><Relationship Id="rId19" Type="http://schemas.openxmlformats.org/officeDocument/2006/relationships/image" Target="../media/image121.wmf"/><Relationship Id="rId4" Type="http://schemas.openxmlformats.org/officeDocument/2006/relationships/image" Target="../media/image114.wmf"/><Relationship Id="rId9" Type="http://schemas.openxmlformats.org/officeDocument/2006/relationships/image" Target="../media/image116.wmf"/><Relationship Id="rId14" Type="http://schemas.openxmlformats.org/officeDocument/2006/relationships/oleObject" Target="../embeddings/oleObject95.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100.bin"/><Relationship Id="rId3" Type="http://schemas.openxmlformats.org/officeDocument/2006/relationships/oleObject" Target="../embeddings/oleObject98.bin"/><Relationship Id="rId7" Type="http://schemas.openxmlformats.org/officeDocument/2006/relationships/image" Target="../media/image124.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oleObject" Target="../embeddings/oleObject99.bin"/><Relationship Id="rId11" Type="http://schemas.openxmlformats.org/officeDocument/2006/relationships/image" Target="../media/image126.wmf"/><Relationship Id="rId5" Type="http://schemas.openxmlformats.org/officeDocument/2006/relationships/image" Target="../media/image127.png"/><Relationship Id="rId10" Type="http://schemas.openxmlformats.org/officeDocument/2006/relationships/oleObject" Target="../embeddings/oleObject101.bin"/><Relationship Id="rId4" Type="http://schemas.openxmlformats.org/officeDocument/2006/relationships/image" Target="../media/image123.wmf"/><Relationship Id="rId9" Type="http://schemas.openxmlformats.org/officeDocument/2006/relationships/image" Target="../media/image125.wmf"/></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104.bin"/><Relationship Id="rId13" Type="http://schemas.openxmlformats.org/officeDocument/2006/relationships/image" Target="../media/image132.wmf"/><Relationship Id="rId18" Type="http://schemas.openxmlformats.org/officeDocument/2006/relationships/oleObject" Target="../embeddings/oleObject109.bin"/><Relationship Id="rId26" Type="http://schemas.openxmlformats.org/officeDocument/2006/relationships/oleObject" Target="../embeddings/oleObject113.bin"/><Relationship Id="rId3" Type="http://schemas.openxmlformats.org/officeDocument/2006/relationships/oleObject" Target="../embeddings/oleObject102.bin"/><Relationship Id="rId21" Type="http://schemas.openxmlformats.org/officeDocument/2006/relationships/image" Target="../media/image136.wmf"/><Relationship Id="rId7" Type="http://schemas.openxmlformats.org/officeDocument/2006/relationships/image" Target="../media/image129.wmf"/><Relationship Id="rId12" Type="http://schemas.openxmlformats.org/officeDocument/2006/relationships/oleObject" Target="../embeddings/oleObject106.bin"/><Relationship Id="rId17" Type="http://schemas.openxmlformats.org/officeDocument/2006/relationships/image" Target="../media/image134.wmf"/><Relationship Id="rId25" Type="http://schemas.openxmlformats.org/officeDocument/2006/relationships/image" Target="../media/image138.wmf"/><Relationship Id="rId2" Type="http://schemas.openxmlformats.org/officeDocument/2006/relationships/slideLayout" Target="../slideLayouts/slideLayout2.xml"/><Relationship Id="rId16" Type="http://schemas.openxmlformats.org/officeDocument/2006/relationships/oleObject" Target="../embeddings/oleObject108.bin"/><Relationship Id="rId20" Type="http://schemas.openxmlformats.org/officeDocument/2006/relationships/oleObject" Target="../embeddings/oleObject110.bin"/><Relationship Id="rId1" Type="http://schemas.openxmlformats.org/officeDocument/2006/relationships/vmlDrawing" Target="../drawings/vmlDrawing27.vml"/><Relationship Id="rId6" Type="http://schemas.openxmlformats.org/officeDocument/2006/relationships/oleObject" Target="../embeddings/oleObject103.bin"/><Relationship Id="rId11" Type="http://schemas.openxmlformats.org/officeDocument/2006/relationships/image" Target="../media/image131.wmf"/><Relationship Id="rId24" Type="http://schemas.openxmlformats.org/officeDocument/2006/relationships/oleObject" Target="../embeddings/oleObject112.bin"/><Relationship Id="rId5" Type="http://schemas.openxmlformats.org/officeDocument/2006/relationships/image" Target="../media/image140.png"/><Relationship Id="rId15" Type="http://schemas.openxmlformats.org/officeDocument/2006/relationships/image" Target="../media/image133.wmf"/><Relationship Id="rId23" Type="http://schemas.openxmlformats.org/officeDocument/2006/relationships/image" Target="../media/image137.wmf"/><Relationship Id="rId10" Type="http://schemas.openxmlformats.org/officeDocument/2006/relationships/oleObject" Target="../embeddings/oleObject105.bin"/><Relationship Id="rId19" Type="http://schemas.openxmlformats.org/officeDocument/2006/relationships/image" Target="../media/image135.wmf"/><Relationship Id="rId4" Type="http://schemas.openxmlformats.org/officeDocument/2006/relationships/image" Target="../media/image128.wmf"/><Relationship Id="rId9" Type="http://schemas.openxmlformats.org/officeDocument/2006/relationships/image" Target="../media/image130.wmf"/><Relationship Id="rId14" Type="http://schemas.openxmlformats.org/officeDocument/2006/relationships/oleObject" Target="../embeddings/oleObject107.bin"/><Relationship Id="rId22" Type="http://schemas.openxmlformats.org/officeDocument/2006/relationships/oleObject" Target="../embeddings/oleObject111.bin"/><Relationship Id="rId27" Type="http://schemas.openxmlformats.org/officeDocument/2006/relationships/image" Target="../media/image139.wmf"/></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14.bin"/><Relationship Id="rId7" Type="http://schemas.openxmlformats.org/officeDocument/2006/relationships/image" Target="../media/image143.png"/><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142.wmf"/><Relationship Id="rId5" Type="http://schemas.openxmlformats.org/officeDocument/2006/relationships/oleObject" Target="../embeddings/oleObject115.bin"/><Relationship Id="rId4" Type="http://schemas.openxmlformats.org/officeDocument/2006/relationships/image" Target="../media/image141.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16.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145.wmf"/><Relationship Id="rId5" Type="http://schemas.openxmlformats.org/officeDocument/2006/relationships/oleObject" Target="../embeddings/oleObject117.bin"/><Relationship Id="rId4" Type="http://schemas.openxmlformats.org/officeDocument/2006/relationships/image" Target="../media/image144.wmf"/></Relationships>
</file>

<file path=ppt/slides/_rels/slide38.xml.rels><?xml version="1.0" encoding="UTF-8" standalone="yes"?>
<Relationships xmlns="http://schemas.openxmlformats.org/package/2006/relationships"><Relationship Id="rId8" Type="http://schemas.openxmlformats.org/officeDocument/2006/relationships/image" Target="../media/image148.wmf"/><Relationship Id="rId13" Type="http://schemas.openxmlformats.org/officeDocument/2006/relationships/image" Target="../media/image150.wmf"/><Relationship Id="rId18" Type="http://schemas.openxmlformats.org/officeDocument/2006/relationships/oleObject" Target="../embeddings/oleObject125.bin"/><Relationship Id="rId3" Type="http://schemas.openxmlformats.org/officeDocument/2006/relationships/oleObject" Target="../embeddings/oleObject118.bin"/><Relationship Id="rId7" Type="http://schemas.openxmlformats.org/officeDocument/2006/relationships/oleObject" Target="../embeddings/oleObject120.bin"/><Relationship Id="rId12" Type="http://schemas.openxmlformats.org/officeDocument/2006/relationships/oleObject" Target="../embeddings/oleObject122.bin"/><Relationship Id="rId17" Type="http://schemas.openxmlformats.org/officeDocument/2006/relationships/image" Target="../media/image152.wmf"/><Relationship Id="rId2" Type="http://schemas.openxmlformats.org/officeDocument/2006/relationships/slideLayout" Target="../slideLayouts/slideLayout2.xml"/><Relationship Id="rId16" Type="http://schemas.openxmlformats.org/officeDocument/2006/relationships/oleObject" Target="../embeddings/oleObject124.bin"/><Relationship Id="rId1" Type="http://schemas.openxmlformats.org/officeDocument/2006/relationships/vmlDrawing" Target="../drawings/vmlDrawing30.vml"/><Relationship Id="rId6" Type="http://schemas.openxmlformats.org/officeDocument/2006/relationships/image" Target="../media/image147.wmf"/><Relationship Id="rId11" Type="http://schemas.openxmlformats.org/officeDocument/2006/relationships/image" Target="../media/image149.wmf"/><Relationship Id="rId5" Type="http://schemas.openxmlformats.org/officeDocument/2006/relationships/oleObject" Target="../embeddings/oleObject119.bin"/><Relationship Id="rId15" Type="http://schemas.openxmlformats.org/officeDocument/2006/relationships/image" Target="../media/image151.wmf"/><Relationship Id="rId10" Type="http://schemas.openxmlformats.org/officeDocument/2006/relationships/oleObject" Target="../embeddings/oleObject121.bin"/><Relationship Id="rId19" Type="http://schemas.openxmlformats.org/officeDocument/2006/relationships/image" Target="../media/image153.wmf"/><Relationship Id="rId4" Type="http://schemas.openxmlformats.org/officeDocument/2006/relationships/image" Target="../media/image146.wmf"/><Relationship Id="rId9" Type="http://schemas.openxmlformats.org/officeDocument/2006/relationships/image" Target="../media/image154.png"/><Relationship Id="rId14" Type="http://schemas.openxmlformats.org/officeDocument/2006/relationships/oleObject" Target="../embeddings/oleObject123.bin"/></Relationships>
</file>

<file path=ppt/slides/_rels/slide4.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oleObject" Target="../embeddings/oleObject10.bin"/><Relationship Id="rId3" Type="http://schemas.openxmlformats.org/officeDocument/2006/relationships/oleObject" Target="../embeddings/oleObject7.bin"/><Relationship Id="rId7" Type="http://schemas.openxmlformats.org/officeDocument/2006/relationships/image" Target="../media/image18.png"/><Relationship Id="rId12"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7.png"/><Relationship Id="rId11" Type="http://schemas.openxmlformats.org/officeDocument/2006/relationships/oleObject" Target="../embeddings/oleObject9.bin"/><Relationship Id="rId5" Type="http://schemas.openxmlformats.org/officeDocument/2006/relationships/image" Target="../media/image16.png"/><Relationship Id="rId10" Type="http://schemas.openxmlformats.org/officeDocument/2006/relationships/image" Target="../media/image13.wmf"/><Relationship Id="rId4" Type="http://schemas.openxmlformats.org/officeDocument/2006/relationships/image" Target="../media/image12.wmf"/><Relationship Id="rId9" Type="http://schemas.openxmlformats.org/officeDocument/2006/relationships/oleObject" Target="../embeddings/oleObject8.bin"/><Relationship Id="rId14" Type="http://schemas.openxmlformats.org/officeDocument/2006/relationships/image" Target="../media/image15.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20.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wmf"/></Relationships>
</file>

<file path=ppt/slides/_rels/slide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7.wmf"/><Relationship Id="rId5" Type="http://schemas.openxmlformats.org/officeDocument/2006/relationships/oleObject" Target="../embeddings/oleObject14.bin"/><Relationship Id="rId4" Type="http://schemas.openxmlformats.org/officeDocument/2006/relationships/image" Target="../media/image26.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Solving Inequalities in One Variable</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82880"/>
            <a:ext cx="8229600" cy="914400"/>
          </a:xfrm>
        </p:spPr>
        <p:txBody>
          <a:bodyPr>
            <a:normAutofit/>
          </a:bodyPr>
          <a:lstStyle/>
          <a:p>
            <a:r>
              <a:rPr lang="en-US" dirty="0" smtClean="0"/>
              <a:t>Solving Linear Inequalities</a:t>
            </a:r>
          </a:p>
        </p:txBody>
      </p:sp>
      <p:sp>
        <p:nvSpPr>
          <p:cNvPr id="36867" name="Content Placeholder 2"/>
          <p:cNvSpPr>
            <a:spLocks noGrp="1"/>
          </p:cNvSpPr>
          <p:nvPr>
            <p:ph idx="1"/>
          </p:nvPr>
        </p:nvSpPr>
        <p:spPr>
          <a:xfrm>
            <a:off x="457200" y="1984375"/>
            <a:ext cx="8305800" cy="4343400"/>
          </a:xfrm>
        </p:spPr>
        <p:txBody>
          <a:bodyPr/>
          <a:lstStyle/>
          <a:p>
            <a:pPr marL="1588" indent="-1588">
              <a:buFont typeface="Courier New" pitchFamily="49" charset="0"/>
              <a:buNone/>
            </a:pPr>
            <a:endParaRPr lang="en-US" dirty="0" smtClean="0"/>
          </a:p>
          <a:p>
            <a:pPr marL="1588" indent="-1588">
              <a:buFont typeface="Courier New" pitchFamily="49" charset="0"/>
              <a:buNone/>
            </a:pPr>
            <a:endParaRPr lang="en-US" dirty="0" smtClean="0"/>
          </a:p>
        </p:txBody>
      </p:sp>
      <p:sp>
        <p:nvSpPr>
          <p:cNvPr id="8" name="Content Placeholder 2"/>
          <p:cNvSpPr txBox="1">
            <a:spLocks/>
          </p:cNvSpPr>
          <p:nvPr/>
        </p:nvSpPr>
        <p:spPr bwMode="auto">
          <a:xfrm>
            <a:off x="457200" y="1280160"/>
            <a:ext cx="8229600" cy="4416425"/>
          </a:xfrm>
          <a:prstGeom prst="rect">
            <a:avLst/>
          </a:prstGeom>
          <a:solidFill>
            <a:srgbClr val="FFFFCC"/>
          </a:solidFill>
          <a:ln w="28575">
            <a:solidFill>
              <a:srgbClr val="000000"/>
            </a:solidFill>
            <a:miter lim="800000"/>
            <a:headEnd/>
            <a:tailEnd/>
          </a:ln>
        </p:spPr>
        <p:txBody>
          <a:bodyPr/>
          <a:lstStyle/>
          <a:p>
            <a:pPr marL="342900" indent="-342900" algn="ctr" eaLnBrk="0" hangingPunct="0">
              <a:spcBef>
                <a:spcPct val="20000"/>
              </a:spcBef>
              <a:buFont typeface="Courier New" pitchFamily="49" charset="0"/>
              <a:buNone/>
              <a:defRPr/>
            </a:pPr>
            <a:r>
              <a:rPr lang="en-US" sz="2800" b="1" dirty="0">
                <a:solidFill>
                  <a:srgbClr val="000000"/>
                </a:solidFill>
                <a:latin typeface="+mn-lt"/>
              </a:rPr>
              <a:t>Rules for Solving Linear Inequalities</a:t>
            </a:r>
          </a:p>
          <a:p>
            <a:pPr>
              <a:tabLst>
                <a:tab pos="463550" algn="l"/>
              </a:tabLst>
              <a:defRPr/>
            </a:pPr>
            <a:r>
              <a:rPr lang="en-US" sz="2800" b="1" dirty="0">
                <a:solidFill>
                  <a:srgbClr val="000000"/>
                </a:solidFill>
              </a:rPr>
              <a:t>3.</a:t>
            </a:r>
            <a:r>
              <a:rPr lang="en-US" sz="2800" dirty="0">
                <a:solidFill>
                  <a:srgbClr val="000000"/>
                </a:solidFill>
              </a:rPr>
              <a:t>	Use the multiplication property of equality to 	multiply both sides by the reciprocal of the 	coefficient of the variable (that is, divide both sides 	by the coefficient) so that the new coefficient is 1. </a:t>
            </a:r>
            <a:r>
              <a:rPr lang="en-US" sz="2800" b="1" dirty="0">
                <a:solidFill>
                  <a:srgbClr val="C00000"/>
                </a:solidFill>
              </a:rPr>
              <a:t>If 	this coefficient is negative, reverse the sense of the 	inequality.</a:t>
            </a:r>
          </a:p>
          <a:p>
            <a:pPr>
              <a:tabLst>
                <a:tab pos="463550" algn="l"/>
              </a:tabLst>
              <a:defRPr/>
            </a:pPr>
            <a:r>
              <a:rPr lang="en-US" sz="2800" b="1" dirty="0">
                <a:solidFill>
                  <a:srgbClr val="000000"/>
                </a:solidFill>
              </a:rPr>
              <a:t>4.</a:t>
            </a:r>
            <a:r>
              <a:rPr lang="en-US" sz="2800" dirty="0">
                <a:solidFill>
                  <a:srgbClr val="000000"/>
                </a:solidFill>
              </a:rPr>
              <a:t>	A quick (and generally satisfactory) check is to select 	any one number in your solution and substitute it 	into the original </a:t>
            </a:r>
            <a:r>
              <a:rPr lang="en-US" sz="2800" dirty="0" smtClean="0">
                <a:solidFill>
                  <a:srgbClr val="000000"/>
                </a:solidFill>
              </a:rPr>
              <a:t>inequality.</a:t>
            </a:r>
            <a:endParaRPr lang="en-US" sz="2800" dirty="0">
              <a:solidFill>
                <a:srgbClr val="000000"/>
              </a:solidFill>
              <a:latin typeface="+mn-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p:txBody>
          <a:bodyPr/>
          <a:lstStyle/>
          <a:p>
            <a:r>
              <a:rPr lang="en-US" dirty="0" smtClean="0"/>
              <a:t>Example 2: Solving Linear Inequalities</a:t>
            </a:r>
          </a:p>
        </p:txBody>
      </p:sp>
      <p:sp>
        <p:nvSpPr>
          <p:cNvPr id="4101" name="Content Placeholder 2"/>
          <p:cNvSpPr>
            <a:spLocks noGrp="1"/>
          </p:cNvSpPr>
          <p:nvPr>
            <p:ph idx="1"/>
          </p:nvPr>
        </p:nvSpPr>
        <p:spPr>
          <a:xfrm>
            <a:off x="457200" y="1280160"/>
            <a:ext cx="8229600" cy="4343400"/>
          </a:xfrm>
        </p:spPr>
        <p:txBody>
          <a:bodyPr/>
          <a:lstStyle/>
          <a:p>
            <a:pPr marL="1588" indent="-1588">
              <a:buFont typeface="Courier New" pitchFamily="49" charset="0"/>
              <a:buNone/>
            </a:pPr>
            <a:r>
              <a:rPr lang="en-US" dirty="0" smtClean="0"/>
              <a:t>Solve the following linear inequalities and graph the solutions.</a:t>
            </a:r>
          </a:p>
          <a:p>
            <a:pPr marL="1588" indent="-1588">
              <a:buFont typeface="Courier New" pitchFamily="49" charset="0"/>
              <a:buNone/>
            </a:pPr>
            <a:endParaRPr lang="en-US" dirty="0" smtClean="0"/>
          </a:p>
          <a:p>
            <a:pPr marL="1588" indent="-1588">
              <a:buFont typeface="Courier New" pitchFamily="49" charset="0"/>
              <a:buNone/>
            </a:pPr>
            <a:r>
              <a:rPr lang="en-US" b="1" dirty="0" smtClean="0"/>
              <a:t>Solution: </a:t>
            </a:r>
            <a:endParaRPr lang="en-US" dirty="0" smtClean="0"/>
          </a:p>
        </p:txBody>
      </p:sp>
      <p:graphicFrame>
        <p:nvGraphicFramePr>
          <p:cNvPr id="4098" name="Object 7"/>
          <p:cNvGraphicFramePr>
            <a:graphicFrameLocks noChangeAspect="1"/>
          </p:cNvGraphicFramePr>
          <p:nvPr/>
        </p:nvGraphicFramePr>
        <p:xfrm>
          <a:off x="547688" y="2340592"/>
          <a:ext cx="2070100" cy="292100"/>
        </p:xfrm>
        <a:graphic>
          <a:graphicData uri="http://schemas.openxmlformats.org/presentationml/2006/ole">
            <mc:AlternateContent xmlns:mc="http://schemas.openxmlformats.org/markup-compatibility/2006">
              <mc:Choice xmlns:v="urn:schemas-microsoft-com:vml" Requires="v">
                <p:oleObj spid="_x0000_s4135" name="Equation" r:id="rId3" imgW="2070000" imgH="291960" progId="Equation.DSMT4">
                  <p:embed/>
                </p:oleObj>
              </mc:Choice>
              <mc:Fallback>
                <p:oleObj name="Equation" r:id="rId3" imgW="2070000" imgH="29196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340592"/>
                        <a:ext cx="2070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p:cNvGraphicFramePr>
            <a:graphicFrameLocks noChangeAspect="1"/>
          </p:cNvGraphicFramePr>
          <p:nvPr/>
        </p:nvGraphicFramePr>
        <p:xfrm>
          <a:off x="2411104" y="2881952"/>
          <a:ext cx="1574800" cy="292100"/>
        </p:xfrm>
        <a:graphic>
          <a:graphicData uri="http://schemas.openxmlformats.org/presentationml/2006/ole">
            <mc:AlternateContent xmlns:mc="http://schemas.openxmlformats.org/markup-compatibility/2006">
              <mc:Choice xmlns:v="urn:schemas-microsoft-com:vml" Requires="v">
                <p:oleObj spid="_x0000_s4136" name="Equation" r:id="rId5" imgW="1574640" imgH="291960" progId="Equation.DSMT4">
                  <p:embed/>
                </p:oleObj>
              </mc:Choice>
              <mc:Fallback>
                <p:oleObj name="Equation" r:id="rId5" imgW="15746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1104" y="2881952"/>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1930400" y="3407392"/>
          <a:ext cx="5384800" cy="355600"/>
        </p:xfrm>
        <a:graphic>
          <a:graphicData uri="http://schemas.openxmlformats.org/presentationml/2006/ole">
            <mc:AlternateContent xmlns:mc="http://schemas.openxmlformats.org/markup-compatibility/2006">
              <mc:Choice xmlns:v="urn:schemas-microsoft-com:vml" Requires="v">
                <p:oleObj spid="_x0000_s4137" name="Equation" r:id="rId7" imgW="5384520" imgH="355320" progId="Equation.DSMT4">
                  <p:embed/>
                </p:oleObj>
              </mc:Choice>
              <mc:Fallback>
                <p:oleObj name="Equation" r:id="rId7" imgW="538452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30400" y="3407392"/>
                        <a:ext cx="5384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2895600" y="3962400"/>
          <a:ext cx="3060700" cy="330200"/>
        </p:xfrm>
        <a:graphic>
          <a:graphicData uri="http://schemas.openxmlformats.org/presentationml/2006/ole">
            <mc:AlternateContent xmlns:mc="http://schemas.openxmlformats.org/markup-compatibility/2006">
              <mc:Choice xmlns:v="urn:schemas-microsoft-com:vml" Requires="v">
                <p:oleObj spid="_x0000_s4138" name="Equation" r:id="rId9" imgW="3060360" imgH="330120" progId="Equation.DSMT4">
                  <p:embed/>
                </p:oleObj>
              </mc:Choice>
              <mc:Fallback>
                <p:oleObj name="Equation" r:id="rId9" imgW="3060360" imgH="3301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95600" y="3962400"/>
                        <a:ext cx="3060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841008" y="4433248"/>
          <a:ext cx="4546600" cy="838200"/>
        </p:xfrm>
        <a:graphic>
          <a:graphicData uri="http://schemas.openxmlformats.org/presentationml/2006/ole">
            <mc:AlternateContent xmlns:mc="http://schemas.openxmlformats.org/markup-compatibility/2006">
              <mc:Choice xmlns:v="urn:schemas-microsoft-com:vml" Requires="v">
                <p:oleObj spid="_x0000_s4139" name="Equation" r:id="rId11" imgW="4546440" imgH="838080" progId="Equation.DSMT4">
                  <p:embed/>
                </p:oleObj>
              </mc:Choice>
              <mc:Fallback>
                <p:oleObj name="Equation" r:id="rId11" imgW="45464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41008" y="4433248"/>
                        <a:ext cx="454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3083256" y="5423848"/>
          <a:ext cx="2882900" cy="330200"/>
        </p:xfrm>
        <a:graphic>
          <a:graphicData uri="http://schemas.openxmlformats.org/presentationml/2006/ole">
            <mc:AlternateContent xmlns:mc="http://schemas.openxmlformats.org/markup-compatibility/2006">
              <mc:Choice xmlns:v="urn:schemas-microsoft-com:vml" Requires="v">
                <p:oleObj spid="_x0000_s4140" name="Equation" r:id="rId13" imgW="2882880" imgH="330120" progId="Equation.DSMT4">
                  <p:embed/>
                </p:oleObj>
              </mc:Choice>
              <mc:Fallback>
                <p:oleObj name="Equation" r:id="rId13" imgW="288288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83256" y="5423848"/>
                        <a:ext cx="2882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itle 1"/>
          <p:cNvSpPr>
            <a:spLocks noGrp="1"/>
          </p:cNvSpPr>
          <p:nvPr>
            <p:ph type="title"/>
          </p:nvPr>
        </p:nvSpPr>
        <p:spPr/>
        <p:txBody>
          <a:bodyPr/>
          <a:lstStyle/>
          <a:p>
            <a:r>
              <a:rPr lang="en-US" dirty="0" smtClean="0"/>
              <a:t>Example 2: Solving Linear Inequalities (cont.)</a:t>
            </a:r>
          </a:p>
        </p:txBody>
      </p:sp>
      <p:pic>
        <p:nvPicPr>
          <p:cNvPr id="5127" name="Picture 6" descr="16_EX1A.png"/>
          <p:cNvPicPr>
            <a:picLocks noChangeAspect="1"/>
          </p:cNvPicPr>
          <p:nvPr/>
        </p:nvPicPr>
        <p:blipFill>
          <a:blip r:embed="rId3" cstate="print"/>
          <a:srcRect/>
          <a:stretch>
            <a:fillRect/>
          </a:stretch>
        </p:blipFill>
        <p:spPr bwMode="auto">
          <a:xfrm>
            <a:off x="1143000" y="1371600"/>
            <a:ext cx="3162300" cy="871538"/>
          </a:xfrm>
          <a:prstGeom prst="rect">
            <a:avLst/>
          </a:prstGeom>
          <a:noFill/>
          <a:ln w="9525">
            <a:noFill/>
            <a:miter lim="800000"/>
            <a:headEnd/>
            <a:tailEnd/>
          </a:ln>
        </p:spPr>
      </p:pic>
      <p:graphicFrame>
        <p:nvGraphicFramePr>
          <p:cNvPr id="5122" name="Object 7"/>
          <p:cNvGraphicFramePr>
            <a:graphicFrameLocks noChangeAspect="1"/>
          </p:cNvGraphicFramePr>
          <p:nvPr/>
        </p:nvGraphicFramePr>
        <p:xfrm>
          <a:off x="4191000" y="2663952"/>
          <a:ext cx="4610100" cy="698500"/>
        </p:xfrm>
        <a:graphic>
          <a:graphicData uri="http://schemas.openxmlformats.org/presentationml/2006/ole">
            <mc:AlternateContent xmlns:mc="http://schemas.openxmlformats.org/markup-compatibility/2006">
              <mc:Choice xmlns:v="urn:schemas-microsoft-com:vml" Requires="v">
                <p:oleObj spid="_x0000_s5134" name="Equation" r:id="rId4" imgW="4609800" imgH="698400" progId="Equation.DSMT4">
                  <p:embed/>
                </p:oleObj>
              </mc:Choice>
              <mc:Fallback>
                <p:oleObj name="Equation" r:id="rId4" imgW="4609800" imgH="69840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1000" y="2663952"/>
                        <a:ext cx="46101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8"/>
          <p:cNvGraphicFramePr>
            <a:graphicFrameLocks noChangeAspect="1"/>
          </p:cNvGraphicFramePr>
          <p:nvPr/>
        </p:nvGraphicFramePr>
        <p:xfrm>
          <a:off x="1460500" y="2587752"/>
          <a:ext cx="2197100" cy="469900"/>
        </p:xfrm>
        <a:graphic>
          <a:graphicData uri="http://schemas.openxmlformats.org/presentationml/2006/ole">
            <mc:AlternateContent xmlns:mc="http://schemas.openxmlformats.org/markup-compatibility/2006">
              <mc:Choice xmlns:v="urn:schemas-microsoft-com:vml" Requires="v">
                <p:oleObj spid="_x0000_s5135" name="Equation" r:id="rId6" imgW="2197080" imgH="469800" progId="Equation.DSMT4">
                  <p:embed/>
                </p:oleObj>
              </mc:Choice>
              <mc:Fallback>
                <p:oleObj name="Equation" r:id="rId6" imgW="2197080" imgH="4698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60500" y="2587752"/>
                        <a:ext cx="2197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itle 1"/>
          <p:cNvSpPr>
            <a:spLocks noGrp="1"/>
          </p:cNvSpPr>
          <p:nvPr>
            <p:ph type="title"/>
          </p:nvPr>
        </p:nvSpPr>
        <p:spPr/>
        <p:txBody>
          <a:bodyPr/>
          <a:lstStyle/>
          <a:p>
            <a:r>
              <a:rPr lang="en-US" dirty="0" smtClean="0"/>
              <a:t>Example 2: Solving Linear Inequalities (cont.)</a:t>
            </a:r>
          </a:p>
        </p:txBody>
      </p:sp>
      <p:sp>
        <p:nvSpPr>
          <p:cNvPr id="5126" name="Content Placeholder 2"/>
          <p:cNvSpPr>
            <a:spLocks noGrp="1"/>
          </p:cNvSpPr>
          <p:nvPr>
            <p:ph idx="1"/>
          </p:nvPr>
        </p:nvSpPr>
        <p:spPr>
          <a:xfrm>
            <a:off x="457200" y="1827212"/>
            <a:ext cx="8229600" cy="523220"/>
          </a:xfrm>
        </p:spPr>
        <p:txBody>
          <a:bodyPr>
            <a:spAutoFit/>
          </a:bodyPr>
          <a:lstStyle/>
          <a:p>
            <a:pPr marL="1588" indent="-1588">
              <a:buFont typeface="Courier New" pitchFamily="49" charset="0"/>
              <a:buNone/>
            </a:pPr>
            <a:r>
              <a:rPr lang="en-US" b="1" dirty="0" smtClean="0"/>
              <a:t>Solution: </a:t>
            </a:r>
            <a:endParaRPr lang="en-US" dirty="0" smtClean="0"/>
          </a:p>
        </p:txBody>
      </p:sp>
      <p:graphicFrame>
        <p:nvGraphicFramePr>
          <p:cNvPr id="5123" name="Object 8"/>
          <p:cNvGraphicFramePr>
            <a:graphicFrameLocks noChangeAspect="1"/>
          </p:cNvGraphicFramePr>
          <p:nvPr/>
        </p:nvGraphicFramePr>
        <p:xfrm>
          <a:off x="547688" y="1295400"/>
          <a:ext cx="2362200" cy="304800"/>
        </p:xfrm>
        <a:graphic>
          <a:graphicData uri="http://schemas.openxmlformats.org/presentationml/2006/ole">
            <mc:AlternateContent xmlns:mc="http://schemas.openxmlformats.org/markup-compatibility/2006">
              <mc:Choice xmlns:v="urn:schemas-microsoft-com:vml" Requires="v">
                <p:oleObj spid="_x0000_s6189" name="Equation" r:id="rId3" imgW="2361960" imgH="304560" progId="Equation.DSMT4">
                  <p:embed/>
                </p:oleObj>
              </mc:Choice>
              <mc:Fallback>
                <p:oleObj name="Equation" r:id="rId3" imgW="2361960" imgH="30456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295400"/>
                        <a:ext cx="23622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4"/>
          <p:cNvGraphicFramePr>
            <a:graphicFrameLocks noChangeAspect="1"/>
          </p:cNvGraphicFramePr>
          <p:nvPr/>
        </p:nvGraphicFramePr>
        <p:xfrm>
          <a:off x="2375848" y="1981200"/>
          <a:ext cx="1854200" cy="292100"/>
        </p:xfrm>
        <a:graphic>
          <a:graphicData uri="http://schemas.openxmlformats.org/presentationml/2006/ole">
            <mc:AlternateContent xmlns:mc="http://schemas.openxmlformats.org/markup-compatibility/2006">
              <mc:Choice xmlns:v="urn:schemas-microsoft-com:vml" Requires="v">
                <p:oleObj spid="_x0000_s6190" name="Equation" r:id="rId5" imgW="1854000" imgH="291960" progId="Equation.DSMT4">
                  <p:embed/>
                </p:oleObj>
              </mc:Choice>
              <mc:Fallback>
                <p:oleObj name="Equation" r:id="rId5" imgW="18540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75848" y="1981200"/>
                        <a:ext cx="185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1828800" y="2514600"/>
          <a:ext cx="5740400" cy="355600"/>
        </p:xfrm>
        <a:graphic>
          <a:graphicData uri="http://schemas.openxmlformats.org/presentationml/2006/ole">
            <mc:AlternateContent xmlns:mc="http://schemas.openxmlformats.org/markup-compatibility/2006">
              <mc:Choice xmlns:v="urn:schemas-microsoft-com:vml" Requires="v">
                <p:oleObj spid="_x0000_s6191" name="Equation" r:id="rId7" imgW="5740200" imgH="355320" progId="Equation.DSMT4">
                  <p:embed/>
                </p:oleObj>
              </mc:Choice>
              <mc:Fallback>
                <p:oleObj name="Equation" r:id="rId7" imgW="574020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2514600"/>
                        <a:ext cx="5740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645392" y="3048000"/>
          <a:ext cx="3517900" cy="330200"/>
        </p:xfrm>
        <a:graphic>
          <a:graphicData uri="http://schemas.openxmlformats.org/presentationml/2006/ole">
            <mc:AlternateContent xmlns:mc="http://schemas.openxmlformats.org/markup-compatibility/2006">
              <mc:Choice xmlns:v="urn:schemas-microsoft-com:vml" Requires="v">
                <p:oleObj spid="_x0000_s6192" name="Equation" r:id="rId9" imgW="3517560" imgH="330120" progId="Equation.DSMT4">
                  <p:embed/>
                </p:oleObj>
              </mc:Choice>
              <mc:Fallback>
                <p:oleObj name="Equation" r:id="rId9" imgW="3517560" imgH="3301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45392" y="3048000"/>
                        <a:ext cx="3517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2152936" y="3581400"/>
          <a:ext cx="5372100" cy="355600"/>
        </p:xfrm>
        <a:graphic>
          <a:graphicData uri="http://schemas.openxmlformats.org/presentationml/2006/ole">
            <mc:AlternateContent xmlns:mc="http://schemas.openxmlformats.org/markup-compatibility/2006">
              <mc:Choice xmlns:v="urn:schemas-microsoft-com:vml" Requires="v">
                <p:oleObj spid="_x0000_s6193" name="Equation" r:id="rId11" imgW="5371920" imgH="355320" progId="Equation.DSMT4">
                  <p:embed/>
                </p:oleObj>
              </mc:Choice>
              <mc:Fallback>
                <p:oleObj name="Equation" r:id="rId11" imgW="537192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52936" y="3581400"/>
                        <a:ext cx="5372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2667000" y="4114800"/>
          <a:ext cx="3517900" cy="330200"/>
        </p:xfrm>
        <a:graphic>
          <a:graphicData uri="http://schemas.openxmlformats.org/presentationml/2006/ole">
            <mc:AlternateContent xmlns:mc="http://schemas.openxmlformats.org/markup-compatibility/2006">
              <mc:Choice xmlns:v="urn:schemas-microsoft-com:vml" Requires="v">
                <p:oleObj spid="_x0000_s6194" name="Equation" r:id="rId13" imgW="3517560" imgH="330120" progId="Equation.DSMT4">
                  <p:embed/>
                </p:oleObj>
              </mc:Choice>
              <mc:Fallback>
                <p:oleObj name="Equation" r:id="rId13" imgW="351756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67000" y="4114800"/>
                        <a:ext cx="3517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2598760" y="4585648"/>
          <a:ext cx="4991100" cy="838200"/>
        </p:xfrm>
        <a:graphic>
          <a:graphicData uri="http://schemas.openxmlformats.org/presentationml/2006/ole">
            <mc:AlternateContent xmlns:mc="http://schemas.openxmlformats.org/markup-compatibility/2006">
              <mc:Choice xmlns:v="urn:schemas-microsoft-com:vml" Requires="v">
                <p:oleObj spid="_x0000_s6195" name="Equation" r:id="rId15" imgW="4991040" imgH="838080" progId="Equation.DSMT4">
                  <p:embed/>
                </p:oleObj>
              </mc:Choice>
              <mc:Fallback>
                <p:oleObj name="Equation" r:id="rId15" imgW="499104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98760" y="4585648"/>
                        <a:ext cx="499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lstStyle/>
          <a:p>
            <a:r>
              <a:rPr lang="en-US" dirty="0" smtClean="0"/>
              <a:t>Example 2: Solving Linear Inequalities (cont.)</a:t>
            </a:r>
          </a:p>
        </p:txBody>
      </p:sp>
      <p:pic>
        <p:nvPicPr>
          <p:cNvPr id="6149" name="Picture 7" descr="16_EX1B.png"/>
          <p:cNvPicPr>
            <a:picLocks noChangeAspect="1"/>
          </p:cNvPicPr>
          <p:nvPr/>
        </p:nvPicPr>
        <p:blipFill>
          <a:blip r:embed="rId3" cstate="print"/>
          <a:srcRect/>
          <a:stretch>
            <a:fillRect/>
          </a:stretch>
        </p:blipFill>
        <p:spPr bwMode="auto">
          <a:xfrm>
            <a:off x="1066800" y="2960710"/>
            <a:ext cx="3748088" cy="1333500"/>
          </a:xfrm>
          <a:prstGeom prst="rect">
            <a:avLst/>
          </a:prstGeom>
          <a:noFill/>
          <a:ln w="9525">
            <a:noFill/>
            <a:miter lim="800000"/>
            <a:headEnd/>
            <a:tailEnd/>
          </a:ln>
        </p:spPr>
      </p:pic>
      <p:graphicFrame>
        <p:nvGraphicFramePr>
          <p:cNvPr id="2" name="Object 6"/>
          <p:cNvGraphicFramePr>
            <a:graphicFrameLocks noChangeAspect="1"/>
          </p:cNvGraphicFramePr>
          <p:nvPr/>
        </p:nvGraphicFramePr>
        <p:xfrm>
          <a:off x="933450" y="4637110"/>
          <a:ext cx="7353300" cy="1384300"/>
        </p:xfrm>
        <a:graphic>
          <a:graphicData uri="http://schemas.openxmlformats.org/presentationml/2006/ole">
            <mc:AlternateContent xmlns:mc="http://schemas.openxmlformats.org/markup-compatibility/2006">
              <mc:Choice xmlns:v="urn:schemas-microsoft-com:vml" Requires="v">
                <p:oleObj spid="_x0000_s7189" name="Equation" r:id="rId4" imgW="7353000" imgH="1384200" progId="Equation.DSMT4">
                  <p:embed/>
                </p:oleObj>
              </mc:Choice>
              <mc:Fallback>
                <p:oleObj name="Equation" r:id="rId4" imgW="7353000" imgH="13842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3450" y="4637110"/>
                        <a:ext cx="7353300" cy="138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2133600" y="1219200"/>
          <a:ext cx="2400300" cy="838200"/>
        </p:xfrm>
        <a:graphic>
          <a:graphicData uri="http://schemas.openxmlformats.org/presentationml/2006/ole">
            <mc:AlternateContent xmlns:mc="http://schemas.openxmlformats.org/markup-compatibility/2006">
              <mc:Choice xmlns:v="urn:schemas-microsoft-com:vml" Requires="v">
                <p:oleObj spid="_x0000_s7190" name="Equation" r:id="rId6" imgW="2400120" imgH="838080" progId="Equation.DSMT4">
                  <p:embed/>
                </p:oleObj>
              </mc:Choice>
              <mc:Fallback>
                <p:oleObj name="Equation" r:id="rId6" imgW="240012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1219200"/>
                        <a:ext cx="240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1752600" y="2092656"/>
          <a:ext cx="1651000" cy="838200"/>
        </p:xfrm>
        <a:graphic>
          <a:graphicData uri="http://schemas.openxmlformats.org/presentationml/2006/ole">
            <mc:AlternateContent xmlns:mc="http://schemas.openxmlformats.org/markup-compatibility/2006">
              <mc:Choice xmlns:v="urn:schemas-microsoft-com:vml" Requires="v">
                <p:oleObj spid="_x0000_s7191" name="Equation" r:id="rId8" imgW="1650960" imgH="838080" progId="Equation.DSMT4">
                  <p:embed/>
                </p:oleObj>
              </mc:Choice>
              <mc:Fallback>
                <p:oleObj name="Equation" r:id="rId8" imgW="16509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2092656"/>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itle 1"/>
          <p:cNvSpPr>
            <a:spLocks noGrp="1"/>
          </p:cNvSpPr>
          <p:nvPr>
            <p:ph type="title"/>
          </p:nvPr>
        </p:nvSpPr>
        <p:spPr/>
        <p:txBody>
          <a:bodyPr/>
          <a:lstStyle/>
          <a:p>
            <a:r>
              <a:rPr lang="en-US" dirty="0" smtClean="0"/>
              <a:t>Example 2: Solving Linear Inequalities (cont.)</a:t>
            </a:r>
          </a:p>
        </p:txBody>
      </p:sp>
      <p:sp>
        <p:nvSpPr>
          <p:cNvPr id="7174" name="Content Placeholder 2"/>
          <p:cNvSpPr>
            <a:spLocks noGrp="1"/>
          </p:cNvSpPr>
          <p:nvPr>
            <p:ph idx="1"/>
          </p:nvPr>
        </p:nvSpPr>
        <p:spPr>
          <a:xfrm>
            <a:off x="457200" y="1657696"/>
            <a:ext cx="8229600" cy="523220"/>
          </a:xfrm>
        </p:spPr>
        <p:txBody>
          <a:bodyPr>
            <a:spAutoFit/>
          </a:bodyPr>
          <a:lstStyle/>
          <a:p>
            <a:pPr marL="1588" indent="-1588">
              <a:buFont typeface="Courier New" pitchFamily="49" charset="0"/>
              <a:buNone/>
            </a:pPr>
            <a:r>
              <a:rPr lang="en-US" b="1" dirty="0" smtClean="0"/>
              <a:t>Solution: </a:t>
            </a:r>
            <a:endParaRPr lang="en-US" dirty="0" smtClean="0"/>
          </a:p>
        </p:txBody>
      </p:sp>
      <p:graphicFrame>
        <p:nvGraphicFramePr>
          <p:cNvPr id="7171" name="Object 7"/>
          <p:cNvGraphicFramePr>
            <a:graphicFrameLocks noChangeAspect="1"/>
          </p:cNvGraphicFramePr>
          <p:nvPr/>
        </p:nvGraphicFramePr>
        <p:xfrm>
          <a:off x="547688" y="1191904"/>
          <a:ext cx="2362200" cy="292100"/>
        </p:xfrm>
        <a:graphic>
          <a:graphicData uri="http://schemas.openxmlformats.org/presentationml/2006/ole">
            <mc:AlternateContent xmlns:mc="http://schemas.openxmlformats.org/markup-compatibility/2006">
              <mc:Choice xmlns:v="urn:schemas-microsoft-com:vml" Requires="v">
                <p:oleObj spid="_x0000_s8243" name="Equation" r:id="rId3" imgW="2361960" imgH="291960" progId="Equation.DSMT4">
                  <p:embed/>
                </p:oleObj>
              </mc:Choice>
              <mc:Fallback>
                <p:oleObj name="Equation" r:id="rId3" imgW="2361960" imgH="29196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191904"/>
                        <a:ext cx="2362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nvGraphicFramePr>
        <p:xfrm>
          <a:off x="2250744" y="1828800"/>
          <a:ext cx="1854200" cy="292100"/>
        </p:xfrm>
        <a:graphic>
          <a:graphicData uri="http://schemas.openxmlformats.org/presentationml/2006/ole">
            <mc:AlternateContent xmlns:mc="http://schemas.openxmlformats.org/markup-compatibility/2006">
              <mc:Choice xmlns:v="urn:schemas-microsoft-com:vml" Requires="v">
                <p:oleObj spid="_x0000_s8244" name="Equation" r:id="rId5" imgW="1854000" imgH="291960" progId="Equation.DSMT4">
                  <p:embed/>
                </p:oleObj>
              </mc:Choice>
              <mc:Fallback>
                <p:oleObj name="Equation" r:id="rId5" imgW="18540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0744" y="1828800"/>
                        <a:ext cx="185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698008" y="2340592"/>
          <a:ext cx="5562600" cy="355600"/>
        </p:xfrm>
        <a:graphic>
          <a:graphicData uri="http://schemas.openxmlformats.org/presentationml/2006/ole">
            <mc:AlternateContent xmlns:mc="http://schemas.openxmlformats.org/markup-compatibility/2006">
              <mc:Choice xmlns:v="urn:schemas-microsoft-com:vml" Requires="v">
                <p:oleObj spid="_x0000_s8245" name="Equation" r:id="rId7" imgW="5562360" imgH="355320" progId="Equation.DSMT4">
                  <p:embed/>
                </p:oleObj>
              </mc:Choice>
              <mc:Fallback>
                <p:oleObj name="Equation" r:id="rId7" imgW="556236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98008" y="2340592"/>
                        <a:ext cx="5562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264392" y="2887640"/>
          <a:ext cx="3568700" cy="330200"/>
        </p:xfrm>
        <a:graphic>
          <a:graphicData uri="http://schemas.openxmlformats.org/presentationml/2006/ole">
            <mc:AlternateContent xmlns:mc="http://schemas.openxmlformats.org/markup-compatibility/2006">
              <mc:Choice xmlns:v="urn:schemas-microsoft-com:vml" Requires="v">
                <p:oleObj spid="_x0000_s8246" name="Equation" r:id="rId9" imgW="3568680" imgH="330120" progId="Equation.DSMT4">
                  <p:embed/>
                </p:oleObj>
              </mc:Choice>
              <mc:Fallback>
                <p:oleObj name="Equation" r:id="rId9" imgW="3568680" imgH="3301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4392" y="2887640"/>
                        <a:ext cx="3568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79896" y="3415352"/>
          <a:ext cx="5461000" cy="355600"/>
        </p:xfrm>
        <a:graphic>
          <a:graphicData uri="http://schemas.openxmlformats.org/presentationml/2006/ole">
            <mc:AlternateContent xmlns:mc="http://schemas.openxmlformats.org/markup-compatibility/2006">
              <mc:Choice xmlns:v="urn:schemas-microsoft-com:vml" Requires="v">
                <p:oleObj spid="_x0000_s8247" name="Equation" r:id="rId11" imgW="5460840" imgH="355320" progId="Equation.DSMT4">
                  <p:embed/>
                </p:oleObj>
              </mc:Choice>
              <mc:Fallback>
                <p:oleObj name="Equation" r:id="rId11" imgW="546084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79896" y="3415352"/>
                        <a:ext cx="5461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2541896" y="3962400"/>
          <a:ext cx="3289300" cy="330200"/>
        </p:xfrm>
        <a:graphic>
          <a:graphicData uri="http://schemas.openxmlformats.org/presentationml/2006/ole">
            <mc:AlternateContent xmlns:mc="http://schemas.openxmlformats.org/markup-compatibility/2006">
              <mc:Choice xmlns:v="urn:schemas-microsoft-com:vml" Requires="v">
                <p:oleObj spid="_x0000_s8248" name="Equation" r:id="rId13" imgW="3288960" imgH="330120" progId="Equation.DSMT4">
                  <p:embed/>
                </p:oleObj>
              </mc:Choice>
              <mc:Fallback>
                <p:oleObj name="Equation" r:id="rId13" imgW="328896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41896" y="3962400"/>
                        <a:ext cx="3289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1703696" y="4433248"/>
          <a:ext cx="6794500" cy="977900"/>
        </p:xfrm>
        <a:graphic>
          <a:graphicData uri="http://schemas.openxmlformats.org/presentationml/2006/ole">
            <mc:AlternateContent xmlns:mc="http://schemas.openxmlformats.org/markup-compatibility/2006">
              <mc:Choice xmlns:v="urn:schemas-microsoft-com:vml" Requires="v">
                <p:oleObj spid="_x0000_s8249" name="Equation" r:id="rId15" imgW="6794280" imgH="977760" progId="Equation.DSMT4">
                  <p:embed/>
                </p:oleObj>
              </mc:Choice>
              <mc:Fallback>
                <p:oleObj name="Equation" r:id="rId15" imgW="6794280" imgH="9777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03696" y="4433248"/>
                        <a:ext cx="67945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2922896" y="5603544"/>
          <a:ext cx="2921000" cy="330200"/>
        </p:xfrm>
        <a:graphic>
          <a:graphicData uri="http://schemas.openxmlformats.org/presentationml/2006/ole">
            <mc:AlternateContent xmlns:mc="http://schemas.openxmlformats.org/markup-compatibility/2006">
              <mc:Choice xmlns:v="urn:schemas-microsoft-com:vml" Requires="v">
                <p:oleObj spid="_x0000_s8250" name="Equation" r:id="rId17" imgW="2920680" imgH="330120" progId="Equation.DSMT4">
                  <p:embed/>
                </p:oleObj>
              </mc:Choice>
              <mc:Fallback>
                <p:oleObj name="Equation" r:id="rId17" imgW="2920680" imgH="3301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22896" y="5603544"/>
                        <a:ext cx="2921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itle 1"/>
          <p:cNvSpPr>
            <a:spLocks noGrp="1"/>
          </p:cNvSpPr>
          <p:nvPr>
            <p:ph type="title"/>
          </p:nvPr>
        </p:nvSpPr>
        <p:spPr/>
        <p:txBody>
          <a:bodyPr/>
          <a:lstStyle/>
          <a:p>
            <a:r>
              <a:rPr lang="en-US" dirty="0" smtClean="0"/>
              <a:t>Example 2: Solving Linear Inequalities (cont.)</a:t>
            </a:r>
          </a:p>
        </p:txBody>
      </p:sp>
      <p:pic>
        <p:nvPicPr>
          <p:cNvPr id="8198" name="Picture 4" descr="16_EX1C.png"/>
          <p:cNvPicPr>
            <a:picLocks noChangeAspect="1"/>
          </p:cNvPicPr>
          <p:nvPr/>
        </p:nvPicPr>
        <p:blipFill>
          <a:blip r:embed="rId3" cstate="print"/>
          <a:srcRect/>
          <a:stretch>
            <a:fillRect/>
          </a:stretch>
        </p:blipFill>
        <p:spPr bwMode="auto">
          <a:xfrm>
            <a:off x="1066800" y="1371600"/>
            <a:ext cx="3700463" cy="1066800"/>
          </a:xfrm>
          <a:prstGeom prst="rect">
            <a:avLst/>
          </a:prstGeom>
          <a:noFill/>
          <a:ln w="9525">
            <a:noFill/>
            <a:miter lim="800000"/>
            <a:headEnd/>
            <a:tailEnd/>
          </a:ln>
        </p:spPr>
      </p:pic>
      <p:graphicFrame>
        <p:nvGraphicFramePr>
          <p:cNvPr id="8195" name="Object 3"/>
          <p:cNvGraphicFramePr>
            <a:graphicFrameLocks noChangeAspect="1"/>
          </p:cNvGraphicFramePr>
          <p:nvPr/>
        </p:nvGraphicFramePr>
        <p:xfrm>
          <a:off x="1219200" y="2768600"/>
          <a:ext cx="6908800" cy="901700"/>
        </p:xfrm>
        <a:graphic>
          <a:graphicData uri="http://schemas.openxmlformats.org/presentationml/2006/ole">
            <mc:AlternateContent xmlns:mc="http://schemas.openxmlformats.org/markup-compatibility/2006">
              <mc:Choice xmlns:v="urn:schemas-microsoft-com:vml" Requires="v">
                <p:oleObj spid="_x0000_s9224" name="Equation" r:id="rId4" imgW="6908760" imgH="901440" progId="Equation.DSMT4">
                  <p:embed/>
                </p:oleObj>
              </mc:Choice>
              <mc:Fallback>
                <p:oleObj name="Equation" r:id="rId4" imgW="6908760" imgH="90144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2768600"/>
                        <a:ext cx="69088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1"/>
          <p:cNvSpPr>
            <a:spLocks noGrp="1"/>
          </p:cNvSpPr>
          <p:nvPr>
            <p:ph type="title"/>
          </p:nvPr>
        </p:nvSpPr>
        <p:spPr/>
        <p:txBody>
          <a:bodyPr/>
          <a:lstStyle/>
          <a:p>
            <a:r>
              <a:rPr lang="en-US" dirty="0" smtClean="0"/>
              <a:t>Example 2: Solving Linear Inequalities (cont.)</a:t>
            </a:r>
          </a:p>
        </p:txBody>
      </p:sp>
      <p:sp>
        <p:nvSpPr>
          <p:cNvPr id="9221" name="Content Placeholder 2"/>
          <p:cNvSpPr>
            <a:spLocks noGrp="1"/>
          </p:cNvSpPr>
          <p:nvPr>
            <p:ph idx="1"/>
          </p:nvPr>
        </p:nvSpPr>
        <p:spPr>
          <a:xfrm>
            <a:off x="457200" y="1400175"/>
            <a:ext cx="8229600" cy="4343400"/>
          </a:xfrm>
        </p:spPr>
        <p:txBody>
          <a:bodyPr/>
          <a:lstStyle/>
          <a:p>
            <a:pPr marL="1588" indent="-1588">
              <a:buFont typeface="Courier New" pitchFamily="49" charset="0"/>
              <a:buNone/>
            </a:pPr>
            <a:endParaRPr lang="en-US" b="1" dirty="0" smtClean="0"/>
          </a:p>
          <a:p>
            <a:pPr marL="1588" indent="-1588">
              <a:buFont typeface="Courier New" pitchFamily="49" charset="0"/>
              <a:buNone/>
            </a:pPr>
            <a:r>
              <a:rPr lang="en-US" b="1" dirty="0" smtClean="0"/>
              <a:t>Solution: </a:t>
            </a:r>
            <a:endParaRPr lang="en-US" dirty="0" smtClean="0"/>
          </a:p>
        </p:txBody>
      </p:sp>
      <p:graphicFrame>
        <p:nvGraphicFramePr>
          <p:cNvPr id="9218" name="Object 2"/>
          <p:cNvGraphicFramePr>
            <a:graphicFrameLocks noChangeAspect="1"/>
          </p:cNvGraphicFramePr>
          <p:nvPr/>
        </p:nvGraphicFramePr>
        <p:xfrm>
          <a:off x="525463" y="1371600"/>
          <a:ext cx="3263900" cy="469900"/>
        </p:xfrm>
        <a:graphic>
          <a:graphicData uri="http://schemas.openxmlformats.org/presentationml/2006/ole">
            <mc:AlternateContent xmlns:mc="http://schemas.openxmlformats.org/markup-compatibility/2006">
              <mc:Choice xmlns:v="urn:schemas-microsoft-com:vml" Requires="v">
                <p:oleObj spid="_x0000_s10291" name="Equation" r:id="rId3" imgW="3263760" imgH="469800" progId="Equation.DSMT4">
                  <p:embed/>
                </p:oleObj>
              </mc:Choice>
              <mc:Fallback>
                <p:oleObj name="Equation" r:id="rId3" imgW="326376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463" y="1371600"/>
                        <a:ext cx="3263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182504" y="1981200"/>
          <a:ext cx="2743200" cy="469900"/>
        </p:xfrm>
        <a:graphic>
          <a:graphicData uri="http://schemas.openxmlformats.org/presentationml/2006/ole">
            <mc:AlternateContent xmlns:mc="http://schemas.openxmlformats.org/markup-compatibility/2006">
              <mc:Choice xmlns:v="urn:schemas-microsoft-com:vml" Requires="v">
                <p:oleObj spid="_x0000_s10292" name="Equation" r:id="rId5" imgW="2743200" imgH="469800" progId="Equation.DSMT4">
                  <p:embed/>
                </p:oleObj>
              </mc:Choice>
              <mc:Fallback>
                <p:oleObj name="Equation" r:id="rId5" imgW="27432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82504" y="1981200"/>
                        <a:ext cx="2743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182504" y="2604448"/>
          <a:ext cx="6299200" cy="330200"/>
        </p:xfrm>
        <a:graphic>
          <a:graphicData uri="http://schemas.openxmlformats.org/presentationml/2006/ole">
            <mc:AlternateContent xmlns:mc="http://schemas.openxmlformats.org/markup-compatibility/2006">
              <mc:Choice xmlns:v="urn:schemas-microsoft-com:vml" Requires="v">
                <p:oleObj spid="_x0000_s10293" name="Equation" r:id="rId7" imgW="6298920" imgH="330120" progId="Equation.DSMT4">
                  <p:embed/>
                </p:oleObj>
              </mc:Choice>
              <mc:Fallback>
                <p:oleObj name="Equation" r:id="rId7" imgW="629892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2504" y="2604448"/>
                        <a:ext cx="6299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88192" y="3165144"/>
          <a:ext cx="5473700" cy="292100"/>
        </p:xfrm>
        <a:graphic>
          <a:graphicData uri="http://schemas.openxmlformats.org/presentationml/2006/ole">
            <mc:AlternateContent xmlns:mc="http://schemas.openxmlformats.org/markup-compatibility/2006">
              <mc:Choice xmlns:v="urn:schemas-microsoft-com:vml" Requires="v">
                <p:oleObj spid="_x0000_s10294" name="Equation" r:id="rId9" imgW="5473440" imgH="291960" progId="Equation.DSMT4">
                  <p:embed/>
                </p:oleObj>
              </mc:Choice>
              <mc:Fallback>
                <p:oleObj name="Equation" r:id="rId9" imgW="54734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88192" y="3165144"/>
                        <a:ext cx="547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510352" y="3657600"/>
          <a:ext cx="6464300" cy="355600"/>
        </p:xfrm>
        <a:graphic>
          <a:graphicData uri="http://schemas.openxmlformats.org/presentationml/2006/ole">
            <mc:AlternateContent xmlns:mc="http://schemas.openxmlformats.org/markup-compatibility/2006">
              <mc:Choice xmlns:v="urn:schemas-microsoft-com:vml" Requires="v">
                <p:oleObj spid="_x0000_s10295" name="Equation" r:id="rId11" imgW="6464160" imgH="355320" progId="Equation.DSMT4">
                  <p:embed/>
                </p:oleObj>
              </mc:Choice>
              <mc:Fallback>
                <p:oleObj name="Equation" r:id="rId11" imgW="646416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10352" y="3657600"/>
                        <a:ext cx="6464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854656" y="4210336"/>
          <a:ext cx="3644900" cy="330200"/>
        </p:xfrm>
        <a:graphic>
          <a:graphicData uri="http://schemas.openxmlformats.org/presentationml/2006/ole">
            <mc:AlternateContent xmlns:mc="http://schemas.openxmlformats.org/markup-compatibility/2006">
              <mc:Choice xmlns:v="urn:schemas-microsoft-com:vml" Requires="v">
                <p:oleObj spid="_x0000_s10296" name="Equation" r:id="rId13" imgW="3644640" imgH="330120" progId="Equation.DSMT4">
                  <p:embed/>
                </p:oleObj>
              </mc:Choice>
              <mc:Fallback>
                <p:oleObj name="Equation" r:id="rId13" imgW="364464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54656" y="4210336"/>
                        <a:ext cx="3644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2375848" y="4724400"/>
          <a:ext cx="5283200" cy="292100"/>
        </p:xfrm>
        <a:graphic>
          <a:graphicData uri="http://schemas.openxmlformats.org/presentationml/2006/ole">
            <mc:AlternateContent xmlns:mc="http://schemas.openxmlformats.org/markup-compatibility/2006">
              <mc:Choice xmlns:v="urn:schemas-microsoft-com:vml" Requires="v">
                <p:oleObj spid="_x0000_s10297" name="Equation" r:id="rId15" imgW="5283000" imgH="291960" progId="Equation.DSMT4">
                  <p:embed/>
                </p:oleObj>
              </mc:Choice>
              <mc:Fallback>
                <p:oleObj name="Equation" r:id="rId15" imgW="52830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75848" y="4724400"/>
                        <a:ext cx="528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2688608" y="5271448"/>
          <a:ext cx="3810000" cy="330200"/>
        </p:xfrm>
        <a:graphic>
          <a:graphicData uri="http://schemas.openxmlformats.org/presentationml/2006/ole">
            <mc:AlternateContent xmlns:mc="http://schemas.openxmlformats.org/markup-compatibility/2006">
              <mc:Choice xmlns:v="urn:schemas-microsoft-com:vml" Requires="v">
                <p:oleObj spid="_x0000_s10298" name="Equation" r:id="rId17" imgW="3809880" imgH="330120" progId="Equation.DSMT4">
                  <p:embed/>
                </p:oleObj>
              </mc:Choice>
              <mc:Fallback>
                <p:oleObj name="Equation" r:id="rId17" imgW="3809880" imgH="3301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88608" y="5271448"/>
                        <a:ext cx="3810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p:txBody>
          <a:bodyPr/>
          <a:lstStyle/>
          <a:p>
            <a:r>
              <a:rPr lang="en-US" dirty="0" smtClean="0"/>
              <a:t>Example 2: Solving Linear Inequalities (cont.)</a:t>
            </a:r>
          </a:p>
        </p:txBody>
      </p:sp>
      <p:pic>
        <p:nvPicPr>
          <p:cNvPr id="10246" name="Picture 4" descr="16_EX1D.png"/>
          <p:cNvPicPr>
            <a:picLocks noChangeAspect="1"/>
          </p:cNvPicPr>
          <p:nvPr/>
        </p:nvPicPr>
        <p:blipFill>
          <a:blip r:embed="rId3" cstate="print"/>
          <a:srcRect/>
          <a:stretch>
            <a:fillRect/>
          </a:stretch>
        </p:blipFill>
        <p:spPr bwMode="auto">
          <a:xfrm>
            <a:off x="1219200" y="2798763"/>
            <a:ext cx="3741738" cy="1066800"/>
          </a:xfrm>
          <a:prstGeom prst="rect">
            <a:avLst/>
          </a:prstGeom>
          <a:noFill/>
          <a:ln w="9525">
            <a:noFill/>
            <a:miter lim="800000"/>
            <a:headEnd/>
            <a:tailEnd/>
          </a:ln>
        </p:spPr>
      </p:pic>
      <p:graphicFrame>
        <p:nvGraphicFramePr>
          <p:cNvPr id="10243" name="Object 3"/>
          <p:cNvGraphicFramePr>
            <a:graphicFrameLocks noChangeAspect="1"/>
          </p:cNvGraphicFramePr>
          <p:nvPr/>
        </p:nvGraphicFramePr>
        <p:xfrm>
          <a:off x="1371600" y="4254500"/>
          <a:ext cx="6908800" cy="825500"/>
        </p:xfrm>
        <a:graphic>
          <a:graphicData uri="http://schemas.openxmlformats.org/presentationml/2006/ole">
            <mc:AlternateContent xmlns:mc="http://schemas.openxmlformats.org/markup-compatibility/2006">
              <mc:Choice xmlns:v="urn:schemas-microsoft-com:vml" Requires="v">
                <p:oleObj spid="_x0000_s11285" name="Equation" r:id="rId4" imgW="6908760" imgH="825480" progId="Equation.DSMT4">
                  <p:embed/>
                </p:oleObj>
              </mc:Choice>
              <mc:Fallback>
                <p:oleObj name="Equation" r:id="rId4" imgW="6908760" imgH="8254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4254500"/>
                        <a:ext cx="69088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1905000" y="1295400"/>
          <a:ext cx="4203700" cy="838200"/>
        </p:xfrm>
        <a:graphic>
          <a:graphicData uri="http://schemas.openxmlformats.org/presentationml/2006/ole">
            <mc:AlternateContent xmlns:mc="http://schemas.openxmlformats.org/markup-compatibility/2006">
              <mc:Choice xmlns:v="urn:schemas-microsoft-com:vml" Requires="v">
                <p:oleObj spid="_x0000_s11286" name="Equation" r:id="rId6" imgW="4203360" imgH="838080" progId="Equation.DSMT4">
                  <p:embed/>
                </p:oleObj>
              </mc:Choice>
              <mc:Fallback>
                <p:oleObj name="Equation" r:id="rId6" imgW="42033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00" y="1295400"/>
                        <a:ext cx="420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119952" y="2264392"/>
          <a:ext cx="2552700" cy="381000"/>
        </p:xfrm>
        <a:graphic>
          <a:graphicData uri="http://schemas.openxmlformats.org/presentationml/2006/ole">
            <mc:AlternateContent xmlns:mc="http://schemas.openxmlformats.org/markup-compatibility/2006">
              <mc:Choice xmlns:v="urn:schemas-microsoft-com:vml" Requires="v">
                <p:oleObj spid="_x0000_s11287" name="Equation" r:id="rId8" imgW="2552400" imgH="380880" progId="Equation.DSMT4">
                  <p:embed/>
                </p:oleObj>
              </mc:Choice>
              <mc:Fallback>
                <p:oleObj name="Equation" r:id="rId8" imgW="255240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19952" y="2264392"/>
                        <a:ext cx="2552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a:spLocks noGrp="1"/>
          </p:cNvSpPr>
          <p:nvPr>
            <p:ph type="title"/>
          </p:nvPr>
        </p:nvSpPr>
        <p:spPr>
          <a:xfrm>
            <a:off x="457200" y="182880"/>
            <a:ext cx="8229600" cy="914400"/>
          </a:xfrm>
        </p:spPr>
        <p:txBody>
          <a:bodyPr>
            <a:normAutofit/>
          </a:bodyPr>
          <a:lstStyle/>
          <a:p>
            <a:r>
              <a:rPr lang="en-US" dirty="0" smtClean="0"/>
              <a:t>Example 3: Solving Compound Inequalities </a:t>
            </a:r>
          </a:p>
        </p:txBody>
      </p:sp>
      <p:sp>
        <p:nvSpPr>
          <p:cNvPr id="11268" name="Content Placeholder 2"/>
          <p:cNvSpPr>
            <a:spLocks noGrp="1"/>
          </p:cNvSpPr>
          <p:nvPr>
            <p:ph idx="1"/>
          </p:nvPr>
        </p:nvSpPr>
        <p:spPr>
          <a:xfrm>
            <a:off x="457200" y="1280160"/>
            <a:ext cx="8229600" cy="4343400"/>
          </a:xfrm>
        </p:spPr>
        <p:txBody>
          <a:bodyPr/>
          <a:lstStyle/>
          <a:p>
            <a:pPr marL="0" indent="4763">
              <a:buFont typeface="Courier New" pitchFamily="49" charset="0"/>
              <a:buNone/>
              <a:tabLst>
                <a:tab pos="463550" algn="l"/>
              </a:tabLst>
            </a:pPr>
            <a:r>
              <a:rPr lang="en-US" b="1" dirty="0" smtClean="0"/>
              <a:t>a.</a:t>
            </a:r>
            <a:r>
              <a:rPr lang="en-US" dirty="0" smtClean="0"/>
              <a:t>	Solve the compound inequality </a:t>
            </a:r>
            <a:r>
              <a:rPr lang="en-US" dirty="0" smtClean="0">
                <a:solidFill>
                  <a:srgbClr val="0000FF"/>
                </a:solidFill>
              </a:rPr>
              <a:t>−5 ≤ 4</a:t>
            </a:r>
            <a:r>
              <a:rPr lang="en-US" i="1" dirty="0" smtClean="0">
                <a:solidFill>
                  <a:srgbClr val="0000FF"/>
                </a:solidFill>
              </a:rPr>
              <a:t>x</a:t>
            </a:r>
            <a:r>
              <a:rPr lang="en-US" dirty="0" smtClean="0">
                <a:solidFill>
                  <a:srgbClr val="0000FF"/>
                </a:solidFill>
              </a:rPr>
              <a:t> −1 &lt; 11 </a:t>
            </a:r>
            <a:r>
              <a:rPr lang="en-US" dirty="0" smtClean="0"/>
              <a:t>and 	graph the solution set.</a:t>
            </a:r>
          </a:p>
          <a:p>
            <a:pPr marL="0" indent="4763">
              <a:buFont typeface="Courier New" pitchFamily="49" charset="0"/>
              <a:buNone/>
              <a:tabLst>
                <a:tab pos="463550" algn="l"/>
              </a:tabLst>
            </a:pPr>
            <a:r>
              <a:rPr lang="en-US" b="1" dirty="0" smtClean="0"/>
              <a:t>Solution: </a:t>
            </a:r>
            <a:endParaRPr lang="en-US" dirty="0" smtClean="0"/>
          </a:p>
        </p:txBody>
      </p:sp>
      <p:graphicFrame>
        <p:nvGraphicFramePr>
          <p:cNvPr id="12291" name="Object 3"/>
          <p:cNvGraphicFramePr>
            <a:graphicFrameLocks noChangeAspect="1"/>
          </p:cNvGraphicFramePr>
          <p:nvPr/>
        </p:nvGraphicFramePr>
        <p:xfrm>
          <a:off x="2438400" y="2784144"/>
          <a:ext cx="5778500" cy="330200"/>
        </p:xfrm>
        <a:graphic>
          <a:graphicData uri="http://schemas.openxmlformats.org/presentationml/2006/ole">
            <mc:AlternateContent xmlns:mc="http://schemas.openxmlformats.org/markup-compatibility/2006">
              <mc:Choice xmlns:v="urn:schemas-microsoft-com:vml" Requires="v">
                <p:oleObj spid="_x0000_s12321" name="Equation" r:id="rId3" imgW="5778360" imgH="330120" progId="Equation.DSMT4">
                  <p:embed/>
                </p:oleObj>
              </mc:Choice>
              <mc:Fallback>
                <p:oleObj name="Equation" r:id="rId3" imgW="5778360" imgH="3301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784144"/>
                        <a:ext cx="5778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1973240" y="3313752"/>
          <a:ext cx="6070600" cy="330200"/>
        </p:xfrm>
        <a:graphic>
          <a:graphicData uri="http://schemas.openxmlformats.org/presentationml/2006/ole">
            <mc:AlternateContent xmlns:mc="http://schemas.openxmlformats.org/markup-compatibility/2006">
              <mc:Choice xmlns:v="urn:schemas-microsoft-com:vml" Requires="v">
                <p:oleObj spid="_x0000_s12322" name="Equation" r:id="rId5" imgW="6070320" imgH="330120" progId="Equation.DSMT4">
                  <p:embed/>
                </p:oleObj>
              </mc:Choice>
              <mc:Fallback>
                <p:oleObj name="Equation" r:id="rId5" imgW="6070320" imgH="330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3240" y="3313752"/>
                        <a:ext cx="6070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438400" y="3850944"/>
          <a:ext cx="4546600" cy="330200"/>
        </p:xfrm>
        <a:graphic>
          <a:graphicData uri="http://schemas.openxmlformats.org/presentationml/2006/ole">
            <mc:AlternateContent xmlns:mc="http://schemas.openxmlformats.org/markup-compatibility/2006">
              <mc:Choice xmlns:v="urn:schemas-microsoft-com:vml" Requires="v">
                <p:oleObj spid="_x0000_s12323" name="Equation" r:id="rId7" imgW="4546440" imgH="330120" progId="Equation.DSMT4">
                  <p:embed/>
                </p:oleObj>
              </mc:Choice>
              <mc:Fallback>
                <p:oleObj name="Equation" r:id="rId7" imgW="454644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8400" y="3850944"/>
                        <a:ext cx="4546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375848" y="4329752"/>
          <a:ext cx="5943600" cy="838200"/>
        </p:xfrm>
        <a:graphic>
          <a:graphicData uri="http://schemas.openxmlformats.org/presentationml/2006/ole">
            <mc:AlternateContent xmlns:mc="http://schemas.openxmlformats.org/markup-compatibility/2006">
              <mc:Choice xmlns:v="urn:schemas-microsoft-com:vml" Requires="v">
                <p:oleObj spid="_x0000_s12324" name="Equation" r:id="rId9" imgW="5943600" imgH="838080" progId="Equation.DSMT4">
                  <p:embed/>
                </p:oleObj>
              </mc:Choice>
              <mc:Fallback>
                <p:oleObj name="Equation" r:id="rId9" imgW="59436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75848" y="4329752"/>
                        <a:ext cx="594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452048" y="5312392"/>
          <a:ext cx="4533900" cy="330200"/>
        </p:xfrm>
        <a:graphic>
          <a:graphicData uri="http://schemas.openxmlformats.org/presentationml/2006/ole">
            <mc:AlternateContent xmlns:mc="http://schemas.openxmlformats.org/markup-compatibility/2006">
              <mc:Choice xmlns:v="urn:schemas-microsoft-com:vml" Requires="v">
                <p:oleObj spid="_x0000_s12325" name="Equation" r:id="rId11" imgW="4533840" imgH="330120" progId="Equation.DSMT4">
                  <p:embed/>
                </p:oleObj>
              </mc:Choice>
              <mc:Fallback>
                <p:oleObj name="Equation" r:id="rId11" imgW="4533840" imgH="3301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52048" y="5312392"/>
                        <a:ext cx="4533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82880"/>
            <a:ext cx="8229600" cy="914400"/>
          </a:xfrm>
        </p:spPr>
        <p:txBody>
          <a:bodyPr/>
          <a:lstStyle/>
          <a:p>
            <a:pPr eaLnBrk="1" hangingPunct="1">
              <a:lnSpc>
                <a:spcPct val="80000"/>
              </a:lnSpc>
            </a:pPr>
            <a:r>
              <a:rPr lang="en-US" dirty="0" smtClean="0"/>
              <a:t>Objectives</a:t>
            </a:r>
          </a:p>
        </p:txBody>
      </p:sp>
      <p:sp>
        <p:nvSpPr>
          <p:cNvPr id="33795" name="Content Placeholder 2"/>
          <p:cNvSpPr>
            <a:spLocks noGrp="1"/>
          </p:cNvSpPr>
          <p:nvPr>
            <p:ph idx="1"/>
          </p:nvPr>
        </p:nvSpPr>
        <p:spPr>
          <a:xfrm>
            <a:off x="455613" y="1280160"/>
            <a:ext cx="8229600" cy="2074862"/>
          </a:xfrm>
        </p:spPr>
        <p:txBody>
          <a:bodyPr>
            <a:spAutoFit/>
          </a:bodyPr>
          <a:lstStyle/>
          <a:p>
            <a:pPr marL="463550" indent="-463550">
              <a:buFont typeface="Courier New" pitchFamily="49" charset="0"/>
              <a:buChar char="o"/>
            </a:pPr>
            <a:r>
              <a:rPr lang="en-US" dirty="0" smtClean="0"/>
              <a:t>Understand and use </a:t>
            </a:r>
            <a:r>
              <a:rPr lang="en-US" b="1" dirty="0" smtClean="0"/>
              <a:t>interval notation. </a:t>
            </a:r>
          </a:p>
          <a:p>
            <a:pPr marL="463550" indent="-463550">
              <a:buFont typeface="Courier New" pitchFamily="49" charset="0"/>
              <a:buChar char="o"/>
            </a:pPr>
            <a:r>
              <a:rPr lang="en-US" dirty="0" smtClean="0"/>
              <a:t>Solve linear inequalities. </a:t>
            </a:r>
          </a:p>
          <a:p>
            <a:pPr marL="463550" indent="-463550">
              <a:buFont typeface="Courier New" pitchFamily="49" charset="0"/>
              <a:buChar char="o"/>
            </a:pPr>
            <a:r>
              <a:rPr lang="en-US" dirty="0" smtClean="0"/>
              <a:t>Solve compound inequalities. </a:t>
            </a:r>
          </a:p>
          <a:p>
            <a:pPr marL="463550" indent="-463550">
              <a:buFont typeface="Courier New" pitchFamily="49" charset="0"/>
              <a:buChar char="o"/>
            </a:pPr>
            <a:r>
              <a:rPr lang="en-US" dirty="0" smtClean="0"/>
              <a:t>Solve absolute value inequalities.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itle 1"/>
          <p:cNvSpPr>
            <a:spLocks noGrp="1"/>
          </p:cNvSpPr>
          <p:nvPr>
            <p:ph type="title"/>
          </p:nvPr>
        </p:nvSpPr>
        <p:spPr>
          <a:xfrm>
            <a:off x="457200" y="182880"/>
            <a:ext cx="8229600" cy="914400"/>
          </a:xfrm>
        </p:spPr>
        <p:txBody>
          <a:bodyPr>
            <a:normAutofit/>
          </a:bodyPr>
          <a:lstStyle/>
          <a:p>
            <a:r>
              <a:rPr lang="en-US" dirty="0" smtClean="0"/>
              <a:t>Example 3: Solving Compound Inequalities (cont.)</a:t>
            </a:r>
          </a:p>
        </p:txBody>
      </p:sp>
      <p:sp>
        <p:nvSpPr>
          <p:cNvPr id="3" name="Content Placeholder 2"/>
          <p:cNvSpPr>
            <a:spLocks noGrp="1"/>
          </p:cNvSpPr>
          <p:nvPr>
            <p:ph idx="1"/>
          </p:nvPr>
        </p:nvSpPr>
        <p:spPr>
          <a:xfrm>
            <a:off x="457200" y="1280160"/>
            <a:ext cx="8229600" cy="4343400"/>
          </a:xfrm>
        </p:spPr>
        <p:txBody>
          <a:bodyPr/>
          <a:lstStyle/>
          <a:p>
            <a:pPr marL="1588" indent="-1588">
              <a:buFont typeface="Courier New" pitchFamily="49" charset="0"/>
              <a:buNone/>
              <a:defRPr/>
            </a:pPr>
            <a:r>
              <a:rPr lang="en-US" dirty="0" smtClean="0"/>
              <a:t>The solution set is the half-open interval </a:t>
            </a:r>
          </a:p>
          <a:p>
            <a:pPr marL="1588" indent="-1588">
              <a:buFont typeface="Courier New" pitchFamily="49" charset="0"/>
              <a:buNone/>
              <a:defRPr/>
            </a:pPr>
            <a:endParaRPr lang="en-US" dirty="0" smtClean="0"/>
          </a:p>
          <a:p>
            <a:pPr marL="1588" indent="-1588">
              <a:buFont typeface="Courier New" pitchFamily="49" charset="0"/>
              <a:buNone/>
              <a:defRPr/>
            </a:pPr>
            <a:endParaRPr lang="en-US" dirty="0" smtClean="0"/>
          </a:p>
          <a:p>
            <a:pPr marL="1588" indent="-1588">
              <a:buFont typeface="Courier New" pitchFamily="49" charset="0"/>
              <a:buNone/>
              <a:defRPr/>
            </a:pPr>
            <a:endParaRPr lang="en-US" dirty="0" smtClean="0"/>
          </a:p>
          <a:p>
            <a:pPr marL="514350" indent="-514350">
              <a:buFont typeface="Courier New" pitchFamily="49" charset="0"/>
              <a:buNone/>
              <a:tabLst>
                <a:tab pos="463550" algn="l"/>
              </a:tabLst>
              <a:defRPr/>
            </a:pPr>
            <a:endParaRPr lang="en-US" dirty="0" smtClean="0"/>
          </a:p>
          <a:p>
            <a:pPr marL="1588" indent="-1588">
              <a:buFont typeface="Courier New" pitchFamily="49" charset="0"/>
              <a:buNone/>
              <a:defRPr/>
            </a:pPr>
            <a:endParaRPr lang="en-US" dirty="0"/>
          </a:p>
        </p:txBody>
      </p:sp>
      <p:graphicFrame>
        <p:nvGraphicFramePr>
          <p:cNvPr id="12290" name="Object 2"/>
          <p:cNvGraphicFramePr>
            <a:graphicFrameLocks noChangeAspect="1"/>
          </p:cNvGraphicFramePr>
          <p:nvPr/>
        </p:nvGraphicFramePr>
        <p:xfrm>
          <a:off x="6423025" y="1344304"/>
          <a:ext cx="1016000" cy="469900"/>
        </p:xfrm>
        <a:graphic>
          <a:graphicData uri="http://schemas.openxmlformats.org/presentationml/2006/ole">
            <mc:AlternateContent xmlns:mc="http://schemas.openxmlformats.org/markup-compatibility/2006">
              <mc:Choice xmlns:v="urn:schemas-microsoft-com:vml" Requires="v">
                <p:oleObj spid="_x0000_s13320" name="Equation" r:id="rId3" imgW="1015920" imgH="469800" progId="Equation.DSMT4">
                  <p:embed/>
                </p:oleObj>
              </mc:Choice>
              <mc:Fallback>
                <p:oleObj name="Equation" r:id="rId3" imgW="101592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23025" y="1344304"/>
                        <a:ext cx="10160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2294" name="Picture 4" descr="16_EX2-A.png"/>
          <p:cNvPicPr>
            <a:picLocks noChangeAspect="1"/>
          </p:cNvPicPr>
          <p:nvPr/>
        </p:nvPicPr>
        <p:blipFill>
          <a:blip r:embed="rId5" cstate="print"/>
          <a:srcRect/>
          <a:stretch>
            <a:fillRect/>
          </a:stretch>
        </p:blipFill>
        <p:spPr bwMode="auto">
          <a:xfrm>
            <a:off x="2284413" y="2133600"/>
            <a:ext cx="3790950" cy="1066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itle 1"/>
          <p:cNvSpPr>
            <a:spLocks noGrp="1"/>
          </p:cNvSpPr>
          <p:nvPr>
            <p:ph type="title"/>
          </p:nvPr>
        </p:nvSpPr>
        <p:spPr>
          <a:xfrm>
            <a:off x="457200" y="182880"/>
            <a:ext cx="8229600" cy="914400"/>
          </a:xfrm>
        </p:spPr>
        <p:txBody>
          <a:bodyPr>
            <a:normAutofit/>
          </a:bodyPr>
          <a:lstStyle/>
          <a:p>
            <a:r>
              <a:rPr lang="en-US" dirty="0" smtClean="0"/>
              <a:t>Example 3: Solving Compound Inequalities (cont.)</a:t>
            </a:r>
          </a:p>
        </p:txBody>
      </p:sp>
      <p:sp>
        <p:nvSpPr>
          <p:cNvPr id="3" name="Content Placeholder 2"/>
          <p:cNvSpPr>
            <a:spLocks noGrp="1"/>
          </p:cNvSpPr>
          <p:nvPr>
            <p:ph idx="1"/>
          </p:nvPr>
        </p:nvSpPr>
        <p:spPr>
          <a:xfrm>
            <a:off x="457200" y="1280160"/>
            <a:ext cx="8229600" cy="4343400"/>
          </a:xfrm>
        </p:spPr>
        <p:txBody>
          <a:bodyPr/>
          <a:lstStyle/>
          <a:p>
            <a:pPr marL="514350" indent="-514350">
              <a:buFont typeface="Courier New" pitchFamily="49" charset="0"/>
              <a:buNone/>
              <a:tabLst>
                <a:tab pos="463550" algn="l"/>
              </a:tabLst>
              <a:defRPr/>
            </a:pPr>
            <a:r>
              <a:rPr lang="en-US" b="1" dirty="0" smtClean="0"/>
              <a:t>b.</a:t>
            </a:r>
            <a:r>
              <a:rPr lang="en-US" dirty="0" smtClean="0"/>
              <a:t>	Solve the compound inequality </a:t>
            </a:r>
            <a:r>
              <a:rPr lang="en-US" dirty="0" smtClean="0">
                <a:solidFill>
                  <a:srgbClr val="0000FF"/>
                </a:solidFill>
              </a:rPr>
              <a:t>5 ≤ −3 − 2</a:t>
            </a:r>
            <a:r>
              <a:rPr lang="en-US" i="1" dirty="0" smtClean="0">
                <a:solidFill>
                  <a:srgbClr val="0000FF"/>
                </a:solidFill>
              </a:rPr>
              <a:t>x</a:t>
            </a:r>
            <a:r>
              <a:rPr lang="en-US" dirty="0" smtClean="0">
                <a:solidFill>
                  <a:srgbClr val="0000FF"/>
                </a:solidFill>
              </a:rPr>
              <a:t> ≤ 13 </a:t>
            </a:r>
            <a:r>
              <a:rPr lang="en-US" dirty="0" smtClean="0"/>
              <a:t>and graph the solution set. </a:t>
            </a:r>
          </a:p>
          <a:p>
            <a:pPr marL="514350" indent="-514350">
              <a:buFont typeface="Courier New" pitchFamily="49" charset="0"/>
              <a:buNone/>
              <a:tabLst>
                <a:tab pos="463550" algn="l"/>
              </a:tabLst>
              <a:defRPr/>
            </a:pPr>
            <a:r>
              <a:rPr lang="en-US" b="1" dirty="0" smtClean="0"/>
              <a:t>Solution: </a:t>
            </a:r>
            <a:endParaRPr lang="en-US" dirty="0" smtClean="0"/>
          </a:p>
          <a:p>
            <a:pPr marL="1588" indent="-1588">
              <a:buFont typeface="Courier New" pitchFamily="49" charset="0"/>
              <a:buNone/>
              <a:defRPr/>
            </a:pPr>
            <a:endParaRPr lang="en-US" dirty="0"/>
          </a:p>
        </p:txBody>
      </p:sp>
      <p:graphicFrame>
        <p:nvGraphicFramePr>
          <p:cNvPr id="14339" name="Object 3"/>
          <p:cNvGraphicFramePr>
            <a:graphicFrameLocks noChangeAspect="1"/>
          </p:cNvGraphicFramePr>
          <p:nvPr/>
        </p:nvGraphicFramePr>
        <p:xfrm>
          <a:off x="2152936" y="2375848"/>
          <a:ext cx="5511800" cy="330200"/>
        </p:xfrm>
        <a:graphic>
          <a:graphicData uri="http://schemas.openxmlformats.org/presentationml/2006/ole">
            <mc:AlternateContent xmlns:mc="http://schemas.openxmlformats.org/markup-compatibility/2006">
              <mc:Choice xmlns:v="urn:schemas-microsoft-com:vml" Requires="v">
                <p:oleObj spid="_x0000_s14376" name="Equation" r:id="rId3" imgW="5511600" imgH="330120" progId="Equation.DSMT4">
                  <p:embed/>
                </p:oleObj>
              </mc:Choice>
              <mc:Fallback>
                <p:oleObj name="Equation" r:id="rId3" imgW="5511600" imgH="3301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52936" y="2375848"/>
                        <a:ext cx="5511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1690048" y="2895600"/>
          <a:ext cx="5816600" cy="330200"/>
        </p:xfrm>
        <a:graphic>
          <a:graphicData uri="http://schemas.openxmlformats.org/presentationml/2006/ole">
            <mc:AlternateContent xmlns:mc="http://schemas.openxmlformats.org/markup-compatibility/2006">
              <mc:Choice xmlns:v="urn:schemas-microsoft-com:vml" Requires="v">
                <p:oleObj spid="_x0000_s14377" name="Equation" r:id="rId5" imgW="5816520" imgH="330120" progId="Equation.DSMT4">
                  <p:embed/>
                </p:oleObj>
              </mc:Choice>
              <mc:Fallback>
                <p:oleObj name="Equation" r:id="rId5" imgW="5816520" imgH="330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0048" y="2895600"/>
                        <a:ext cx="5816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160896" y="3429000"/>
          <a:ext cx="4267200" cy="330200"/>
        </p:xfrm>
        <a:graphic>
          <a:graphicData uri="http://schemas.openxmlformats.org/presentationml/2006/ole">
            <mc:AlternateContent xmlns:mc="http://schemas.openxmlformats.org/markup-compatibility/2006">
              <mc:Choice xmlns:v="urn:schemas-microsoft-com:vml" Requires="v">
                <p:oleObj spid="_x0000_s14378" name="Equation" r:id="rId7" imgW="4267080" imgH="330120" progId="Equation.DSMT4">
                  <p:embed/>
                </p:oleObj>
              </mc:Choice>
              <mc:Fallback>
                <p:oleObj name="Equation" r:id="rId7" imgW="426708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60896" y="3429000"/>
                        <a:ext cx="4267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1531960" y="3899848"/>
          <a:ext cx="7416800" cy="1028700"/>
        </p:xfrm>
        <a:graphic>
          <a:graphicData uri="http://schemas.openxmlformats.org/presentationml/2006/ole">
            <mc:AlternateContent xmlns:mc="http://schemas.openxmlformats.org/markup-compatibility/2006">
              <mc:Choice xmlns:v="urn:schemas-microsoft-com:vml" Requires="v">
                <p:oleObj spid="_x0000_s14379" name="Equation" r:id="rId9" imgW="7416720" imgH="1028520" progId="Equation.DSMT4">
                  <p:embed/>
                </p:oleObj>
              </mc:Choice>
              <mc:Fallback>
                <p:oleObj name="Equation" r:id="rId9" imgW="7416720" imgH="10285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31960" y="3899848"/>
                        <a:ext cx="74168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1940256" y="5017448"/>
          <a:ext cx="4483100" cy="330200"/>
        </p:xfrm>
        <a:graphic>
          <a:graphicData uri="http://schemas.openxmlformats.org/presentationml/2006/ole">
            <mc:AlternateContent xmlns:mc="http://schemas.openxmlformats.org/markup-compatibility/2006">
              <mc:Choice xmlns:v="urn:schemas-microsoft-com:vml" Requires="v">
                <p:oleObj spid="_x0000_s14380" name="Equation" r:id="rId11" imgW="4483080" imgH="330120" progId="Equation.DSMT4">
                  <p:embed/>
                </p:oleObj>
              </mc:Choice>
              <mc:Fallback>
                <p:oleObj name="Equation" r:id="rId11" imgW="4483080" imgH="3301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40256" y="5017448"/>
                        <a:ext cx="4483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1524000" y="5513696"/>
          <a:ext cx="3530600" cy="368300"/>
        </p:xfrm>
        <a:graphic>
          <a:graphicData uri="http://schemas.openxmlformats.org/presentationml/2006/ole">
            <mc:AlternateContent xmlns:mc="http://schemas.openxmlformats.org/markup-compatibility/2006">
              <mc:Choice xmlns:v="urn:schemas-microsoft-com:vml" Requires="v">
                <p:oleObj spid="_x0000_s14381" name="Equation" r:id="rId13" imgW="3530520" imgH="368280" progId="Equation.DSMT4">
                  <p:embed/>
                </p:oleObj>
              </mc:Choice>
              <mc:Fallback>
                <p:oleObj name="Equation" r:id="rId13" imgW="3530520" imgH="3682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24000" y="5513696"/>
                        <a:ext cx="3530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itle 1"/>
          <p:cNvSpPr>
            <a:spLocks noGrp="1"/>
          </p:cNvSpPr>
          <p:nvPr>
            <p:ph type="title"/>
          </p:nvPr>
        </p:nvSpPr>
        <p:spPr>
          <a:xfrm>
            <a:off x="457200" y="182880"/>
            <a:ext cx="8229600" cy="914400"/>
          </a:xfrm>
        </p:spPr>
        <p:txBody>
          <a:bodyPr>
            <a:normAutofit/>
          </a:bodyPr>
          <a:lstStyle/>
          <a:p>
            <a:r>
              <a:rPr lang="en-US" dirty="0" smtClean="0"/>
              <a:t>Example 3: Solving Compound Inequalities (cont.)</a:t>
            </a:r>
          </a:p>
        </p:txBody>
      </p:sp>
      <p:sp>
        <p:nvSpPr>
          <p:cNvPr id="13317" name="Content Placeholder 2"/>
          <p:cNvSpPr>
            <a:spLocks noGrp="1"/>
          </p:cNvSpPr>
          <p:nvPr>
            <p:ph idx="1"/>
          </p:nvPr>
        </p:nvSpPr>
        <p:spPr>
          <a:xfrm>
            <a:off x="457200" y="1280160"/>
            <a:ext cx="8229600" cy="4343400"/>
          </a:xfrm>
        </p:spPr>
        <p:txBody>
          <a:bodyPr/>
          <a:lstStyle/>
          <a:p>
            <a:pPr marL="1588" indent="-1588">
              <a:buFont typeface="Courier New" pitchFamily="49" charset="0"/>
              <a:buNone/>
            </a:pPr>
            <a:r>
              <a:rPr lang="en-US" dirty="0" smtClean="0"/>
              <a:t>The solution set is the closed interval </a:t>
            </a:r>
            <a:r>
              <a:rPr lang="en-US" dirty="0" smtClean="0">
                <a:solidFill>
                  <a:srgbClr val="FF0000"/>
                </a:solidFill>
              </a:rPr>
              <a:t>[</a:t>
            </a:r>
            <a:r>
              <a:rPr lang="en-US" dirty="0" smtClean="0">
                <a:solidFill>
                  <a:srgbClr val="FF0000"/>
                </a:solidFill>
                <a:latin typeface="Symbol" pitchFamily="18" charset="2"/>
              </a:rPr>
              <a:t>-</a:t>
            </a:r>
            <a:r>
              <a:rPr lang="en-US" dirty="0" smtClean="0">
                <a:solidFill>
                  <a:srgbClr val="FF0000"/>
                </a:solidFill>
              </a:rPr>
              <a:t>8, </a:t>
            </a:r>
            <a:r>
              <a:rPr lang="en-US" dirty="0" smtClean="0">
                <a:solidFill>
                  <a:srgbClr val="FF0000"/>
                </a:solidFill>
                <a:latin typeface="Symbol" pitchFamily="18" charset="2"/>
              </a:rPr>
              <a:t>-</a:t>
            </a:r>
            <a:r>
              <a:rPr lang="en-US" dirty="0" smtClean="0">
                <a:solidFill>
                  <a:srgbClr val="FF0000"/>
                </a:solidFill>
              </a:rPr>
              <a:t>4]</a:t>
            </a:r>
            <a:r>
              <a:rPr lang="en-US" dirty="0" smtClean="0"/>
              <a:t>. </a:t>
            </a:r>
          </a:p>
        </p:txBody>
      </p:sp>
      <p:pic>
        <p:nvPicPr>
          <p:cNvPr id="13318" name="Picture 6" descr="16_EX2-B.png"/>
          <p:cNvPicPr>
            <a:picLocks noChangeAspect="1"/>
          </p:cNvPicPr>
          <p:nvPr/>
        </p:nvPicPr>
        <p:blipFill>
          <a:blip r:embed="rId2" cstate="print"/>
          <a:srcRect/>
          <a:stretch>
            <a:fillRect/>
          </a:stretch>
        </p:blipFill>
        <p:spPr bwMode="auto">
          <a:xfrm>
            <a:off x="2214562" y="2057400"/>
            <a:ext cx="3652838" cy="1066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itle 1"/>
          <p:cNvSpPr>
            <a:spLocks noGrp="1"/>
          </p:cNvSpPr>
          <p:nvPr>
            <p:ph type="title"/>
          </p:nvPr>
        </p:nvSpPr>
        <p:spPr>
          <a:xfrm>
            <a:off x="457200" y="182880"/>
            <a:ext cx="8229600" cy="914400"/>
          </a:xfrm>
        </p:spPr>
        <p:txBody>
          <a:bodyPr>
            <a:normAutofit/>
          </a:bodyPr>
          <a:lstStyle/>
          <a:p>
            <a:r>
              <a:rPr lang="en-US" dirty="0" smtClean="0"/>
              <a:t>Example 3: Solving Compound Inequalities (cont.)</a:t>
            </a:r>
          </a:p>
        </p:txBody>
      </p:sp>
      <p:sp>
        <p:nvSpPr>
          <p:cNvPr id="14341" name="Content Placeholder 2"/>
          <p:cNvSpPr>
            <a:spLocks noGrp="1"/>
          </p:cNvSpPr>
          <p:nvPr>
            <p:ph idx="1"/>
          </p:nvPr>
        </p:nvSpPr>
        <p:spPr>
          <a:xfrm>
            <a:off x="457200" y="1280160"/>
            <a:ext cx="8229600" cy="4343400"/>
          </a:xfrm>
        </p:spPr>
        <p:txBody>
          <a:bodyPr/>
          <a:lstStyle/>
          <a:p>
            <a:pPr marL="0" indent="4763">
              <a:buFont typeface="Courier New" pitchFamily="49" charset="0"/>
              <a:buNone/>
              <a:tabLst>
                <a:tab pos="463550" algn="l"/>
              </a:tabLst>
            </a:pPr>
            <a:r>
              <a:rPr lang="en-US" b="1" dirty="0" smtClean="0"/>
              <a:t>c.</a:t>
            </a:r>
            <a:r>
              <a:rPr lang="en-US" dirty="0" smtClean="0"/>
              <a:t>	Solve the compound inequality 		        and 	graph the solution set. </a:t>
            </a:r>
          </a:p>
          <a:p>
            <a:pPr marL="0" indent="4763">
              <a:lnSpc>
                <a:spcPct val="200000"/>
              </a:lnSpc>
              <a:buFont typeface="Courier New" pitchFamily="49" charset="0"/>
              <a:buNone/>
              <a:tabLst>
                <a:tab pos="463550" algn="l"/>
              </a:tabLst>
            </a:pPr>
            <a:r>
              <a:rPr lang="en-US" b="1" dirty="0" smtClean="0"/>
              <a:t>Solution: </a:t>
            </a:r>
            <a:endParaRPr lang="en-US" dirty="0" smtClean="0"/>
          </a:p>
          <a:p>
            <a:pPr marL="0" indent="4763">
              <a:buFont typeface="Courier New" pitchFamily="49" charset="0"/>
              <a:buNone/>
              <a:tabLst>
                <a:tab pos="463550" algn="l"/>
              </a:tabLst>
            </a:pPr>
            <a:endParaRPr lang="en-US" dirty="0" smtClean="0"/>
          </a:p>
        </p:txBody>
      </p:sp>
      <p:graphicFrame>
        <p:nvGraphicFramePr>
          <p:cNvPr id="14338" name="Object 6"/>
          <p:cNvGraphicFramePr>
            <a:graphicFrameLocks noChangeAspect="1"/>
          </p:cNvGraphicFramePr>
          <p:nvPr/>
        </p:nvGraphicFramePr>
        <p:xfrm>
          <a:off x="5562600" y="1143000"/>
          <a:ext cx="1917700" cy="838200"/>
        </p:xfrm>
        <a:graphic>
          <a:graphicData uri="http://schemas.openxmlformats.org/presentationml/2006/ole">
            <mc:AlternateContent xmlns:mc="http://schemas.openxmlformats.org/markup-compatibility/2006">
              <mc:Choice xmlns:v="urn:schemas-microsoft-com:vml" Requires="v">
                <p:oleObj spid="_x0000_s15388" name="Equation" r:id="rId3" imgW="1917360" imgH="838080" progId="Equation.DSMT4">
                  <p:embed/>
                </p:oleObj>
              </mc:Choice>
              <mc:Fallback>
                <p:oleObj name="Equation" r:id="rId3" imgW="191736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143000"/>
                        <a:ext cx="1917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2209800" y="2411104"/>
          <a:ext cx="5435600" cy="838200"/>
        </p:xfrm>
        <a:graphic>
          <a:graphicData uri="http://schemas.openxmlformats.org/presentationml/2006/ole">
            <mc:AlternateContent xmlns:mc="http://schemas.openxmlformats.org/markup-compatibility/2006">
              <mc:Choice xmlns:v="urn:schemas-microsoft-com:vml" Requires="v">
                <p:oleObj spid="_x0000_s15389" name="Equation" r:id="rId5" imgW="5435280" imgH="838080" progId="Equation.DSMT4">
                  <p:embed/>
                </p:oleObj>
              </mc:Choice>
              <mc:Fallback>
                <p:oleObj name="Equation" r:id="rId5" imgW="54352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2411104"/>
                        <a:ext cx="543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2209800" y="4446896"/>
          <a:ext cx="5219700" cy="330200"/>
        </p:xfrm>
        <a:graphic>
          <a:graphicData uri="http://schemas.openxmlformats.org/presentationml/2006/ole">
            <mc:AlternateContent xmlns:mc="http://schemas.openxmlformats.org/markup-compatibility/2006">
              <mc:Choice xmlns:v="urn:schemas-microsoft-com:vml" Requires="v">
                <p:oleObj spid="_x0000_s15390" name="Equation" r:id="rId7" imgW="5219640" imgH="330120" progId="Equation.DSMT4">
                  <p:embed/>
                </p:oleObj>
              </mc:Choice>
              <mc:Fallback>
                <p:oleObj name="Equation" r:id="rId7" imgW="5219640" imgH="3301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446896"/>
                        <a:ext cx="5219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1393208" y="3352800"/>
          <a:ext cx="6616700" cy="927100"/>
        </p:xfrm>
        <a:graphic>
          <a:graphicData uri="http://schemas.openxmlformats.org/presentationml/2006/ole">
            <mc:AlternateContent xmlns:mc="http://schemas.openxmlformats.org/markup-compatibility/2006">
              <mc:Choice xmlns:v="urn:schemas-microsoft-com:vml" Requires="v">
                <p:oleObj spid="_x0000_s15391" name="Equation" r:id="rId9" imgW="6616440" imgH="927000" progId="Equation.DSMT4">
                  <p:embed/>
                </p:oleObj>
              </mc:Choice>
              <mc:Fallback>
                <p:oleObj name="Equation" r:id="rId9" imgW="6616440" imgH="9270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93208" y="3352800"/>
                        <a:ext cx="6616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itle 1"/>
          <p:cNvSpPr>
            <a:spLocks noGrp="1"/>
          </p:cNvSpPr>
          <p:nvPr>
            <p:ph type="title"/>
          </p:nvPr>
        </p:nvSpPr>
        <p:spPr>
          <a:xfrm>
            <a:off x="457200" y="182880"/>
            <a:ext cx="8229600" cy="914400"/>
          </a:xfrm>
        </p:spPr>
        <p:txBody>
          <a:bodyPr>
            <a:normAutofit/>
          </a:bodyPr>
          <a:lstStyle/>
          <a:p>
            <a:r>
              <a:rPr lang="en-US" dirty="0" smtClean="0"/>
              <a:t>Example 3: Solving Compound Inequalities (cont.)</a:t>
            </a:r>
          </a:p>
        </p:txBody>
      </p:sp>
      <p:sp>
        <p:nvSpPr>
          <p:cNvPr id="15365" name="Content Placeholder 2"/>
          <p:cNvSpPr>
            <a:spLocks noGrp="1"/>
          </p:cNvSpPr>
          <p:nvPr>
            <p:ph idx="1"/>
          </p:nvPr>
        </p:nvSpPr>
        <p:spPr>
          <a:xfrm>
            <a:off x="457200" y="1280160"/>
            <a:ext cx="8229600" cy="4343400"/>
          </a:xfrm>
        </p:spPr>
        <p:txBody>
          <a:bodyPr/>
          <a:lstStyle/>
          <a:p>
            <a:pPr marL="1588" indent="-1588">
              <a:buFont typeface="Courier New" pitchFamily="49" charset="0"/>
              <a:buNone/>
              <a:tabLst>
                <a:tab pos="463550" algn="l"/>
              </a:tabLst>
            </a:pPr>
            <a:endParaRPr lang="en-US" dirty="0" smtClean="0"/>
          </a:p>
          <a:p>
            <a:pPr marL="1588" indent="-1588">
              <a:buFont typeface="Courier New" pitchFamily="49" charset="0"/>
              <a:buNone/>
              <a:tabLst>
                <a:tab pos="463550" algn="l"/>
              </a:tabLst>
            </a:pPr>
            <a:endParaRPr lang="en-US" dirty="0" smtClean="0"/>
          </a:p>
          <a:p>
            <a:pPr marL="1588" indent="-1588">
              <a:buFont typeface="Courier New" pitchFamily="49" charset="0"/>
              <a:buNone/>
              <a:tabLst>
                <a:tab pos="463550" algn="l"/>
              </a:tabLst>
            </a:pPr>
            <a:endParaRPr lang="en-US" dirty="0" smtClean="0"/>
          </a:p>
          <a:p>
            <a:pPr marL="1588" indent="-1588">
              <a:buFont typeface="Courier New" pitchFamily="49" charset="0"/>
              <a:buNone/>
              <a:tabLst>
                <a:tab pos="463550" algn="l"/>
              </a:tabLst>
            </a:pPr>
            <a:endParaRPr lang="en-US" dirty="0" smtClean="0"/>
          </a:p>
          <a:p>
            <a:pPr marL="1588" indent="-1588">
              <a:buFont typeface="Courier New" pitchFamily="49" charset="0"/>
              <a:buNone/>
              <a:tabLst>
                <a:tab pos="463550" algn="l"/>
              </a:tabLst>
            </a:pPr>
            <a:endParaRPr lang="en-US" dirty="0" smtClean="0"/>
          </a:p>
          <a:p>
            <a:pPr marL="1588" indent="-1588">
              <a:buFont typeface="Courier New" pitchFamily="49" charset="0"/>
              <a:buNone/>
              <a:tabLst>
                <a:tab pos="463550" algn="l"/>
              </a:tabLst>
            </a:pPr>
            <a:endParaRPr lang="en-US" dirty="0" smtClean="0"/>
          </a:p>
          <a:p>
            <a:pPr marL="1588" indent="-1588">
              <a:buFont typeface="Courier New" pitchFamily="49" charset="0"/>
              <a:buNone/>
              <a:tabLst>
                <a:tab pos="463550" algn="l"/>
              </a:tabLst>
            </a:pPr>
            <a:r>
              <a:rPr lang="en-US" dirty="0" smtClean="0"/>
              <a:t>The solution set is the open interval </a:t>
            </a:r>
          </a:p>
        </p:txBody>
      </p:sp>
      <p:graphicFrame>
        <p:nvGraphicFramePr>
          <p:cNvPr id="15363" name="Object 6"/>
          <p:cNvGraphicFramePr>
            <a:graphicFrameLocks noChangeAspect="1"/>
          </p:cNvGraphicFramePr>
          <p:nvPr/>
        </p:nvGraphicFramePr>
        <p:xfrm>
          <a:off x="5803900" y="4197990"/>
          <a:ext cx="1257300" cy="927100"/>
        </p:xfrm>
        <a:graphic>
          <a:graphicData uri="http://schemas.openxmlformats.org/presentationml/2006/ole">
            <mc:AlternateContent xmlns:mc="http://schemas.openxmlformats.org/markup-compatibility/2006">
              <mc:Choice xmlns:v="urn:schemas-microsoft-com:vml" Requires="v">
                <p:oleObj spid="_x0000_s16417" name="Equation" r:id="rId3" imgW="1257120" imgH="927000" progId="Equation.DSMT4">
                  <p:embed/>
                </p:oleObj>
              </mc:Choice>
              <mc:Fallback>
                <p:oleObj name="Equation" r:id="rId3" imgW="1257120" imgH="9270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3900" y="4197990"/>
                        <a:ext cx="12573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5366" name="Picture 6" descr="16_EX2C.png"/>
          <p:cNvPicPr>
            <a:picLocks noChangeAspect="1"/>
          </p:cNvPicPr>
          <p:nvPr/>
        </p:nvPicPr>
        <p:blipFill>
          <a:blip r:embed="rId5" cstate="print"/>
          <a:srcRect/>
          <a:stretch>
            <a:fillRect/>
          </a:stretch>
        </p:blipFill>
        <p:spPr bwMode="auto">
          <a:xfrm>
            <a:off x="1981200" y="4971102"/>
            <a:ext cx="3070225" cy="1085850"/>
          </a:xfrm>
          <a:prstGeom prst="rect">
            <a:avLst/>
          </a:prstGeom>
          <a:noFill/>
          <a:ln w="9525">
            <a:noFill/>
            <a:miter lim="800000"/>
            <a:headEnd/>
            <a:tailEnd/>
          </a:ln>
        </p:spPr>
      </p:pic>
      <p:graphicFrame>
        <p:nvGraphicFramePr>
          <p:cNvPr id="16388" name="Object 4"/>
          <p:cNvGraphicFramePr>
            <a:graphicFrameLocks noChangeAspect="1"/>
          </p:cNvGraphicFramePr>
          <p:nvPr/>
        </p:nvGraphicFramePr>
        <p:xfrm>
          <a:off x="1551296" y="1359848"/>
          <a:ext cx="5829300" cy="330200"/>
        </p:xfrm>
        <a:graphic>
          <a:graphicData uri="http://schemas.openxmlformats.org/presentationml/2006/ole">
            <mc:AlternateContent xmlns:mc="http://schemas.openxmlformats.org/markup-compatibility/2006">
              <mc:Choice xmlns:v="urn:schemas-microsoft-com:vml" Requires="v">
                <p:oleObj spid="_x0000_s16418" name="Equation" r:id="rId6" imgW="5829120" imgH="330120" progId="Equation.DSMT4">
                  <p:embed/>
                </p:oleObj>
              </mc:Choice>
              <mc:Fallback>
                <p:oleObj name="Equation" r:id="rId6" imgW="5829120" imgH="3301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51296" y="1359848"/>
                        <a:ext cx="5829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2057400" y="1893248"/>
          <a:ext cx="4254500" cy="330200"/>
        </p:xfrm>
        <a:graphic>
          <a:graphicData uri="http://schemas.openxmlformats.org/presentationml/2006/ole">
            <mc:AlternateContent xmlns:mc="http://schemas.openxmlformats.org/markup-compatibility/2006">
              <mc:Choice xmlns:v="urn:schemas-microsoft-com:vml" Requires="v">
                <p:oleObj spid="_x0000_s16419" name="Equation" r:id="rId8" imgW="4254480" imgH="330120" progId="Equation.DSMT4">
                  <p:embed/>
                </p:oleObj>
              </mc:Choice>
              <mc:Fallback>
                <p:oleObj name="Equation" r:id="rId8" imgW="4254480" imgH="3301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1893248"/>
                        <a:ext cx="4254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2008496" y="2362200"/>
          <a:ext cx="5651500" cy="838200"/>
        </p:xfrm>
        <a:graphic>
          <a:graphicData uri="http://schemas.openxmlformats.org/presentationml/2006/ole">
            <mc:AlternateContent xmlns:mc="http://schemas.openxmlformats.org/markup-compatibility/2006">
              <mc:Choice xmlns:v="urn:schemas-microsoft-com:vml" Requires="v">
                <p:oleObj spid="_x0000_s16420" name="Equation" r:id="rId10" imgW="5651280" imgH="838080" progId="Equation.DSMT4">
                  <p:embed/>
                </p:oleObj>
              </mc:Choice>
              <mc:Fallback>
                <p:oleObj name="Equation" r:id="rId10" imgW="565128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08496" y="2362200"/>
                        <a:ext cx="565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2006600" y="3325504"/>
          <a:ext cx="4318000" cy="838200"/>
        </p:xfrm>
        <a:graphic>
          <a:graphicData uri="http://schemas.openxmlformats.org/presentationml/2006/ole">
            <mc:AlternateContent xmlns:mc="http://schemas.openxmlformats.org/markup-compatibility/2006">
              <mc:Choice xmlns:v="urn:schemas-microsoft-com:vml" Requires="v">
                <p:oleObj spid="_x0000_s16421" name="Equation" r:id="rId12" imgW="4317840" imgH="838080" progId="Equation.DSMT4">
                  <p:embed/>
                </p:oleObj>
              </mc:Choice>
              <mc:Fallback>
                <p:oleObj name="Equation" r:id="rId12" imgW="431784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06600" y="3325504"/>
                        <a:ext cx="431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itle 1"/>
          <p:cNvSpPr>
            <a:spLocks noGrp="1"/>
          </p:cNvSpPr>
          <p:nvPr>
            <p:ph type="title"/>
          </p:nvPr>
        </p:nvSpPr>
        <p:spPr/>
        <p:txBody>
          <a:bodyPr/>
          <a:lstStyle/>
          <a:p>
            <a:r>
              <a:rPr lang="en-US" dirty="0" smtClean="0"/>
              <a:t>Solving Compound Inequalities</a:t>
            </a:r>
          </a:p>
        </p:txBody>
      </p:sp>
      <p:sp>
        <p:nvSpPr>
          <p:cNvPr id="16390" name="Content Placeholder 2"/>
          <p:cNvSpPr>
            <a:spLocks noGrp="1"/>
          </p:cNvSpPr>
          <p:nvPr>
            <p:ph idx="1"/>
          </p:nvPr>
        </p:nvSpPr>
        <p:spPr>
          <a:xfrm>
            <a:off x="457200" y="1984375"/>
            <a:ext cx="8229600" cy="4343400"/>
          </a:xfrm>
        </p:spPr>
        <p:txBody>
          <a:bodyPr/>
          <a:lstStyle/>
          <a:p>
            <a:pPr marL="1588" indent="-1588">
              <a:buFont typeface="Courier New" pitchFamily="49" charset="0"/>
              <a:buNone/>
            </a:pPr>
            <a:endParaRPr lang="en-US" dirty="0" smtClean="0"/>
          </a:p>
          <a:p>
            <a:pPr marL="1588" indent="-1588">
              <a:buFont typeface="Courier New" pitchFamily="49" charset="0"/>
              <a:buNone/>
            </a:pPr>
            <a:endParaRPr lang="en-US" dirty="0" smtClean="0"/>
          </a:p>
        </p:txBody>
      </p:sp>
      <p:sp>
        <p:nvSpPr>
          <p:cNvPr id="16391" name="Rectangle 73"/>
          <p:cNvSpPr>
            <a:spLocks/>
          </p:cNvSpPr>
          <p:nvPr/>
        </p:nvSpPr>
        <p:spPr bwMode="auto">
          <a:xfrm>
            <a:off x="457200" y="1188720"/>
            <a:ext cx="8229600" cy="4678204"/>
          </a:xfrm>
          <a:prstGeom prst="rect">
            <a:avLst/>
          </a:prstGeom>
          <a:noFill/>
          <a:ln w="28575">
            <a:solidFill>
              <a:srgbClr val="FF0008"/>
            </a:solidFill>
            <a:miter lim="800000"/>
            <a:headEnd/>
            <a:tailEnd/>
          </a:ln>
        </p:spPr>
        <p:txBody>
          <a:bodyPr wrap="square" bIns="137160">
            <a:spAutoFit/>
          </a:bodyPr>
          <a:lstStyle/>
          <a:p>
            <a:pPr algn="ctr" eaLnBrk="0" hangingPunct="0">
              <a:spcBef>
                <a:spcPct val="20000"/>
              </a:spcBef>
              <a:buFont typeface="Courier New" pitchFamily="49" charset="0"/>
              <a:buNone/>
            </a:pPr>
            <a:r>
              <a:rPr lang="en-US" sz="2800" b="1" dirty="0">
                <a:solidFill>
                  <a:srgbClr val="000000"/>
                </a:solidFill>
              </a:rPr>
              <a:t>Notes</a:t>
            </a:r>
          </a:p>
          <a:p>
            <a:r>
              <a:rPr lang="en-US" sz="2800" dirty="0">
                <a:solidFill>
                  <a:srgbClr val="000000"/>
                </a:solidFill>
              </a:rPr>
              <a:t>You should note that a compound inequality is actually two linear inequalities in one expression and the solution set is the </a:t>
            </a:r>
            <a:r>
              <a:rPr lang="en-US" sz="2800" dirty="0" smtClean="0">
                <a:solidFill>
                  <a:srgbClr val="000000"/>
                </a:solidFill>
              </a:rPr>
              <a:t>intersection </a:t>
            </a:r>
            <a:r>
              <a:rPr lang="en-US" sz="2800" dirty="0" smtClean="0">
                <a:solidFill>
                  <a:srgbClr val="000000"/>
                </a:solidFill>
                <a:sym typeface="Symbol"/>
              </a:rPr>
              <a:t> </a:t>
            </a:r>
            <a:r>
              <a:rPr lang="en-US" sz="2800" dirty="0" smtClean="0">
                <a:solidFill>
                  <a:srgbClr val="000000"/>
                </a:solidFill>
              </a:rPr>
              <a:t>of </a:t>
            </a:r>
            <a:r>
              <a:rPr lang="en-US" sz="2800" dirty="0">
                <a:solidFill>
                  <a:srgbClr val="000000"/>
                </a:solidFill>
              </a:rPr>
              <a:t>the two solution sets. Thus, in Example 3a, you found the intersection of the solutions sets of  </a:t>
            </a:r>
          </a:p>
          <a:p>
            <a:pPr algn="just">
              <a:spcBef>
                <a:spcPts val="2400"/>
              </a:spcBef>
            </a:pPr>
            <a:r>
              <a:rPr lang="en-US" sz="2800" dirty="0">
                <a:solidFill>
                  <a:srgbClr val="000000"/>
                </a:solidFill>
              </a:rPr>
              <a:t>	For 					</a:t>
            </a:r>
            <a:r>
              <a:rPr lang="en-US" sz="2800" b="1" dirty="0">
                <a:solidFill>
                  <a:srgbClr val="000000"/>
                </a:solidFill>
              </a:rPr>
              <a:t>Graphs</a:t>
            </a:r>
          </a:p>
          <a:p>
            <a:pPr algn="just">
              <a:spcBef>
                <a:spcPts val="2400"/>
              </a:spcBef>
            </a:pPr>
            <a:endParaRPr lang="en-US" sz="2800" dirty="0"/>
          </a:p>
          <a:p>
            <a:pPr algn="just"/>
            <a:endParaRPr lang="en-US" sz="2800" dirty="0"/>
          </a:p>
        </p:txBody>
      </p:sp>
      <p:graphicFrame>
        <p:nvGraphicFramePr>
          <p:cNvPr id="16387" name="Object 6"/>
          <p:cNvGraphicFramePr>
            <a:graphicFrameLocks noChangeAspect="1"/>
          </p:cNvGraphicFramePr>
          <p:nvPr/>
        </p:nvGraphicFramePr>
        <p:xfrm>
          <a:off x="3594100" y="3450608"/>
          <a:ext cx="3873500" cy="393700"/>
        </p:xfrm>
        <a:graphic>
          <a:graphicData uri="http://schemas.openxmlformats.org/presentationml/2006/ole">
            <mc:AlternateContent xmlns:mc="http://schemas.openxmlformats.org/markup-compatibility/2006">
              <mc:Choice xmlns:v="urn:schemas-microsoft-com:vml" Requires="v">
                <p:oleObj spid="_x0000_s17422" name="Equation" r:id="rId3" imgW="3873240" imgH="393480" progId="Equation.DSMT4">
                  <p:embed/>
                </p:oleObj>
              </mc:Choice>
              <mc:Fallback>
                <p:oleObj name="Equation" r:id="rId3" imgW="3873240" imgH="3934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94100" y="3450608"/>
                        <a:ext cx="38735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8" name="Object 7"/>
          <p:cNvGraphicFramePr>
            <a:graphicFrameLocks noChangeAspect="1"/>
          </p:cNvGraphicFramePr>
          <p:nvPr/>
        </p:nvGraphicFramePr>
        <p:xfrm>
          <a:off x="2057400" y="4204648"/>
          <a:ext cx="1574800" cy="1346200"/>
        </p:xfrm>
        <a:graphic>
          <a:graphicData uri="http://schemas.openxmlformats.org/presentationml/2006/ole">
            <mc:AlternateContent xmlns:mc="http://schemas.openxmlformats.org/markup-compatibility/2006">
              <mc:Choice xmlns:v="urn:schemas-microsoft-com:vml" Requires="v">
                <p:oleObj spid="_x0000_s17423" name="Equation" r:id="rId5" imgW="1574640" imgH="1346040" progId="Equation.DSMT4">
                  <p:embed/>
                </p:oleObj>
              </mc:Choice>
              <mc:Fallback>
                <p:oleObj name="Equation" r:id="rId5" imgW="1574640" imgH="134604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7400" y="4204648"/>
                        <a:ext cx="1574800"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6392" name="Picture 7" descr="IMA6E_Ch_1_1.7_1.png"/>
          <p:cNvPicPr>
            <a:picLocks noChangeAspect="1"/>
          </p:cNvPicPr>
          <p:nvPr/>
        </p:nvPicPr>
        <p:blipFill>
          <a:blip r:embed="rId7" cstate="print"/>
          <a:srcRect/>
          <a:stretch>
            <a:fillRect/>
          </a:stretch>
        </p:blipFill>
        <p:spPr bwMode="auto">
          <a:xfrm>
            <a:off x="5181600" y="4730419"/>
            <a:ext cx="2973388" cy="804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1"/>
          <p:cNvSpPr>
            <a:spLocks noGrp="1"/>
          </p:cNvSpPr>
          <p:nvPr>
            <p:ph type="title"/>
          </p:nvPr>
        </p:nvSpPr>
        <p:spPr/>
        <p:txBody>
          <a:bodyPr/>
          <a:lstStyle/>
          <a:p>
            <a:r>
              <a:rPr lang="en-US" dirty="0" smtClean="0"/>
              <a:t>Solving Compound Inequalities</a:t>
            </a:r>
          </a:p>
        </p:txBody>
      </p:sp>
      <p:sp>
        <p:nvSpPr>
          <p:cNvPr id="17412" name="Content Placeholder 2"/>
          <p:cNvSpPr>
            <a:spLocks noGrp="1"/>
          </p:cNvSpPr>
          <p:nvPr>
            <p:ph idx="1"/>
          </p:nvPr>
        </p:nvSpPr>
        <p:spPr>
          <a:xfrm>
            <a:off x="533400" y="1981200"/>
            <a:ext cx="8229600" cy="4343400"/>
          </a:xfrm>
        </p:spPr>
        <p:txBody>
          <a:bodyPr/>
          <a:lstStyle/>
          <a:p>
            <a:pPr marL="1588" indent="-1588">
              <a:buFont typeface="Courier New" pitchFamily="49" charset="0"/>
              <a:buNone/>
            </a:pPr>
            <a:endParaRPr lang="en-US" dirty="0" smtClean="0"/>
          </a:p>
          <a:p>
            <a:pPr marL="1588" indent="-1588">
              <a:buFont typeface="Courier New" pitchFamily="49" charset="0"/>
              <a:buNone/>
            </a:pPr>
            <a:endParaRPr lang="en-US" dirty="0" smtClean="0"/>
          </a:p>
        </p:txBody>
      </p:sp>
      <p:sp>
        <p:nvSpPr>
          <p:cNvPr id="17413" name="Rectangle 73"/>
          <p:cNvSpPr>
            <a:spLocks/>
          </p:cNvSpPr>
          <p:nvPr/>
        </p:nvSpPr>
        <p:spPr bwMode="auto">
          <a:xfrm>
            <a:off x="457200" y="1280160"/>
            <a:ext cx="8229600" cy="3862596"/>
          </a:xfrm>
          <a:prstGeom prst="rect">
            <a:avLst/>
          </a:prstGeom>
          <a:noFill/>
          <a:ln w="28575">
            <a:solidFill>
              <a:srgbClr val="FF0008"/>
            </a:solidFill>
            <a:miter lim="800000"/>
            <a:headEnd/>
            <a:tailEnd/>
          </a:ln>
        </p:spPr>
        <p:txBody>
          <a:bodyPr wrap="square" bIns="137160">
            <a:spAutoFit/>
          </a:bodyPr>
          <a:lstStyle/>
          <a:p>
            <a:pPr algn="ctr" eaLnBrk="0" hangingPunct="0">
              <a:spcBef>
                <a:spcPct val="20000"/>
              </a:spcBef>
              <a:buFont typeface="Courier New" pitchFamily="49" charset="0"/>
              <a:buNone/>
              <a:tabLst>
                <a:tab pos="287338" algn="l"/>
              </a:tabLst>
            </a:pPr>
            <a:r>
              <a:rPr lang="en-US" sz="2800" b="1" dirty="0">
                <a:solidFill>
                  <a:srgbClr val="000000"/>
                </a:solidFill>
              </a:rPr>
              <a:t>Notes (cont.)</a:t>
            </a:r>
          </a:p>
          <a:p>
            <a:pPr algn="just">
              <a:spcBef>
                <a:spcPts val="1800"/>
              </a:spcBef>
              <a:tabLst>
                <a:tab pos="287338" algn="l"/>
              </a:tabLst>
            </a:pPr>
            <a:r>
              <a:rPr lang="en-US" sz="2800" b="1" dirty="0">
                <a:solidFill>
                  <a:srgbClr val="000000"/>
                </a:solidFill>
              </a:rPr>
              <a:t>					</a:t>
            </a:r>
            <a:r>
              <a:rPr lang="en-US" sz="2800" b="1" dirty="0" smtClean="0">
                <a:solidFill>
                  <a:srgbClr val="000000"/>
                </a:solidFill>
              </a:rPr>
              <a:t>     Graph</a:t>
            </a:r>
            <a:endParaRPr lang="en-US" sz="2800" b="1" dirty="0">
              <a:solidFill>
                <a:srgbClr val="000000"/>
              </a:solidFill>
            </a:endParaRPr>
          </a:p>
          <a:p>
            <a:pPr algn="just">
              <a:tabLst>
                <a:tab pos="287338" algn="l"/>
              </a:tabLst>
            </a:pPr>
            <a:r>
              <a:rPr lang="en-US" sz="2800" dirty="0">
                <a:solidFill>
                  <a:srgbClr val="000000"/>
                </a:solidFill>
              </a:rPr>
              <a:t>	</a:t>
            </a:r>
          </a:p>
          <a:p>
            <a:pPr algn="just">
              <a:tabLst>
                <a:tab pos="287338" algn="l"/>
              </a:tabLst>
            </a:pPr>
            <a:endParaRPr lang="en-US" sz="2800" dirty="0">
              <a:solidFill>
                <a:srgbClr val="000000"/>
              </a:solidFill>
            </a:endParaRPr>
          </a:p>
          <a:p>
            <a:pPr algn="just">
              <a:tabLst>
                <a:tab pos="287338" algn="l"/>
              </a:tabLst>
            </a:pPr>
            <a:endParaRPr lang="en-US" sz="2800" dirty="0">
              <a:solidFill>
                <a:srgbClr val="000000"/>
              </a:solidFill>
            </a:endParaRPr>
          </a:p>
          <a:p>
            <a:pPr algn="just">
              <a:tabLst>
                <a:tab pos="287338" algn="l"/>
              </a:tabLst>
            </a:pPr>
            <a:endParaRPr lang="en-US" sz="2800" dirty="0">
              <a:solidFill>
                <a:srgbClr val="000000"/>
              </a:solidFill>
            </a:endParaRPr>
          </a:p>
          <a:p>
            <a:pPr algn="just">
              <a:tabLst>
                <a:tab pos="287338" algn="l"/>
              </a:tabLst>
            </a:pPr>
            <a:r>
              <a:rPr lang="en-US" sz="2800" b="1" dirty="0" smtClean="0">
                <a:solidFill>
                  <a:srgbClr val="000000"/>
                </a:solidFill>
              </a:rPr>
              <a:t>	The </a:t>
            </a:r>
            <a:r>
              <a:rPr lang="en-US" sz="2800" b="1" dirty="0">
                <a:solidFill>
                  <a:srgbClr val="000000"/>
                </a:solidFill>
              </a:rPr>
              <a:t>solution set is the </a:t>
            </a:r>
          </a:p>
          <a:p>
            <a:pPr algn="just">
              <a:tabLst>
                <a:tab pos="287338" algn="l"/>
              </a:tabLst>
            </a:pPr>
            <a:r>
              <a:rPr lang="en-US" sz="2800" b="1" dirty="0" smtClean="0">
                <a:solidFill>
                  <a:srgbClr val="000000"/>
                </a:solidFill>
              </a:rPr>
              <a:t>	intersection</a:t>
            </a:r>
            <a:r>
              <a:rPr lang="en-US" sz="2800" b="1" dirty="0">
                <a:solidFill>
                  <a:srgbClr val="000000"/>
                </a:solidFill>
              </a:rPr>
              <a:t>. </a:t>
            </a:r>
            <a:r>
              <a:rPr lang="en-US" sz="2800" dirty="0">
                <a:solidFill>
                  <a:srgbClr val="000000"/>
                </a:solidFill>
              </a:rPr>
              <a:t> </a:t>
            </a:r>
            <a:endParaRPr lang="en-US" sz="2800" b="1" dirty="0">
              <a:solidFill>
                <a:srgbClr val="000000"/>
              </a:solidFill>
            </a:endParaRPr>
          </a:p>
        </p:txBody>
      </p:sp>
      <p:graphicFrame>
        <p:nvGraphicFramePr>
          <p:cNvPr id="17410" name="Object 5"/>
          <p:cNvGraphicFramePr>
            <a:graphicFrameLocks noChangeAspect="1"/>
          </p:cNvGraphicFramePr>
          <p:nvPr/>
        </p:nvGraphicFramePr>
        <p:xfrm>
          <a:off x="865496" y="2514600"/>
          <a:ext cx="2082800" cy="1358900"/>
        </p:xfrm>
        <a:graphic>
          <a:graphicData uri="http://schemas.openxmlformats.org/presentationml/2006/ole">
            <mc:AlternateContent xmlns:mc="http://schemas.openxmlformats.org/markup-compatibility/2006">
              <mc:Choice xmlns:v="urn:schemas-microsoft-com:vml" Requires="v">
                <p:oleObj spid="_x0000_s18440" name="Equation" r:id="rId3" imgW="2082600" imgH="1358640" progId="Equation.DSMT4">
                  <p:embed/>
                </p:oleObj>
              </mc:Choice>
              <mc:Fallback>
                <p:oleObj name="Equation" r:id="rId3" imgW="2082600" imgH="135864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5496" y="2514600"/>
                        <a:ext cx="2082800" cy="1358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7414" name="Picture 5" descr="IMA6E_Ch_1_1-7_2.png"/>
          <p:cNvPicPr>
            <a:picLocks noChangeAspect="1"/>
          </p:cNvPicPr>
          <p:nvPr/>
        </p:nvPicPr>
        <p:blipFill>
          <a:blip r:embed="rId5" cstate="print"/>
          <a:srcRect/>
          <a:stretch>
            <a:fillRect/>
          </a:stretch>
        </p:blipFill>
        <p:spPr bwMode="auto">
          <a:xfrm>
            <a:off x="4267200" y="2578100"/>
            <a:ext cx="3346450" cy="838200"/>
          </a:xfrm>
          <a:prstGeom prst="rect">
            <a:avLst/>
          </a:prstGeom>
          <a:noFill/>
          <a:ln w="9525">
            <a:noFill/>
            <a:miter lim="800000"/>
            <a:headEnd/>
            <a:tailEnd/>
          </a:ln>
        </p:spPr>
      </p:pic>
      <p:pic>
        <p:nvPicPr>
          <p:cNvPr id="17415" name="Picture 6" descr="16_EX2-A.png"/>
          <p:cNvPicPr>
            <a:picLocks noChangeAspect="1"/>
          </p:cNvPicPr>
          <p:nvPr/>
        </p:nvPicPr>
        <p:blipFill>
          <a:blip r:embed="rId6" cstate="print"/>
          <a:srcRect/>
          <a:stretch>
            <a:fillRect/>
          </a:stretch>
        </p:blipFill>
        <p:spPr bwMode="auto">
          <a:xfrm>
            <a:off x="4343445" y="3998604"/>
            <a:ext cx="3521075" cy="99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itle 1"/>
          <p:cNvSpPr>
            <a:spLocks noGrp="1"/>
          </p:cNvSpPr>
          <p:nvPr>
            <p:ph type="title"/>
          </p:nvPr>
        </p:nvSpPr>
        <p:spPr/>
        <p:txBody>
          <a:bodyPr/>
          <a:lstStyle/>
          <a:p>
            <a:r>
              <a:rPr lang="en-US" dirty="0" smtClean="0"/>
              <a:t>Solving Compound Inequalities</a:t>
            </a:r>
          </a:p>
        </p:txBody>
      </p:sp>
      <p:sp>
        <p:nvSpPr>
          <p:cNvPr id="18436" name="Content Placeholder 2"/>
          <p:cNvSpPr>
            <a:spLocks noGrp="1"/>
          </p:cNvSpPr>
          <p:nvPr>
            <p:ph idx="1"/>
          </p:nvPr>
        </p:nvSpPr>
        <p:spPr>
          <a:xfrm>
            <a:off x="457200" y="1984375"/>
            <a:ext cx="8229600" cy="4343400"/>
          </a:xfrm>
        </p:spPr>
        <p:txBody>
          <a:bodyPr/>
          <a:lstStyle/>
          <a:p>
            <a:pPr marL="1588" indent="-1588">
              <a:buFont typeface="Courier New" pitchFamily="49" charset="0"/>
              <a:buNone/>
            </a:pPr>
            <a:endParaRPr lang="en-US" dirty="0" smtClean="0"/>
          </a:p>
          <a:p>
            <a:pPr marL="1588" indent="-1588">
              <a:buFont typeface="Courier New" pitchFamily="49" charset="0"/>
              <a:buNone/>
            </a:pPr>
            <a:endParaRPr lang="en-US" dirty="0" smtClean="0"/>
          </a:p>
        </p:txBody>
      </p:sp>
      <p:sp>
        <p:nvSpPr>
          <p:cNvPr id="5" name="Content Placeholder 2"/>
          <p:cNvSpPr txBox="1">
            <a:spLocks/>
          </p:cNvSpPr>
          <p:nvPr/>
        </p:nvSpPr>
        <p:spPr bwMode="auto">
          <a:xfrm>
            <a:off x="457200" y="1280160"/>
            <a:ext cx="8229600" cy="4492625"/>
          </a:xfrm>
          <a:prstGeom prst="rect">
            <a:avLst/>
          </a:prstGeom>
          <a:solidFill>
            <a:srgbClr val="FFFFCC"/>
          </a:solidFill>
          <a:ln w="28575">
            <a:solidFill>
              <a:srgbClr val="000000"/>
            </a:solidFill>
            <a:miter lim="800000"/>
            <a:headEnd/>
            <a:tailEnd/>
          </a:ln>
        </p:spPr>
        <p:txBody>
          <a:bodyPr/>
          <a:lstStyle/>
          <a:p>
            <a:pPr marL="342900" indent="-342900" algn="ctr" eaLnBrk="0" hangingPunct="0">
              <a:spcBef>
                <a:spcPts val="600"/>
              </a:spcBef>
              <a:buFont typeface="Courier New" pitchFamily="49" charset="0"/>
              <a:buNone/>
              <a:defRPr/>
            </a:pPr>
            <a:r>
              <a:rPr lang="en-US" sz="2800" b="1" dirty="0">
                <a:solidFill>
                  <a:srgbClr val="000000"/>
                </a:solidFill>
                <a:latin typeface="+mn-lt"/>
              </a:rPr>
              <a:t>Solving Absolute Value Inequalities with </a:t>
            </a:r>
            <a:r>
              <a:rPr lang="en-US" sz="2800" dirty="0">
                <a:solidFill>
                  <a:srgbClr val="000000"/>
                </a:solidFill>
                <a:latin typeface="Symbol" pitchFamily="18" charset="2"/>
              </a:rPr>
              <a:t>&lt;</a:t>
            </a:r>
            <a:r>
              <a:rPr lang="en-US" sz="2800" b="1" dirty="0">
                <a:solidFill>
                  <a:srgbClr val="000000"/>
                </a:solidFill>
                <a:latin typeface="+mn-lt"/>
              </a:rPr>
              <a:t> (or     )</a:t>
            </a:r>
          </a:p>
          <a:p>
            <a:pPr>
              <a:spcBef>
                <a:spcPts val="600"/>
              </a:spcBef>
              <a:tabLst>
                <a:tab pos="463550" algn="l"/>
              </a:tabLst>
              <a:defRPr/>
            </a:pPr>
            <a:r>
              <a:rPr lang="en-US" sz="2800" dirty="0">
                <a:solidFill>
                  <a:srgbClr val="000000"/>
                </a:solidFill>
              </a:rPr>
              <a:t>For </a:t>
            </a:r>
            <a:r>
              <a:rPr lang="en-US" sz="2800" i="1" dirty="0">
                <a:solidFill>
                  <a:srgbClr val="0000FF"/>
                </a:solidFill>
              </a:rPr>
              <a:t>c</a:t>
            </a:r>
            <a:r>
              <a:rPr lang="en-US" sz="2800" dirty="0">
                <a:solidFill>
                  <a:srgbClr val="0000FF"/>
                </a:solidFill>
              </a:rPr>
              <a:t> &gt; 0</a:t>
            </a:r>
            <a:r>
              <a:rPr lang="en-US" sz="2800" dirty="0">
                <a:solidFill>
                  <a:srgbClr val="000000"/>
                </a:solidFill>
              </a:rPr>
              <a:t>:</a:t>
            </a:r>
          </a:p>
          <a:p>
            <a:pPr>
              <a:spcBef>
                <a:spcPts val="600"/>
              </a:spcBef>
              <a:tabLst>
                <a:tab pos="463550" algn="l"/>
              </a:tabLst>
              <a:defRPr/>
            </a:pPr>
            <a:r>
              <a:rPr lang="en-US" sz="2800" b="1" dirty="0">
                <a:solidFill>
                  <a:srgbClr val="000000"/>
                </a:solidFill>
              </a:rPr>
              <a:t>a.	</a:t>
            </a:r>
            <a:r>
              <a:rPr lang="en-US" sz="2800" dirty="0">
                <a:solidFill>
                  <a:srgbClr val="000000"/>
                </a:solidFill>
              </a:rPr>
              <a:t>If </a:t>
            </a:r>
            <a:r>
              <a:rPr lang="en-US" sz="2800" dirty="0">
                <a:solidFill>
                  <a:srgbClr val="0000FF"/>
                </a:solidFill>
              </a:rPr>
              <a:t>|</a:t>
            </a:r>
            <a:r>
              <a:rPr lang="en-US" sz="2800" i="1" dirty="0">
                <a:solidFill>
                  <a:srgbClr val="0000FF"/>
                </a:solidFill>
              </a:rPr>
              <a:t>x</a:t>
            </a:r>
            <a:r>
              <a:rPr lang="en-US" sz="2800" dirty="0">
                <a:solidFill>
                  <a:srgbClr val="0000FF"/>
                </a:solidFill>
              </a:rPr>
              <a:t>| &lt; </a:t>
            </a:r>
            <a:r>
              <a:rPr lang="en-US" sz="2800" i="1" dirty="0">
                <a:solidFill>
                  <a:srgbClr val="0000FF"/>
                </a:solidFill>
              </a:rPr>
              <a:t>c</a:t>
            </a:r>
            <a:r>
              <a:rPr lang="en-US" sz="2800" dirty="0">
                <a:solidFill>
                  <a:srgbClr val="000000"/>
                </a:solidFill>
              </a:rPr>
              <a:t>, then </a:t>
            </a:r>
            <a:r>
              <a:rPr lang="en-US" sz="2800" dirty="0">
                <a:solidFill>
                  <a:srgbClr val="0000FF"/>
                </a:solidFill>
              </a:rPr>
              <a:t>−</a:t>
            </a:r>
            <a:r>
              <a:rPr lang="en-US" sz="2800" i="1" dirty="0">
                <a:solidFill>
                  <a:srgbClr val="0000FF"/>
                </a:solidFill>
              </a:rPr>
              <a:t>c</a:t>
            </a:r>
            <a:r>
              <a:rPr lang="en-US" sz="2800" dirty="0">
                <a:solidFill>
                  <a:srgbClr val="0000FF"/>
                </a:solidFill>
              </a:rPr>
              <a:t> &lt; </a:t>
            </a:r>
            <a:r>
              <a:rPr lang="en-US" sz="2800" i="1" dirty="0">
                <a:solidFill>
                  <a:srgbClr val="0000FF"/>
                </a:solidFill>
              </a:rPr>
              <a:t>x</a:t>
            </a:r>
            <a:r>
              <a:rPr lang="en-US" sz="2800" dirty="0">
                <a:solidFill>
                  <a:srgbClr val="0000FF"/>
                </a:solidFill>
              </a:rPr>
              <a:t> &lt; </a:t>
            </a:r>
            <a:r>
              <a:rPr lang="en-US" sz="2800" i="1" dirty="0">
                <a:solidFill>
                  <a:srgbClr val="0000FF"/>
                </a:solidFill>
              </a:rPr>
              <a:t>c</a:t>
            </a:r>
            <a:r>
              <a:rPr lang="en-US" sz="2800" dirty="0">
                <a:solidFill>
                  <a:srgbClr val="000000"/>
                </a:solidFill>
              </a:rPr>
              <a:t>.</a:t>
            </a:r>
          </a:p>
          <a:p>
            <a:pPr>
              <a:spcBef>
                <a:spcPts val="600"/>
              </a:spcBef>
              <a:tabLst>
                <a:tab pos="463550" algn="l"/>
              </a:tabLst>
              <a:defRPr/>
            </a:pPr>
            <a:r>
              <a:rPr lang="en-US" sz="2800" b="1" dirty="0">
                <a:solidFill>
                  <a:srgbClr val="000000"/>
                </a:solidFill>
              </a:rPr>
              <a:t>b.	</a:t>
            </a:r>
            <a:r>
              <a:rPr lang="en-US" sz="2800" dirty="0">
                <a:solidFill>
                  <a:srgbClr val="000000"/>
                </a:solidFill>
              </a:rPr>
              <a:t>If </a:t>
            </a:r>
            <a:r>
              <a:rPr lang="en-US" sz="2800" dirty="0">
                <a:solidFill>
                  <a:srgbClr val="0000FF"/>
                </a:solidFill>
              </a:rPr>
              <a:t>|</a:t>
            </a:r>
            <a:r>
              <a:rPr lang="en-US" sz="2800" i="1" dirty="0">
                <a:solidFill>
                  <a:srgbClr val="0000FF"/>
                </a:solidFill>
              </a:rPr>
              <a:t>ax</a:t>
            </a:r>
            <a:r>
              <a:rPr lang="en-US" sz="2800" dirty="0">
                <a:solidFill>
                  <a:srgbClr val="0000FF"/>
                </a:solidFill>
              </a:rPr>
              <a:t> + </a:t>
            </a:r>
            <a:r>
              <a:rPr lang="en-US" sz="2800" i="1" dirty="0">
                <a:solidFill>
                  <a:srgbClr val="0000FF"/>
                </a:solidFill>
              </a:rPr>
              <a:t>b</a:t>
            </a:r>
            <a:r>
              <a:rPr lang="en-US" sz="2800" dirty="0">
                <a:solidFill>
                  <a:srgbClr val="0000FF"/>
                </a:solidFill>
              </a:rPr>
              <a:t>| &lt; </a:t>
            </a:r>
            <a:r>
              <a:rPr lang="en-US" sz="2800" i="1" dirty="0">
                <a:solidFill>
                  <a:srgbClr val="0000FF"/>
                </a:solidFill>
              </a:rPr>
              <a:t>c</a:t>
            </a:r>
            <a:r>
              <a:rPr lang="en-US" sz="2800" dirty="0">
                <a:solidFill>
                  <a:srgbClr val="000000"/>
                </a:solidFill>
              </a:rPr>
              <a:t>, then </a:t>
            </a:r>
            <a:r>
              <a:rPr lang="en-US" sz="2800" dirty="0">
                <a:solidFill>
                  <a:srgbClr val="0000FF"/>
                </a:solidFill>
              </a:rPr>
              <a:t>−</a:t>
            </a:r>
            <a:r>
              <a:rPr lang="en-US" sz="2800" i="1" dirty="0">
                <a:solidFill>
                  <a:srgbClr val="0000FF"/>
                </a:solidFill>
              </a:rPr>
              <a:t>c</a:t>
            </a:r>
            <a:r>
              <a:rPr lang="en-US" sz="2800" dirty="0">
                <a:solidFill>
                  <a:srgbClr val="0000FF"/>
                </a:solidFill>
              </a:rPr>
              <a:t> &lt; </a:t>
            </a:r>
            <a:r>
              <a:rPr lang="en-US" sz="2800" i="1" dirty="0">
                <a:solidFill>
                  <a:srgbClr val="0000FF"/>
                </a:solidFill>
              </a:rPr>
              <a:t>ax</a:t>
            </a:r>
            <a:r>
              <a:rPr lang="en-US" sz="2800" dirty="0">
                <a:solidFill>
                  <a:srgbClr val="0000FF"/>
                </a:solidFill>
              </a:rPr>
              <a:t> + </a:t>
            </a:r>
            <a:r>
              <a:rPr lang="en-US" sz="2800" i="1" dirty="0">
                <a:solidFill>
                  <a:srgbClr val="0000FF"/>
                </a:solidFill>
              </a:rPr>
              <a:t>b</a:t>
            </a:r>
            <a:r>
              <a:rPr lang="en-US" sz="2800" dirty="0">
                <a:solidFill>
                  <a:srgbClr val="0000FF"/>
                </a:solidFill>
              </a:rPr>
              <a:t> &lt; </a:t>
            </a:r>
            <a:r>
              <a:rPr lang="en-US" sz="2800" i="1" dirty="0">
                <a:solidFill>
                  <a:srgbClr val="0000FF"/>
                </a:solidFill>
              </a:rPr>
              <a:t>c</a:t>
            </a:r>
            <a:r>
              <a:rPr lang="en-US" sz="2800" dirty="0">
                <a:solidFill>
                  <a:srgbClr val="000000"/>
                </a:solidFill>
              </a:rPr>
              <a:t>.</a:t>
            </a:r>
          </a:p>
          <a:p>
            <a:pPr>
              <a:spcBef>
                <a:spcPts val="600"/>
              </a:spcBef>
              <a:tabLst>
                <a:tab pos="463550" algn="l"/>
              </a:tabLst>
              <a:defRPr/>
            </a:pPr>
            <a:r>
              <a:rPr lang="en-US" sz="2800" dirty="0">
                <a:solidFill>
                  <a:srgbClr val="000000"/>
                </a:solidFill>
              </a:rPr>
              <a:t>The inequalities in </a:t>
            </a:r>
            <a:r>
              <a:rPr lang="en-US" sz="2800" b="1" dirty="0">
                <a:solidFill>
                  <a:srgbClr val="000000"/>
                </a:solidFill>
              </a:rPr>
              <a:t>a.</a:t>
            </a:r>
            <a:r>
              <a:rPr lang="en-US" sz="2800" dirty="0">
                <a:solidFill>
                  <a:srgbClr val="000000"/>
                </a:solidFill>
              </a:rPr>
              <a:t> and </a:t>
            </a:r>
            <a:r>
              <a:rPr lang="en-US" sz="2800" b="1" dirty="0">
                <a:solidFill>
                  <a:srgbClr val="000000"/>
                </a:solidFill>
              </a:rPr>
              <a:t>b.</a:t>
            </a:r>
            <a:r>
              <a:rPr lang="en-US" sz="2800" dirty="0">
                <a:solidFill>
                  <a:srgbClr val="000000"/>
                </a:solidFill>
              </a:rPr>
              <a:t> are also true if </a:t>
            </a:r>
            <a:r>
              <a:rPr lang="en-US" sz="2800" dirty="0">
                <a:solidFill>
                  <a:srgbClr val="0000FF"/>
                </a:solidFill>
              </a:rPr>
              <a:t>&lt; </a:t>
            </a:r>
            <a:r>
              <a:rPr lang="en-US" sz="2800" dirty="0">
                <a:solidFill>
                  <a:srgbClr val="000000"/>
                </a:solidFill>
              </a:rPr>
              <a:t>is replaced by </a:t>
            </a:r>
            <a:r>
              <a:rPr lang="en-US" sz="2800" dirty="0">
                <a:solidFill>
                  <a:srgbClr val="0000FF"/>
                </a:solidFill>
              </a:rPr>
              <a:t>≤</a:t>
            </a:r>
            <a:r>
              <a:rPr lang="en-US" sz="2800" dirty="0">
                <a:solidFill>
                  <a:srgbClr val="000000"/>
                </a:solidFill>
              </a:rPr>
              <a:t>.</a:t>
            </a:r>
          </a:p>
          <a:p>
            <a:pPr>
              <a:spcBef>
                <a:spcPts val="600"/>
              </a:spcBef>
              <a:tabLst>
                <a:tab pos="463550" algn="l"/>
              </a:tabLst>
              <a:defRPr/>
            </a:pPr>
            <a:r>
              <a:rPr lang="en-US" sz="2800" b="1" dirty="0" smtClean="0">
                <a:solidFill>
                  <a:srgbClr val="C00000"/>
                </a:solidFill>
              </a:rPr>
              <a:t>Note</a:t>
            </a:r>
            <a:r>
              <a:rPr lang="en-US" sz="2800" b="1" dirty="0">
                <a:solidFill>
                  <a:srgbClr val="C00000"/>
                </a:solidFill>
              </a:rPr>
              <a:t>:</a:t>
            </a:r>
            <a:r>
              <a:rPr lang="en-US" sz="2800" dirty="0">
                <a:solidFill>
                  <a:srgbClr val="000000"/>
                </a:solidFill>
              </a:rPr>
              <a:t> If the absolute value expression is isolated on one side of the inequality, we say that the expression is in </a:t>
            </a:r>
            <a:r>
              <a:rPr lang="en-US" sz="2800" b="1" dirty="0">
                <a:solidFill>
                  <a:srgbClr val="000000"/>
                </a:solidFill>
              </a:rPr>
              <a:t>standard form</a:t>
            </a:r>
            <a:r>
              <a:rPr lang="en-US" sz="2800" dirty="0">
                <a:solidFill>
                  <a:srgbClr val="000000"/>
                </a:solidFill>
              </a:rPr>
              <a:t>. </a:t>
            </a:r>
          </a:p>
        </p:txBody>
      </p:sp>
      <p:graphicFrame>
        <p:nvGraphicFramePr>
          <p:cNvPr id="18434" name="Object 5"/>
          <p:cNvGraphicFramePr>
            <a:graphicFrameLocks noChangeAspect="1"/>
          </p:cNvGraphicFramePr>
          <p:nvPr>
            <p:extLst>
              <p:ext uri="{D42A27DB-BD31-4B8C-83A1-F6EECF244321}">
                <p14:modId xmlns:p14="http://schemas.microsoft.com/office/powerpoint/2010/main" val="800175052"/>
              </p:ext>
            </p:extLst>
          </p:nvPr>
        </p:nvGraphicFramePr>
        <p:xfrm>
          <a:off x="7747000" y="1442112"/>
          <a:ext cx="254000" cy="279400"/>
        </p:xfrm>
        <a:graphic>
          <a:graphicData uri="http://schemas.openxmlformats.org/presentationml/2006/ole">
            <mc:AlternateContent xmlns:mc="http://schemas.openxmlformats.org/markup-compatibility/2006">
              <mc:Choice xmlns:v="urn:schemas-microsoft-com:vml" Requires="v">
                <p:oleObj spid="_x0000_s19464" name="Equation" r:id="rId3" imgW="253800" imgH="279360" progId="Equation.DSMT4">
                  <p:embed/>
                </p:oleObj>
              </mc:Choice>
              <mc:Fallback>
                <p:oleObj name="Equation" r:id="rId3" imgW="253800" imgH="27936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0" y="1442112"/>
                        <a:ext cx="2540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itle 1"/>
          <p:cNvSpPr>
            <a:spLocks noGrp="1"/>
          </p:cNvSpPr>
          <p:nvPr>
            <p:ph type="title"/>
          </p:nvPr>
        </p:nvSpPr>
        <p:spPr/>
        <p:txBody>
          <a:bodyPr/>
          <a:lstStyle/>
          <a:p>
            <a:r>
              <a:rPr lang="en-US" dirty="0" smtClean="0"/>
              <a:t>Solving Compound Inequalities</a:t>
            </a:r>
          </a:p>
        </p:txBody>
      </p:sp>
      <p:sp>
        <p:nvSpPr>
          <p:cNvPr id="5" name="Content Placeholder 2"/>
          <p:cNvSpPr txBox="1">
            <a:spLocks/>
          </p:cNvSpPr>
          <p:nvPr/>
        </p:nvSpPr>
        <p:spPr bwMode="auto">
          <a:xfrm>
            <a:off x="457200" y="1280160"/>
            <a:ext cx="8229600" cy="2511425"/>
          </a:xfrm>
          <a:prstGeom prst="rect">
            <a:avLst/>
          </a:prstGeom>
          <a:solidFill>
            <a:srgbClr val="FFFFCC"/>
          </a:solidFill>
          <a:ln w="28575">
            <a:solidFill>
              <a:srgbClr val="000000"/>
            </a:solidFill>
            <a:miter lim="800000"/>
            <a:headEnd/>
            <a:tailEnd/>
          </a:ln>
        </p:spPr>
        <p:txBody>
          <a:bodyPr/>
          <a:lstStyle/>
          <a:p>
            <a:pPr marL="342900" indent="-342900" algn="ctr" eaLnBrk="0" hangingPunct="0">
              <a:spcBef>
                <a:spcPct val="20000"/>
              </a:spcBef>
              <a:buFont typeface="Courier New" pitchFamily="49" charset="0"/>
              <a:buNone/>
              <a:defRPr/>
            </a:pPr>
            <a:r>
              <a:rPr lang="en-US" sz="2800" b="1" dirty="0">
                <a:solidFill>
                  <a:srgbClr val="000000"/>
                </a:solidFill>
                <a:latin typeface="+mn-lt"/>
              </a:rPr>
              <a:t>Solving Absolute Value Inequalities with &lt; (or     ) (cont.)</a:t>
            </a:r>
          </a:p>
          <a:p>
            <a:pPr>
              <a:spcBef>
                <a:spcPts val="1200"/>
              </a:spcBef>
              <a:tabLst>
                <a:tab pos="463550" algn="l"/>
              </a:tabLst>
              <a:defRPr/>
            </a:pPr>
            <a:r>
              <a:rPr lang="en-US" sz="2800" dirty="0">
                <a:solidFill>
                  <a:srgbClr val="000000"/>
                </a:solidFill>
              </a:rPr>
              <a:t>You may need to manipulate the absolute value inequality to get it into standard form</a:t>
            </a:r>
            <a:r>
              <a:rPr lang="en-US" sz="2800" b="1" dirty="0">
                <a:solidFill>
                  <a:srgbClr val="C00000"/>
                </a:solidFill>
              </a:rPr>
              <a:t> </a:t>
            </a:r>
            <a:r>
              <a:rPr lang="en-US" sz="2800" dirty="0">
                <a:solidFill>
                  <a:srgbClr val="000000"/>
                </a:solidFill>
              </a:rPr>
              <a:t>before you can solve it. (See Example 4c.)</a:t>
            </a:r>
          </a:p>
        </p:txBody>
      </p:sp>
      <p:graphicFrame>
        <p:nvGraphicFramePr>
          <p:cNvPr id="19458" name="Object 5"/>
          <p:cNvGraphicFramePr>
            <a:graphicFrameLocks noChangeAspect="1"/>
          </p:cNvGraphicFramePr>
          <p:nvPr>
            <p:extLst>
              <p:ext uri="{D42A27DB-BD31-4B8C-83A1-F6EECF244321}">
                <p14:modId xmlns:p14="http://schemas.microsoft.com/office/powerpoint/2010/main" val="1993689155"/>
              </p:ext>
            </p:extLst>
          </p:nvPr>
        </p:nvGraphicFramePr>
        <p:xfrm>
          <a:off x="7747000" y="1447800"/>
          <a:ext cx="254000" cy="279400"/>
        </p:xfrm>
        <a:graphic>
          <a:graphicData uri="http://schemas.openxmlformats.org/presentationml/2006/ole">
            <mc:AlternateContent xmlns:mc="http://schemas.openxmlformats.org/markup-compatibility/2006">
              <mc:Choice xmlns:v="urn:schemas-microsoft-com:vml" Requires="v">
                <p:oleObj spid="_x0000_s20488" name="Equation" r:id="rId3" imgW="253800" imgH="279360" progId="Equation.DSMT4">
                  <p:embed/>
                </p:oleObj>
              </mc:Choice>
              <mc:Fallback>
                <p:oleObj name="Equation" r:id="rId3" imgW="253800" imgH="27936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0" y="1447800"/>
                        <a:ext cx="2540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itle 1"/>
          <p:cNvSpPr>
            <a:spLocks noGrp="1"/>
          </p:cNvSpPr>
          <p:nvPr>
            <p:ph type="title"/>
          </p:nvPr>
        </p:nvSpPr>
        <p:spPr>
          <a:xfrm>
            <a:off x="457200" y="182880"/>
            <a:ext cx="8229600" cy="914400"/>
          </a:xfrm>
        </p:spPr>
        <p:txBody>
          <a:bodyPr>
            <a:normAutofit/>
          </a:bodyPr>
          <a:lstStyle/>
          <a:p>
            <a:r>
              <a:rPr lang="en-US" dirty="0" smtClean="0"/>
              <a:t>Example 4: Solving Absolute Value Inequalities</a:t>
            </a:r>
          </a:p>
        </p:txBody>
      </p:sp>
      <p:sp>
        <p:nvSpPr>
          <p:cNvPr id="20485" name="Content Placeholder 2"/>
          <p:cNvSpPr>
            <a:spLocks noGrp="1"/>
          </p:cNvSpPr>
          <p:nvPr>
            <p:ph idx="1"/>
          </p:nvPr>
        </p:nvSpPr>
        <p:spPr>
          <a:xfrm>
            <a:off x="457200" y="1280160"/>
            <a:ext cx="8229600" cy="4343400"/>
          </a:xfrm>
        </p:spPr>
        <p:txBody>
          <a:bodyPr/>
          <a:lstStyle/>
          <a:p>
            <a:pPr marL="0" indent="4763">
              <a:buFont typeface="Courier New" pitchFamily="49" charset="0"/>
              <a:buNone/>
              <a:tabLst>
                <a:tab pos="463550" algn="l"/>
              </a:tabLst>
            </a:pPr>
            <a:r>
              <a:rPr lang="en-US" dirty="0" smtClean="0"/>
              <a:t>Solve the following absolute value inequalities and graph the solution sets.</a:t>
            </a:r>
          </a:p>
          <a:p>
            <a:pPr marL="0" indent="4763">
              <a:buFont typeface="Courier New" pitchFamily="49" charset="0"/>
              <a:buNone/>
              <a:tabLst>
                <a:tab pos="463550" algn="l"/>
              </a:tabLst>
            </a:pPr>
            <a:endParaRPr lang="en-US" dirty="0" smtClean="0"/>
          </a:p>
          <a:p>
            <a:pPr marL="0" indent="4763">
              <a:lnSpc>
                <a:spcPct val="200000"/>
              </a:lnSpc>
              <a:buFont typeface="Courier New" pitchFamily="49" charset="0"/>
              <a:buNone/>
              <a:tabLst>
                <a:tab pos="463550" algn="l"/>
              </a:tabLst>
            </a:pPr>
            <a:r>
              <a:rPr lang="en-US" b="1" dirty="0" smtClean="0"/>
              <a:t>Solution: </a:t>
            </a:r>
            <a:endParaRPr lang="en-US" dirty="0" smtClean="0"/>
          </a:p>
          <a:p>
            <a:pPr marL="0" indent="4763">
              <a:buFont typeface="Courier New" pitchFamily="49" charset="0"/>
              <a:buNone/>
              <a:tabLst>
                <a:tab pos="463550" algn="l"/>
              </a:tabLst>
            </a:pPr>
            <a:endParaRPr lang="en-US" dirty="0" smtClean="0"/>
          </a:p>
          <a:p>
            <a:pPr marL="0" indent="4763">
              <a:buFont typeface="Courier New" pitchFamily="49" charset="0"/>
              <a:buNone/>
              <a:tabLst>
                <a:tab pos="463550" algn="l"/>
              </a:tabLst>
            </a:pPr>
            <a:endParaRPr lang="en-US" dirty="0" smtClean="0"/>
          </a:p>
        </p:txBody>
      </p:sp>
      <p:graphicFrame>
        <p:nvGraphicFramePr>
          <p:cNvPr id="20482" name="Object 10"/>
          <p:cNvGraphicFramePr>
            <a:graphicFrameLocks noChangeAspect="1"/>
          </p:cNvGraphicFramePr>
          <p:nvPr/>
        </p:nvGraphicFramePr>
        <p:xfrm>
          <a:off x="574675" y="2397456"/>
          <a:ext cx="1308100" cy="469900"/>
        </p:xfrm>
        <a:graphic>
          <a:graphicData uri="http://schemas.openxmlformats.org/presentationml/2006/ole">
            <mc:AlternateContent xmlns:mc="http://schemas.openxmlformats.org/markup-compatibility/2006">
              <mc:Choice xmlns:v="urn:schemas-microsoft-com:vml" Requires="v">
                <p:oleObj spid="_x0000_s21531" name="Equation" r:id="rId3" imgW="1307880" imgH="469800" progId="Equation.DSMT4">
                  <p:embed/>
                </p:oleObj>
              </mc:Choice>
              <mc:Fallback>
                <p:oleObj name="Equation" r:id="rId3" imgW="1307880" imgH="4698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675" y="2397456"/>
                        <a:ext cx="1308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0486" name="Picture 11" descr="16_EX2A.png"/>
          <p:cNvPicPr>
            <a:picLocks noChangeAspect="1"/>
          </p:cNvPicPr>
          <p:nvPr/>
        </p:nvPicPr>
        <p:blipFill>
          <a:blip r:embed="rId5" cstate="print"/>
          <a:srcRect/>
          <a:stretch>
            <a:fillRect/>
          </a:stretch>
        </p:blipFill>
        <p:spPr bwMode="auto">
          <a:xfrm>
            <a:off x="4572000" y="4357687"/>
            <a:ext cx="3427413" cy="976313"/>
          </a:xfrm>
          <a:prstGeom prst="rect">
            <a:avLst/>
          </a:prstGeom>
          <a:noFill/>
          <a:ln w="9525">
            <a:noFill/>
            <a:miter lim="800000"/>
            <a:headEnd/>
            <a:tailEnd/>
          </a:ln>
        </p:spPr>
      </p:pic>
      <p:graphicFrame>
        <p:nvGraphicFramePr>
          <p:cNvPr id="21508" name="Object 4"/>
          <p:cNvGraphicFramePr>
            <a:graphicFrameLocks noChangeAspect="1"/>
          </p:cNvGraphicFramePr>
          <p:nvPr/>
        </p:nvGraphicFramePr>
        <p:xfrm>
          <a:off x="2272352" y="3096904"/>
          <a:ext cx="825500" cy="469900"/>
        </p:xfrm>
        <a:graphic>
          <a:graphicData uri="http://schemas.openxmlformats.org/presentationml/2006/ole">
            <mc:AlternateContent xmlns:mc="http://schemas.openxmlformats.org/markup-compatibility/2006">
              <mc:Choice xmlns:v="urn:schemas-microsoft-com:vml" Requires="v">
                <p:oleObj spid="_x0000_s21532" name="Equation" r:id="rId6" imgW="825480" imgH="469800" progId="Equation.DSMT4">
                  <p:embed/>
                </p:oleObj>
              </mc:Choice>
              <mc:Fallback>
                <p:oleObj name="Equation" r:id="rId6" imgW="82548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72352" y="3096904"/>
                        <a:ext cx="82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9" name="Object 5"/>
          <p:cNvGraphicFramePr>
            <a:graphicFrameLocks noChangeAspect="1"/>
          </p:cNvGraphicFramePr>
          <p:nvPr/>
        </p:nvGraphicFramePr>
        <p:xfrm>
          <a:off x="1981200" y="3844308"/>
          <a:ext cx="1422400" cy="292100"/>
        </p:xfrm>
        <a:graphic>
          <a:graphicData uri="http://schemas.openxmlformats.org/presentationml/2006/ole">
            <mc:AlternateContent xmlns:mc="http://schemas.openxmlformats.org/markup-compatibility/2006">
              <mc:Choice xmlns:v="urn:schemas-microsoft-com:vml" Requires="v">
                <p:oleObj spid="_x0000_s21533" name="Equation" r:id="rId8" imgW="1422360" imgH="291960" progId="Equation.DSMT4">
                  <p:embed/>
                </p:oleObj>
              </mc:Choice>
              <mc:Fallback>
                <p:oleObj name="Equation" r:id="rId8" imgW="142236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1200" y="3844308"/>
                        <a:ext cx="142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0" name="Object 6"/>
          <p:cNvGraphicFramePr>
            <a:graphicFrameLocks noChangeAspect="1"/>
          </p:cNvGraphicFramePr>
          <p:nvPr/>
        </p:nvGraphicFramePr>
        <p:xfrm>
          <a:off x="1537648" y="4419600"/>
          <a:ext cx="2311400" cy="469900"/>
        </p:xfrm>
        <a:graphic>
          <a:graphicData uri="http://schemas.openxmlformats.org/presentationml/2006/ole">
            <mc:AlternateContent xmlns:mc="http://schemas.openxmlformats.org/markup-compatibility/2006">
              <mc:Choice xmlns:v="urn:schemas-microsoft-com:vml" Requires="v">
                <p:oleObj spid="_x0000_s21534" name="Equation" r:id="rId10" imgW="2311200" imgH="469800" progId="Equation.DSMT4">
                  <p:embed/>
                </p:oleObj>
              </mc:Choice>
              <mc:Fallback>
                <p:oleObj name="Equation" r:id="rId10" imgW="2311200" imgH="4698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37648" y="4419600"/>
                        <a:ext cx="2311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rtlCol="0">
            <a:normAutofit/>
          </a:bodyPr>
          <a:lstStyle/>
          <a:p>
            <a:pPr>
              <a:defRPr/>
            </a:pPr>
            <a:r>
              <a:rPr lang="en-US" dirty="0" smtClean="0"/>
              <a:t>Intervals of Real Numbers</a:t>
            </a:r>
            <a:endParaRPr lang="en-US" dirty="0">
              <a:solidFill>
                <a:schemeClr val="accent1">
                  <a:lumMod val="50000"/>
                </a:schemeClr>
              </a:solidFill>
            </a:endParaRPr>
          </a:p>
        </p:txBody>
      </p:sp>
      <p:sp>
        <p:nvSpPr>
          <p:cNvPr id="5" name="Content Placeholder 2"/>
          <p:cNvSpPr>
            <a:spLocks noGrp="1"/>
          </p:cNvSpPr>
          <p:nvPr>
            <p:ph idx="1"/>
          </p:nvPr>
        </p:nvSpPr>
        <p:spPr>
          <a:xfrm>
            <a:off x="457200" y="1280160"/>
            <a:ext cx="8229600" cy="4434840"/>
          </a:xfrm>
          <a:solidFill>
            <a:srgbClr val="FFFFCC"/>
          </a:solidFill>
          <a:ln w="28575">
            <a:solidFill>
              <a:srgbClr val="000000"/>
            </a:solidFill>
          </a:ln>
        </p:spPr>
        <p:txBody>
          <a:bodyPr>
            <a:noAutofit/>
          </a:bodyPr>
          <a:lstStyle/>
          <a:p>
            <a:pPr>
              <a:spcBef>
                <a:spcPts val="0"/>
              </a:spcBef>
              <a:buNone/>
            </a:pPr>
            <a:r>
              <a:rPr lang="en-US" sz="2600" b="1" i="0" dirty="0" smtClean="0">
                <a:solidFill>
                  <a:srgbClr val="000000"/>
                </a:solidFill>
              </a:rPr>
              <a:t>				</a:t>
            </a:r>
          </a:p>
          <a:p>
            <a:pPr>
              <a:spcBef>
                <a:spcPts val="0"/>
              </a:spcBef>
              <a:buNone/>
            </a:pPr>
            <a:endParaRPr lang="en-US" sz="2600" i="0" dirty="0" smtClean="0">
              <a:solidFill>
                <a:srgbClr val="000000"/>
              </a:solidFill>
            </a:endParaRPr>
          </a:p>
        </p:txBody>
      </p:sp>
      <p:graphicFrame>
        <p:nvGraphicFramePr>
          <p:cNvPr id="6" name="Object 5"/>
          <p:cNvGraphicFramePr>
            <a:graphicFrameLocks noChangeAspect="1"/>
          </p:cNvGraphicFramePr>
          <p:nvPr/>
        </p:nvGraphicFramePr>
        <p:xfrm>
          <a:off x="2881086" y="2490335"/>
          <a:ext cx="1168400" cy="279400"/>
        </p:xfrm>
        <a:graphic>
          <a:graphicData uri="http://schemas.openxmlformats.org/presentationml/2006/ole">
            <mc:AlternateContent xmlns:mc="http://schemas.openxmlformats.org/markup-compatibility/2006">
              <mc:Choice xmlns:v="urn:schemas-microsoft-com:vml" Requires="v">
                <p:oleObj spid="_x0000_s43046" name="Equation" r:id="rId3" imgW="1168200" imgH="291960" progId="Equation.DSMT4">
                  <p:embed/>
                </p:oleObj>
              </mc:Choice>
              <mc:Fallback>
                <p:oleObj name="Equation" r:id="rId3" imgW="1168200" imgH="29196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1086" y="2490335"/>
                        <a:ext cx="1168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nvGraphicFramePr>
        <p:xfrm>
          <a:off x="2895600" y="3319689"/>
          <a:ext cx="1168400" cy="276225"/>
        </p:xfrm>
        <a:graphic>
          <a:graphicData uri="http://schemas.openxmlformats.org/presentationml/2006/ole">
            <mc:AlternateContent xmlns:mc="http://schemas.openxmlformats.org/markup-compatibility/2006">
              <mc:Choice xmlns:v="urn:schemas-microsoft-com:vml" Requires="v">
                <p:oleObj spid="_x0000_s43047" name="Equation" r:id="rId5" imgW="1168200" imgH="291960" progId="Equation.DSMT4">
                  <p:embed/>
                </p:oleObj>
              </mc:Choice>
              <mc:Fallback>
                <p:oleObj name="Equation" r:id="rId5" imgW="1168200" imgH="291960" progId="Equation.DSMT4">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3319689"/>
                        <a:ext cx="1168400"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nvGraphicFramePr>
        <p:xfrm>
          <a:off x="2819400" y="4161289"/>
          <a:ext cx="1346200" cy="1074737"/>
        </p:xfrm>
        <a:graphic>
          <a:graphicData uri="http://schemas.openxmlformats.org/presentationml/2006/ole">
            <mc:AlternateContent xmlns:mc="http://schemas.openxmlformats.org/markup-compatibility/2006">
              <mc:Choice xmlns:v="urn:schemas-microsoft-com:vml" Requires="v">
                <p:oleObj spid="_x0000_s43048" name="Equation" r:id="rId7" imgW="1346040" imgH="1091880" progId="Equation.DSMT4">
                  <p:embed/>
                </p:oleObj>
              </mc:Choice>
              <mc:Fallback>
                <p:oleObj name="Equation" r:id="rId7" imgW="1346040" imgH="1091880" progId="Equation.DSMT4">
                  <p:embed/>
                  <p:pic>
                    <p:nvPicPr>
                      <p:cNvPr id="0" name="Object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4161289"/>
                        <a:ext cx="1346200" cy="1074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8"/>
          <p:cNvSpPr/>
          <p:nvPr/>
        </p:nvSpPr>
        <p:spPr>
          <a:xfrm>
            <a:off x="503904" y="2448449"/>
            <a:ext cx="1880836" cy="461665"/>
          </a:xfrm>
          <a:prstGeom prst="rect">
            <a:avLst/>
          </a:prstGeom>
        </p:spPr>
        <p:txBody>
          <a:bodyPr wrap="none">
            <a:spAutoFit/>
          </a:bodyPr>
          <a:lstStyle/>
          <a:p>
            <a:pPr>
              <a:spcBef>
                <a:spcPts val="0"/>
              </a:spcBef>
              <a:buNone/>
            </a:pPr>
            <a:r>
              <a:rPr lang="en-US" sz="2400" dirty="0" smtClean="0">
                <a:solidFill>
                  <a:srgbClr val="000000"/>
                </a:solidFill>
              </a:rPr>
              <a:t>Open interval</a:t>
            </a:r>
          </a:p>
        </p:txBody>
      </p:sp>
      <p:sp>
        <p:nvSpPr>
          <p:cNvPr id="10" name="Rectangle 9"/>
          <p:cNvSpPr/>
          <p:nvPr/>
        </p:nvSpPr>
        <p:spPr>
          <a:xfrm>
            <a:off x="503904" y="3200400"/>
            <a:ext cx="2031518" cy="461665"/>
          </a:xfrm>
          <a:prstGeom prst="rect">
            <a:avLst/>
          </a:prstGeom>
        </p:spPr>
        <p:txBody>
          <a:bodyPr wrap="none">
            <a:spAutoFit/>
          </a:bodyPr>
          <a:lstStyle/>
          <a:p>
            <a:pPr>
              <a:buNone/>
            </a:pPr>
            <a:r>
              <a:rPr lang="en-US" sz="2400" dirty="0" smtClean="0">
                <a:solidFill>
                  <a:srgbClr val="000000"/>
                </a:solidFill>
              </a:rPr>
              <a:t>Closed interval</a:t>
            </a:r>
          </a:p>
        </p:txBody>
      </p:sp>
      <p:sp>
        <p:nvSpPr>
          <p:cNvPr id="11" name="Rectangle 10"/>
          <p:cNvSpPr/>
          <p:nvPr/>
        </p:nvSpPr>
        <p:spPr>
          <a:xfrm>
            <a:off x="717084" y="4274403"/>
            <a:ext cx="1492716" cy="830997"/>
          </a:xfrm>
          <a:prstGeom prst="rect">
            <a:avLst/>
          </a:prstGeom>
        </p:spPr>
        <p:txBody>
          <a:bodyPr wrap="none">
            <a:spAutoFit/>
          </a:bodyPr>
          <a:lstStyle/>
          <a:p>
            <a:pPr algn="ctr">
              <a:buNone/>
            </a:pPr>
            <a:r>
              <a:rPr lang="en-US" sz="2400" dirty="0" smtClean="0">
                <a:solidFill>
                  <a:srgbClr val="000000"/>
                </a:solidFill>
              </a:rPr>
              <a:t>Half-open </a:t>
            </a:r>
          </a:p>
          <a:p>
            <a:pPr algn="ctr">
              <a:buNone/>
            </a:pPr>
            <a:r>
              <a:rPr lang="en-US" sz="2400" dirty="0" smtClean="0">
                <a:solidFill>
                  <a:srgbClr val="000000"/>
                </a:solidFill>
              </a:rPr>
              <a:t>interval</a:t>
            </a:r>
          </a:p>
        </p:txBody>
      </p:sp>
      <p:sp>
        <p:nvSpPr>
          <p:cNvPr id="12" name="Rectangle 11"/>
          <p:cNvSpPr/>
          <p:nvPr/>
        </p:nvSpPr>
        <p:spPr>
          <a:xfrm>
            <a:off x="4343400" y="1371600"/>
            <a:ext cx="1318502" cy="830997"/>
          </a:xfrm>
          <a:prstGeom prst="rect">
            <a:avLst/>
          </a:prstGeom>
        </p:spPr>
        <p:txBody>
          <a:bodyPr wrap="none">
            <a:spAutoFit/>
          </a:bodyPr>
          <a:lstStyle/>
          <a:p>
            <a:pPr algn="ctr"/>
            <a:r>
              <a:rPr lang="en-US" sz="2400" b="1" dirty="0" smtClean="0">
                <a:solidFill>
                  <a:srgbClr val="000000"/>
                </a:solidFill>
              </a:rPr>
              <a:t>Interval</a:t>
            </a:r>
          </a:p>
          <a:p>
            <a:pPr algn="ctr"/>
            <a:r>
              <a:rPr lang="en-US" sz="2400" b="1" dirty="0" smtClean="0">
                <a:solidFill>
                  <a:srgbClr val="000000"/>
                </a:solidFill>
              </a:rPr>
              <a:t>Notation</a:t>
            </a:r>
            <a:endParaRPr lang="en-US" sz="2400" dirty="0">
              <a:solidFill>
                <a:srgbClr val="000000"/>
              </a:solidFill>
            </a:endParaRPr>
          </a:p>
        </p:txBody>
      </p:sp>
      <p:sp>
        <p:nvSpPr>
          <p:cNvPr id="13" name="Rectangle 12"/>
          <p:cNvSpPr/>
          <p:nvPr/>
        </p:nvSpPr>
        <p:spPr>
          <a:xfrm>
            <a:off x="503904" y="1524000"/>
            <a:ext cx="2178353" cy="461665"/>
          </a:xfrm>
          <a:prstGeom prst="rect">
            <a:avLst/>
          </a:prstGeom>
        </p:spPr>
        <p:txBody>
          <a:bodyPr wrap="none">
            <a:spAutoFit/>
          </a:bodyPr>
          <a:lstStyle/>
          <a:p>
            <a:r>
              <a:rPr lang="en-US" sz="2400" b="1" dirty="0" smtClean="0">
                <a:solidFill>
                  <a:srgbClr val="000000"/>
                </a:solidFill>
              </a:rPr>
              <a:t>Type of Interval</a:t>
            </a:r>
            <a:endParaRPr lang="en-US" sz="2400" dirty="0">
              <a:solidFill>
                <a:srgbClr val="000000"/>
              </a:solidFill>
            </a:endParaRPr>
          </a:p>
        </p:txBody>
      </p:sp>
      <p:sp>
        <p:nvSpPr>
          <p:cNvPr id="14" name="Rectangle 13"/>
          <p:cNvSpPr/>
          <p:nvPr/>
        </p:nvSpPr>
        <p:spPr>
          <a:xfrm>
            <a:off x="6883592" y="1371600"/>
            <a:ext cx="965008" cy="461665"/>
          </a:xfrm>
          <a:prstGeom prst="rect">
            <a:avLst/>
          </a:prstGeom>
        </p:spPr>
        <p:txBody>
          <a:bodyPr wrap="none">
            <a:spAutoFit/>
          </a:bodyPr>
          <a:lstStyle/>
          <a:p>
            <a:r>
              <a:rPr lang="en-US" sz="2400" b="1" dirty="0" smtClean="0">
                <a:solidFill>
                  <a:srgbClr val="000000"/>
                </a:solidFill>
              </a:rPr>
              <a:t>Graph</a:t>
            </a:r>
            <a:endParaRPr lang="en-US" sz="2400" dirty="0">
              <a:solidFill>
                <a:srgbClr val="000000"/>
              </a:solidFill>
            </a:endParaRPr>
          </a:p>
        </p:txBody>
      </p:sp>
      <p:sp>
        <p:nvSpPr>
          <p:cNvPr id="15" name="Rectangle 14"/>
          <p:cNvSpPr/>
          <p:nvPr/>
        </p:nvSpPr>
        <p:spPr>
          <a:xfrm>
            <a:off x="2743200" y="1393317"/>
            <a:ext cx="1447800" cy="830997"/>
          </a:xfrm>
          <a:prstGeom prst="rect">
            <a:avLst/>
          </a:prstGeom>
        </p:spPr>
        <p:txBody>
          <a:bodyPr wrap="square">
            <a:spAutoFit/>
          </a:bodyPr>
          <a:lstStyle/>
          <a:p>
            <a:pPr algn="ctr"/>
            <a:r>
              <a:rPr lang="en-US" sz="2400" b="1" dirty="0" smtClean="0">
                <a:solidFill>
                  <a:srgbClr val="000000"/>
                </a:solidFill>
              </a:rPr>
              <a:t>Algebraic</a:t>
            </a:r>
          </a:p>
          <a:p>
            <a:pPr algn="ctr"/>
            <a:r>
              <a:rPr lang="en-US" sz="2400" b="1" dirty="0" smtClean="0">
                <a:solidFill>
                  <a:srgbClr val="000000"/>
                </a:solidFill>
              </a:rPr>
              <a:t>Notation</a:t>
            </a:r>
            <a:endParaRPr lang="en-US" sz="2400" dirty="0">
              <a:solidFill>
                <a:srgbClr val="000000"/>
              </a:solidFill>
            </a:endParaRPr>
          </a:p>
        </p:txBody>
      </p:sp>
      <p:graphicFrame>
        <p:nvGraphicFramePr>
          <p:cNvPr id="16" name="Object 15"/>
          <p:cNvGraphicFramePr>
            <a:graphicFrameLocks noChangeAspect="1"/>
          </p:cNvGraphicFramePr>
          <p:nvPr/>
        </p:nvGraphicFramePr>
        <p:xfrm>
          <a:off x="4648200" y="2447925"/>
          <a:ext cx="698500" cy="423863"/>
        </p:xfrm>
        <a:graphic>
          <a:graphicData uri="http://schemas.openxmlformats.org/presentationml/2006/ole">
            <mc:AlternateContent xmlns:mc="http://schemas.openxmlformats.org/markup-compatibility/2006">
              <mc:Choice xmlns:v="urn:schemas-microsoft-com:vml" Requires="v">
                <p:oleObj spid="_x0000_s43049" name="Equation" r:id="rId9" imgW="698400" imgH="444240" progId="Equation.DSMT4">
                  <p:embed/>
                </p:oleObj>
              </mc:Choice>
              <mc:Fallback>
                <p:oleObj name="Equation" r:id="rId9" imgW="698400" imgH="4442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48200" y="2447925"/>
                        <a:ext cx="698500" cy="423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5"/>
          <p:cNvGraphicFramePr>
            <a:graphicFrameLocks noChangeAspect="1"/>
          </p:cNvGraphicFramePr>
          <p:nvPr/>
        </p:nvGraphicFramePr>
        <p:xfrm>
          <a:off x="4633686" y="3295424"/>
          <a:ext cx="685800" cy="423862"/>
        </p:xfrm>
        <a:graphic>
          <a:graphicData uri="http://schemas.openxmlformats.org/presentationml/2006/ole">
            <mc:AlternateContent xmlns:mc="http://schemas.openxmlformats.org/markup-compatibility/2006">
              <mc:Choice xmlns:v="urn:schemas-microsoft-com:vml" Requires="v">
                <p:oleObj spid="_x0000_s43050" name="Equation" r:id="rId11" imgW="685800" imgH="444240" progId="Equation.DSMT4">
                  <p:embed/>
                </p:oleObj>
              </mc:Choice>
              <mc:Fallback>
                <p:oleObj name="Equation" r:id="rId11" imgW="685800" imgH="4442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33686" y="3295424"/>
                        <a:ext cx="685800" cy="423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7"/>
          <p:cNvGraphicFramePr>
            <a:graphicFrameLocks noChangeAspect="1"/>
          </p:cNvGraphicFramePr>
          <p:nvPr/>
        </p:nvGraphicFramePr>
        <p:xfrm>
          <a:off x="4572000" y="4201658"/>
          <a:ext cx="749300" cy="1101725"/>
        </p:xfrm>
        <a:graphic>
          <a:graphicData uri="http://schemas.openxmlformats.org/presentationml/2006/ole">
            <mc:AlternateContent xmlns:mc="http://schemas.openxmlformats.org/markup-compatibility/2006">
              <mc:Choice xmlns:v="urn:schemas-microsoft-com:vml" Requires="v">
                <p:oleObj spid="_x0000_s43051" name="Equation" r:id="rId13" imgW="749160" imgH="1155600" progId="Equation.DSMT4">
                  <p:embed/>
                </p:oleObj>
              </mc:Choice>
              <mc:Fallback>
                <p:oleObj name="Equation" r:id="rId13" imgW="749160" imgH="115560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72000" y="4201658"/>
                        <a:ext cx="749300" cy="1101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9" name="Picture 6"/>
          <p:cNvPicPr>
            <a:picLocks noChangeAspect="1" noChangeArrowheads="1"/>
          </p:cNvPicPr>
          <p:nvPr/>
        </p:nvPicPr>
        <p:blipFill>
          <a:blip r:embed="rId15">
            <a:clrChange>
              <a:clrFrom>
                <a:srgbClr val="D0EAE8"/>
              </a:clrFrom>
              <a:clrTo>
                <a:srgbClr val="D0EAE8">
                  <a:alpha val="0"/>
                </a:srgbClr>
              </a:clrTo>
            </a:clrChange>
          </a:blip>
          <a:srcRect/>
          <a:stretch>
            <a:fillRect/>
          </a:stretch>
        </p:blipFill>
        <p:spPr bwMode="auto">
          <a:xfrm>
            <a:off x="5744028" y="2467429"/>
            <a:ext cx="2743200" cy="522515"/>
          </a:xfrm>
          <a:prstGeom prst="rect">
            <a:avLst/>
          </a:prstGeom>
          <a:noFill/>
          <a:ln w="9525">
            <a:noFill/>
            <a:miter lim="800000"/>
            <a:headEnd/>
            <a:tailEnd/>
          </a:ln>
          <a:effectLst/>
        </p:spPr>
      </p:pic>
      <p:pic>
        <p:nvPicPr>
          <p:cNvPr id="20" name="Picture 9"/>
          <p:cNvPicPr>
            <a:picLocks noChangeAspect="1" noChangeArrowheads="1"/>
          </p:cNvPicPr>
          <p:nvPr/>
        </p:nvPicPr>
        <p:blipFill>
          <a:blip r:embed="rId16">
            <a:clrChange>
              <a:clrFrom>
                <a:srgbClr val="D0EAE8"/>
              </a:clrFrom>
              <a:clrTo>
                <a:srgbClr val="D0EAE8">
                  <a:alpha val="0"/>
                </a:srgbClr>
              </a:clrTo>
            </a:clrChange>
          </a:blip>
          <a:srcRect/>
          <a:stretch>
            <a:fillRect/>
          </a:stretch>
        </p:blipFill>
        <p:spPr bwMode="auto">
          <a:xfrm>
            <a:off x="5744028" y="3247572"/>
            <a:ext cx="2743200" cy="624155"/>
          </a:xfrm>
          <a:prstGeom prst="rect">
            <a:avLst/>
          </a:prstGeom>
          <a:noFill/>
          <a:ln w="9525">
            <a:noFill/>
            <a:miter lim="800000"/>
            <a:headEnd/>
            <a:tailEnd/>
          </a:ln>
          <a:effectLst/>
        </p:spPr>
      </p:pic>
      <p:pic>
        <p:nvPicPr>
          <p:cNvPr id="21" name="Picture 10"/>
          <p:cNvPicPr>
            <a:picLocks noChangeAspect="1" noChangeArrowheads="1"/>
          </p:cNvPicPr>
          <p:nvPr/>
        </p:nvPicPr>
        <p:blipFill>
          <a:blip r:embed="rId17">
            <a:clrChange>
              <a:clrFrom>
                <a:srgbClr val="D0EAE8"/>
              </a:clrFrom>
              <a:clrTo>
                <a:srgbClr val="D0EAE8">
                  <a:alpha val="0"/>
                </a:srgbClr>
              </a:clrTo>
            </a:clrChange>
          </a:blip>
          <a:srcRect/>
          <a:stretch>
            <a:fillRect/>
          </a:stretch>
        </p:blipFill>
        <p:spPr bwMode="auto">
          <a:xfrm>
            <a:off x="5744028" y="4143265"/>
            <a:ext cx="2743200" cy="642821"/>
          </a:xfrm>
          <a:prstGeom prst="rect">
            <a:avLst/>
          </a:prstGeom>
          <a:noFill/>
          <a:ln w="9525">
            <a:noFill/>
            <a:miter lim="800000"/>
            <a:headEnd/>
            <a:tailEnd/>
          </a:ln>
          <a:effectLst/>
        </p:spPr>
      </p:pic>
      <p:pic>
        <p:nvPicPr>
          <p:cNvPr id="22" name="Picture 11"/>
          <p:cNvPicPr>
            <a:picLocks noChangeAspect="1" noChangeArrowheads="1"/>
          </p:cNvPicPr>
          <p:nvPr/>
        </p:nvPicPr>
        <p:blipFill>
          <a:blip r:embed="rId18">
            <a:clrChange>
              <a:clrFrom>
                <a:srgbClr val="D0EAE8"/>
              </a:clrFrom>
              <a:clrTo>
                <a:srgbClr val="D0EAE8">
                  <a:alpha val="0"/>
                </a:srgbClr>
              </a:clrTo>
            </a:clrChange>
          </a:blip>
          <a:srcRect/>
          <a:stretch>
            <a:fillRect/>
          </a:stretch>
        </p:blipFill>
        <p:spPr bwMode="auto">
          <a:xfrm>
            <a:off x="5744028" y="4971144"/>
            <a:ext cx="2743200" cy="62658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itle 1"/>
          <p:cNvSpPr>
            <a:spLocks noGrp="1"/>
          </p:cNvSpPr>
          <p:nvPr>
            <p:ph type="title"/>
          </p:nvPr>
        </p:nvSpPr>
        <p:spPr>
          <a:xfrm>
            <a:off x="457200" y="182880"/>
            <a:ext cx="8229600" cy="914400"/>
          </a:xfrm>
        </p:spPr>
        <p:txBody>
          <a:bodyPr>
            <a:normAutofit/>
          </a:bodyPr>
          <a:lstStyle/>
          <a:p>
            <a:r>
              <a:rPr lang="en-US" dirty="0" smtClean="0"/>
              <a:t>Example 4: Solving Absolute Value Inequalities (cont.)</a:t>
            </a:r>
          </a:p>
        </p:txBody>
      </p:sp>
      <p:sp>
        <p:nvSpPr>
          <p:cNvPr id="21509" name="Content Placeholder 2"/>
          <p:cNvSpPr>
            <a:spLocks noGrp="1"/>
          </p:cNvSpPr>
          <p:nvPr>
            <p:ph idx="1"/>
          </p:nvPr>
        </p:nvSpPr>
        <p:spPr>
          <a:xfrm>
            <a:off x="457200" y="1280160"/>
            <a:ext cx="8229600" cy="4343400"/>
          </a:xfrm>
        </p:spPr>
        <p:txBody>
          <a:bodyPr/>
          <a:lstStyle/>
          <a:p>
            <a:pPr marL="1588" indent="-1588">
              <a:buFont typeface="Courier New" pitchFamily="49" charset="0"/>
              <a:buNone/>
            </a:pPr>
            <a:endParaRPr lang="en-US" b="1" dirty="0" smtClean="0"/>
          </a:p>
          <a:p>
            <a:pPr marL="1588" indent="-1588">
              <a:buFont typeface="Courier New" pitchFamily="49" charset="0"/>
              <a:buNone/>
            </a:pPr>
            <a:r>
              <a:rPr lang="en-US" b="1" dirty="0" smtClean="0"/>
              <a:t>Solution: </a:t>
            </a:r>
            <a:endParaRPr lang="en-US" dirty="0" smtClean="0"/>
          </a:p>
        </p:txBody>
      </p:sp>
      <p:graphicFrame>
        <p:nvGraphicFramePr>
          <p:cNvPr id="21506" name="Object 8"/>
          <p:cNvGraphicFramePr>
            <a:graphicFrameLocks noChangeAspect="1"/>
          </p:cNvGraphicFramePr>
          <p:nvPr/>
        </p:nvGraphicFramePr>
        <p:xfrm>
          <a:off x="533400" y="1205552"/>
          <a:ext cx="1778000" cy="469900"/>
        </p:xfrm>
        <a:graphic>
          <a:graphicData uri="http://schemas.openxmlformats.org/presentationml/2006/ole">
            <mc:AlternateContent xmlns:mc="http://schemas.openxmlformats.org/markup-compatibility/2006">
              <mc:Choice xmlns:v="urn:schemas-microsoft-com:vml" Requires="v">
                <p:oleObj spid="_x0000_s22567" name="Equation" r:id="rId3" imgW="1777680" imgH="469800" progId="Equation.DSMT4">
                  <p:embed/>
                </p:oleObj>
              </mc:Choice>
              <mc:Fallback>
                <p:oleObj name="Equation" r:id="rId3" imgW="1777680" imgH="4698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05552"/>
                        <a:ext cx="17780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1510" name="Picture 9" descr="16_EX2B.png"/>
          <p:cNvPicPr>
            <a:picLocks noChangeAspect="1"/>
          </p:cNvPicPr>
          <p:nvPr/>
        </p:nvPicPr>
        <p:blipFill>
          <a:blip r:embed="rId5" cstate="print"/>
          <a:srcRect/>
          <a:stretch>
            <a:fillRect/>
          </a:stretch>
        </p:blipFill>
        <p:spPr bwMode="auto">
          <a:xfrm>
            <a:off x="4953000" y="4343400"/>
            <a:ext cx="3455988" cy="990600"/>
          </a:xfrm>
          <a:prstGeom prst="rect">
            <a:avLst/>
          </a:prstGeom>
          <a:noFill/>
          <a:ln w="9525">
            <a:noFill/>
            <a:miter lim="800000"/>
            <a:headEnd/>
            <a:tailEnd/>
          </a:ln>
        </p:spPr>
      </p:pic>
      <p:graphicFrame>
        <p:nvGraphicFramePr>
          <p:cNvPr id="22532" name="Object 4"/>
          <p:cNvGraphicFramePr>
            <a:graphicFrameLocks noChangeAspect="1"/>
          </p:cNvGraphicFramePr>
          <p:nvPr/>
        </p:nvGraphicFramePr>
        <p:xfrm>
          <a:off x="2208852" y="1842448"/>
          <a:ext cx="1282700" cy="469900"/>
        </p:xfrm>
        <a:graphic>
          <a:graphicData uri="http://schemas.openxmlformats.org/presentationml/2006/ole">
            <mc:AlternateContent xmlns:mc="http://schemas.openxmlformats.org/markup-compatibility/2006">
              <mc:Choice xmlns:v="urn:schemas-microsoft-com:vml" Requires="v">
                <p:oleObj spid="_x0000_s22568" name="Equation" r:id="rId6" imgW="1282680" imgH="469800" progId="Equation.DSMT4">
                  <p:embed/>
                </p:oleObj>
              </mc:Choice>
              <mc:Fallback>
                <p:oleObj name="Equation" r:id="rId6" imgW="128268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8852" y="1842448"/>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1905000" y="2590800"/>
          <a:ext cx="1879600" cy="292100"/>
        </p:xfrm>
        <a:graphic>
          <a:graphicData uri="http://schemas.openxmlformats.org/presentationml/2006/ole">
            <mc:AlternateContent xmlns:mc="http://schemas.openxmlformats.org/markup-compatibility/2006">
              <mc:Choice xmlns:v="urn:schemas-microsoft-com:vml" Requires="v">
                <p:oleObj spid="_x0000_s22569" name="Equation" r:id="rId8" imgW="1879560" imgH="291960" progId="Equation.DSMT4">
                  <p:embed/>
                </p:oleObj>
              </mc:Choice>
              <mc:Fallback>
                <p:oleObj name="Equation" r:id="rId8" imgW="187956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5000" y="2590800"/>
                        <a:ext cx="1879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4" name="Object 6"/>
          <p:cNvGraphicFramePr>
            <a:graphicFrameLocks noChangeAspect="1"/>
          </p:cNvGraphicFramePr>
          <p:nvPr/>
        </p:nvGraphicFramePr>
        <p:xfrm>
          <a:off x="1191904" y="3235656"/>
          <a:ext cx="3289300" cy="292100"/>
        </p:xfrm>
        <a:graphic>
          <a:graphicData uri="http://schemas.openxmlformats.org/presentationml/2006/ole">
            <mc:AlternateContent xmlns:mc="http://schemas.openxmlformats.org/markup-compatibility/2006">
              <mc:Choice xmlns:v="urn:schemas-microsoft-com:vml" Requires="v">
                <p:oleObj spid="_x0000_s22570" name="Equation" r:id="rId10" imgW="3288960" imgH="291960" progId="Equation.DSMT4">
                  <p:embed/>
                </p:oleObj>
              </mc:Choice>
              <mc:Fallback>
                <p:oleObj name="Equation" r:id="rId10" imgW="328896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91904" y="3235656"/>
                        <a:ext cx="328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2030104" y="3872552"/>
          <a:ext cx="1612900" cy="292100"/>
        </p:xfrm>
        <a:graphic>
          <a:graphicData uri="http://schemas.openxmlformats.org/presentationml/2006/ole">
            <mc:AlternateContent xmlns:mc="http://schemas.openxmlformats.org/markup-compatibility/2006">
              <mc:Choice xmlns:v="urn:schemas-microsoft-com:vml" Requires="v">
                <p:oleObj spid="_x0000_s22571" name="Equation" r:id="rId12" imgW="1612800" imgH="291960" progId="Equation.DSMT4">
                  <p:embed/>
                </p:oleObj>
              </mc:Choice>
              <mc:Fallback>
                <p:oleObj name="Equation" r:id="rId12" imgW="161280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30104" y="3872552"/>
                        <a:ext cx="161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1586552" y="4454856"/>
          <a:ext cx="2514600" cy="469900"/>
        </p:xfrm>
        <a:graphic>
          <a:graphicData uri="http://schemas.openxmlformats.org/presentationml/2006/ole">
            <mc:AlternateContent xmlns:mc="http://schemas.openxmlformats.org/markup-compatibility/2006">
              <mc:Choice xmlns:v="urn:schemas-microsoft-com:vml" Requires="v">
                <p:oleObj spid="_x0000_s22572" name="Equation" r:id="rId14" imgW="2514600" imgH="469800" progId="Equation.DSMT4">
                  <p:embed/>
                </p:oleObj>
              </mc:Choice>
              <mc:Fallback>
                <p:oleObj name="Equation" r:id="rId14" imgW="2514600" imgH="46980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6552" y="4454856"/>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5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itle 1"/>
          <p:cNvSpPr>
            <a:spLocks noGrp="1"/>
          </p:cNvSpPr>
          <p:nvPr>
            <p:ph type="title"/>
          </p:nvPr>
        </p:nvSpPr>
        <p:spPr>
          <a:xfrm>
            <a:off x="457200" y="182880"/>
            <a:ext cx="8229600" cy="914400"/>
          </a:xfrm>
        </p:spPr>
        <p:txBody>
          <a:bodyPr>
            <a:normAutofit/>
          </a:bodyPr>
          <a:lstStyle/>
          <a:p>
            <a:r>
              <a:rPr lang="en-US" dirty="0" smtClean="0"/>
              <a:t>Example 4: Solving Absolute Value Inequalities (cont.)</a:t>
            </a:r>
          </a:p>
        </p:txBody>
      </p:sp>
      <p:sp>
        <p:nvSpPr>
          <p:cNvPr id="22533" name="Content Placeholder 2"/>
          <p:cNvSpPr>
            <a:spLocks noGrp="1"/>
          </p:cNvSpPr>
          <p:nvPr>
            <p:ph idx="1"/>
          </p:nvPr>
        </p:nvSpPr>
        <p:spPr>
          <a:xfrm>
            <a:off x="457200" y="1280160"/>
            <a:ext cx="8229600" cy="4573560"/>
          </a:xfrm>
        </p:spPr>
        <p:txBody>
          <a:bodyPr>
            <a:spAutoFit/>
          </a:bodyPr>
          <a:lstStyle/>
          <a:p>
            <a:pPr marL="1588" indent="-1588">
              <a:buFont typeface="Courier New" pitchFamily="49" charset="0"/>
              <a:buNone/>
              <a:tabLst>
                <a:tab pos="1377950" algn="l"/>
              </a:tabLst>
            </a:pPr>
            <a:endParaRPr lang="en-US" b="1" dirty="0" smtClean="0"/>
          </a:p>
          <a:p>
            <a:pPr marL="1588" indent="-1588">
              <a:buFont typeface="Courier New" pitchFamily="49" charset="0"/>
              <a:buNone/>
              <a:tabLst>
                <a:tab pos="1377950" algn="l"/>
              </a:tabLst>
            </a:pPr>
            <a:r>
              <a:rPr lang="en-US" b="1" dirty="0" smtClean="0"/>
              <a:t>Solution: </a:t>
            </a:r>
          </a:p>
          <a:p>
            <a:pPr marL="1588" indent="-1588">
              <a:buFont typeface="Courier New" pitchFamily="49" charset="0"/>
              <a:buNone/>
              <a:tabLst>
                <a:tab pos="1377950" algn="l"/>
              </a:tabLst>
            </a:pPr>
            <a:endParaRPr lang="en-US" b="1" dirty="0" smtClean="0"/>
          </a:p>
          <a:p>
            <a:pPr marL="1588" indent="-1588">
              <a:buFont typeface="Courier New" pitchFamily="49" charset="0"/>
              <a:buNone/>
              <a:tabLst>
                <a:tab pos="1377950" algn="l"/>
              </a:tabLst>
            </a:pPr>
            <a:endParaRPr lang="en-US" b="1" dirty="0" smtClean="0"/>
          </a:p>
          <a:p>
            <a:pPr marL="1588" indent="-1588">
              <a:buFont typeface="Courier New" pitchFamily="49" charset="0"/>
              <a:buNone/>
              <a:tabLst>
                <a:tab pos="1377950" algn="l"/>
              </a:tabLst>
            </a:pPr>
            <a:endParaRPr lang="en-US" b="1" dirty="0" smtClean="0"/>
          </a:p>
          <a:p>
            <a:pPr marL="1588" indent="-1588">
              <a:buFont typeface="Courier New" pitchFamily="49" charset="0"/>
              <a:buNone/>
              <a:tabLst>
                <a:tab pos="1377950" algn="l"/>
              </a:tabLst>
            </a:pPr>
            <a:endParaRPr lang="en-US" b="1" dirty="0" smtClean="0"/>
          </a:p>
          <a:p>
            <a:pPr marL="1588" indent="-1588">
              <a:buFont typeface="Courier New" pitchFamily="49" charset="0"/>
              <a:buNone/>
              <a:tabLst>
                <a:tab pos="1377950" algn="l"/>
              </a:tabLst>
            </a:pPr>
            <a:endParaRPr lang="en-US" b="1" dirty="0" smtClean="0"/>
          </a:p>
          <a:p>
            <a:pPr marL="1588" indent="-1588">
              <a:lnSpc>
                <a:spcPct val="200000"/>
              </a:lnSpc>
              <a:buFont typeface="Courier New" pitchFamily="49" charset="0"/>
              <a:buNone/>
              <a:tabLst>
                <a:tab pos="1377950" algn="l"/>
              </a:tabLst>
            </a:pPr>
            <a:r>
              <a:rPr lang="en-US" b="1" dirty="0" smtClean="0"/>
              <a:t>		</a:t>
            </a:r>
            <a:r>
              <a:rPr lang="en-US" dirty="0" smtClean="0"/>
              <a:t>or </a:t>
            </a:r>
            <a:r>
              <a:rPr lang="en-US" i="1" dirty="0" smtClean="0"/>
              <a:t>x</a:t>
            </a:r>
            <a:r>
              <a:rPr lang="en-US" dirty="0" smtClean="0"/>
              <a:t> is in </a:t>
            </a:r>
            <a:r>
              <a:rPr lang="en-US" dirty="0" smtClean="0">
                <a:solidFill>
                  <a:srgbClr val="FF0000"/>
                </a:solidFill>
              </a:rPr>
              <a:t>(1, 6)</a:t>
            </a:r>
            <a:endParaRPr lang="en-US" dirty="0" smtClean="0"/>
          </a:p>
        </p:txBody>
      </p:sp>
      <p:graphicFrame>
        <p:nvGraphicFramePr>
          <p:cNvPr id="22530" name="Object 10"/>
          <p:cNvGraphicFramePr>
            <a:graphicFrameLocks noChangeAspect="1"/>
          </p:cNvGraphicFramePr>
          <p:nvPr/>
        </p:nvGraphicFramePr>
        <p:xfrm>
          <a:off x="533400" y="1219200"/>
          <a:ext cx="2311400" cy="469900"/>
        </p:xfrm>
        <a:graphic>
          <a:graphicData uri="http://schemas.openxmlformats.org/presentationml/2006/ole">
            <mc:AlternateContent xmlns:mc="http://schemas.openxmlformats.org/markup-compatibility/2006">
              <mc:Choice xmlns:v="urn:schemas-microsoft-com:vml" Requires="v">
                <p:oleObj spid="_x0000_s23603" name="Equation" r:id="rId3" imgW="2311200" imgH="469800" progId="Equation.DSMT4">
                  <p:embed/>
                </p:oleObj>
              </mc:Choice>
              <mc:Fallback>
                <p:oleObj name="Equation" r:id="rId3" imgW="2311200" imgH="4698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19200"/>
                        <a:ext cx="231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2534" name="Picture 11" descr="IMA6E_1_7_EX3c.png"/>
          <p:cNvPicPr>
            <a:picLocks noChangeAspect="1"/>
          </p:cNvPicPr>
          <p:nvPr/>
        </p:nvPicPr>
        <p:blipFill>
          <a:blip r:embed="rId5" cstate="print"/>
          <a:srcRect/>
          <a:stretch>
            <a:fillRect/>
          </a:stretch>
        </p:blipFill>
        <p:spPr bwMode="auto">
          <a:xfrm>
            <a:off x="5105400" y="5011737"/>
            <a:ext cx="3286125" cy="931863"/>
          </a:xfrm>
          <a:prstGeom prst="rect">
            <a:avLst/>
          </a:prstGeom>
          <a:noFill/>
          <a:ln w="9525">
            <a:noFill/>
            <a:miter lim="800000"/>
            <a:headEnd/>
            <a:tailEnd/>
          </a:ln>
        </p:spPr>
      </p:pic>
      <p:graphicFrame>
        <p:nvGraphicFramePr>
          <p:cNvPr id="23556" name="Object 4"/>
          <p:cNvGraphicFramePr>
            <a:graphicFrameLocks noChangeAspect="1"/>
          </p:cNvGraphicFramePr>
          <p:nvPr/>
        </p:nvGraphicFramePr>
        <p:xfrm>
          <a:off x="2071048" y="1807192"/>
          <a:ext cx="1816100" cy="469900"/>
        </p:xfrm>
        <a:graphic>
          <a:graphicData uri="http://schemas.openxmlformats.org/presentationml/2006/ole">
            <mc:AlternateContent xmlns:mc="http://schemas.openxmlformats.org/markup-compatibility/2006">
              <mc:Choice xmlns:v="urn:schemas-microsoft-com:vml" Requires="v">
                <p:oleObj spid="_x0000_s23604" name="Equation" r:id="rId6" imgW="1815840" imgH="469800" progId="Equation.DSMT4">
                  <p:embed/>
                </p:oleObj>
              </mc:Choice>
              <mc:Fallback>
                <p:oleObj name="Equation" r:id="rId6" imgW="181584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71048" y="1807192"/>
                        <a:ext cx="181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2246004" y="2389496"/>
          <a:ext cx="1460500" cy="469900"/>
        </p:xfrm>
        <a:graphic>
          <a:graphicData uri="http://schemas.openxmlformats.org/presentationml/2006/ole">
            <mc:AlternateContent xmlns:mc="http://schemas.openxmlformats.org/markup-compatibility/2006">
              <mc:Choice xmlns:v="urn:schemas-microsoft-com:vml" Requires="v">
                <p:oleObj spid="_x0000_s23605" name="Equation" r:id="rId8" imgW="1460160" imgH="469800" progId="Equation.DSMT4">
                  <p:embed/>
                </p:oleObj>
              </mc:Choice>
              <mc:Fallback>
                <p:oleObj name="Equation" r:id="rId8" imgW="146016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46004" y="2389496"/>
                        <a:ext cx="146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2833048" y="3012744"/>
          <a:ext cx="2057400" cy="292100"/>
        </p:xfrm>
        <a:graphic>
          <a:graphicData uri="http://schemas.openxmlformats.org/presentationml/2006/ole">
            <mc:AlternateContent xmlns:mc="http://schemas.openxmlformats.org/markup-compatibility/2006">
              <mc:Choice xmlns:v="urn:schemas-microsoft-com:vml" Requires="v">
                <p:oleObj spid="_x0000_s23606" name="Equation" r:id="rId10" imgW="2057400" imgH="291960" progId="Equation.DSMT4">
                  <p:embed/>
                </p:oleObj>
              </mc:Choice>
              <mc:Fallback>
                <p:oleObj name="Equation" r:id="rId10" imgW="205740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33048" y="3012744"/>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2348552" y="3554104"/>
          <a:ext cx="3479800" cy="292100"/>
        </p:xfrm>
        <a:graphic>
          <a:graphicData uri="http://schemas.openxmlformats.org/presentationml/2006/ole">
            <mc:AlternateContent xmlns:mc="http://schemas.openxmlformats.org/markup-compatibility/2006">
              <mc:Choice xmlns:v="urn:schemas-microsoft-com:vml" Requires="v">
                <p:oleObj spid="_x0000_s23607" name="Equation" r:id="rId12" imgW="3479760" imgH="291960" progId="Equation.DSMT4">
                  <p:embed/>
                </p:oleObj>
              </mc:Choice>
              <mc:Fallback>
                <p:oleObj name="Equation" r:id="rId12" imgW="347976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48552" y="3554104"/>
                        <a:ext cx="347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3048000" y="4101152"/>
          <a:ext cx="1536700" cy="279400"/>
        </p:xfrm>
        <a:graphic>
          <a:graphicData uri="http://schemas.openxmlformats.org/presentationml/2006/ole">
            <mc:AlternateContent xmlns:mc="http://schemas.openxmlformats.org/markup-compatibility/2006">
              <mc:Choice xmlns:v="urn:schemas-microsoft-com:vml" Requires="v">
                <p:oleObj spid="_x0000_s23608" name="Equation" r:id="rId14" imgW="1536480" imgH="279360" progId="Equation.DSMT4">
                  <p:embed/>
                </p:oleObj>
              </mc:Choice>
              <mc:Fallback>
                <p:oleObj name="Equation" r:id="rId14" imgW="1536480" imgH="2793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48000" y="4101152"/>
                        <a:ext cx="1536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3042312" y="4626592"/>
          <a:ext cx="1193800" cy="292100"/>
        </p:xfrm>
        <a:graphic>
          <a:graphicData uri="http://schemas.openxmlformats.org/presentationml/2006/ole">
            <mc:AlternateContent xmlns:mc="http://schemas.openxmlformats.org/markup-compatibility/2006">
              <mc:Choice xmlns:v="urn:schemas-microsoft-com:vml" Requires="v">
                <p:oleObj spid="_x0000_s23609" name="Equation" r:id="rId16" imgW="1193760" imgH="291960" progId="Equation.DSMT4">
                  <p:embed/>
                </p:oleObj>
              </mc:Choice>
              <mc:Fallback>
                <p:oleObj name="Equation" r:id="rId16" imgW="1193760" imgH="29196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42312" y="4626592"/>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5638800" y="1932296"/>
          <a:ext cx="2336800" cy="279400"/>
        </p:xfrm>
        <a:graphic>
          <a:graphicData uri="http://schemas.openxmlformats.org/presentationml/2006/ole">
            <mc:AlternateContent xmlns:mc="http://schemas.openxmlformats.org/markup-compatibility/2006">
              <mc:Choice xmlns:v="urn:schemas-microsoft-com:vml" Requires="v">
                <p:oleObj spid="_x0000_s23610" name="Equation" r:id="rId18" imgW="2336760" imgH="279360" progId="Equation.DSMT4">
                  <p:embed/>
                </p:oleObj>
              </mc:Choice>
              <mc:Fallback>
                <p:oleObj name="Equation" r:id="rId18" imgW="2336760" imgH="27936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638800" y="1932296"/>
                        <a:ext cx="2336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5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56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53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25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182880"/>
            <a:ext cx="8229600" cy="914400"/>
          </a:xfrm>
        </p:spPr>
        <p:txBody>
          <a:bodyPr>
            <a:normAutofit/>
          </a:bodyPr>
          <a:lstStyle/>
          <a:p>
            <a:r>
              <a:rPr lang="en-US" dirty="0" smtClean="0"/>
              <a:t>Solving Compound Inequalities</a:t>
            </a:r>
          </a:p>
        </p:txBody>
      </p:sp>
      <p:sp>
        <p:nvSpPr>
          <p:cNvPr id="37891" name="Content Placeholder 2"/>
          <p:cNvSpPr>
            <a:spLocks noGrp="1"/>
          </p:cNvSpPr>
          <p:nvPr>
            <p:ph idx="1"/>
          </p:nvPr>
        </p:nvSpPr>
        <p:spPr>
          <a:xfrm>
            <a:off x="457200" y="1984375"/>
            <a:ext cx="8229600" cy="4343400"/>
          </a:xfrm>
        </p:spPr>
        <p:txBody>
          <a:bodyPr/>
          <a:lstStyle/>
          <a:p>
            <a:pPr marL="1588" indent="-1588">
              <a:buFont typeface="Courier New" pitchFamily="49" charset="0"/>
              <a:buNone/>
            </a:pPr>
            <a:endParaRPr lang="en-US" dirty="0" smtClean="0"/>
          </a:p>
          <a:p>
            <a:pPr marL="1588" indent="-1588">
              <a:buFont typeface="Courier New" pitchFamily="49" charset="0"/>
              <a:buNone/>
            </a:pPr>
            <a:endParaRPr lang="en-US" dirty="0" smtClean="0"/>
          </a:p>
        </p:txBody>
      </p:sp>
      <p:sp>
        <p:nvSpPr>
          <p:cNvPr id="37892" name="Rectangle 73"/>
          <p:cNvSpPr>
            <a:spLocks/>
          </p:cNvSpPr>
          <p:nvPr/>
        </p:nvSpPr>
        <p:spPr bwMode="auto">
          <a:xfrm>
            <a:off x="457200" y="1280160"/>
            <a:ext cx="8229600" cy="2770188"/>
          </a:xfrm>
          <a:prstGeom prst="rect">
            <a:avLst/>
          </a:prstGeom>
          <a:noFill/>
          <a:ln w="28575">
            <a:solidFill>
              <a:srgbClr val="FF0008"/>
            </a:solidFill>
            <a:miter lim="800000"/>
            <a:headEnd/>
            <a:tailEnd/>
          </a:ln>
        </p:spPr>
        <p:txBody>
          <a:bodyPr bIns="137160">
            <a:spAutoFit/>
          </a:bodyPr>
          <a:lstStyle/>
          <a:p>
            <a:pPr algn="ctr" eaLnBrk="0" hangingPunct="0">
              <a:spcBef>
                <a:spcPct val="20000"/>
              </a:spcBef>
              <a:buFont typeface="Courier New" pitchFamily="49" charset="0"/>
              <a:buNone/>
            </a:pPr>
            <a:r>
              <a:rPr lang="en-US" sz="2800" b="1" dirty="0">
                <a:solidFill>
                  <a:srgbClr val="000000"/>
                </a:solidFill>
              </a:rPr>
              <a:t>Notes</a:t>
            </a:r>
          </a:p>
          <a:p>
            <a:r>
              <a:rPr lang="en-US" sz="2800" dirty="0">
                <a:solidFill>
                  <a:srgbClr val="000000"/>
                </a:solidFill>
              </a:rPr>
              <a:t>The expression </a:t>
            </a:r>
            <a:r>
              <a:rPr lang="en-US" sz="2800" i="1" dirty="0">
                <a:solidFill>
                  <a:srgbClr val="000000"/>
                </a:solidFill>
              </a:rPr>
              <a:t>x</a:t>
            </a:r>
            <a:r>
              <a:rPr lang="en-US" sz="2800" dirty="0">
                <a:solidFill>
                  <a:srgbClr val="000000"/>
                </a:solidFill>
              </a:rPr>
              <a:t> &gt; 3 or </a:t>
            </a:r>
            <a:r>
              <a:rPr lang="en-US" sz="2800" i="1" dirty="0">
                <a:solidFill>
                  <a:srgbClr val="000000"/>
                </a:solidFill>
              </a:rPr>
              <a:t>x</a:t>
            </a:r>
            <a:r>
              <a:rPr lang="en-US" sz="2800" dirty="0">
                <a:solidFill>
                  <a:srgbClr val="000000"/>
                </a:solidFill>
              </a:rPr>
              <a:t> &lt; −3 </a:t>
            </a:r>
            <a:r>
              <a:rPr lang="en-US" sz="2800" b="1" dirty="0">
                <a:solidFill>
                  <a:srgbClr val="000000"/>
                </a:solidFill>
              </a:rPr>
              <a:t>cannot</a:t>
            </a:r>
            <a:r>
              <a:rPr lang="en-US" sz="2800" dirty="0">
                <a:solidFill>
                  <a:srgbClr val="000000"/>
                </a:solidFill>
              </a:rPr>
              <a:t> be combined into one inequality expression. The word </a:t>
            </a:r>
            <a:r>
              <a:rPr lang="en-US" sz="2800" b="1" dirty="0">
                <a:solidFill>
                  <a:srgbClr val="000000"/>
                </a:solidFill>
              </a:rPr>
              <a:t>or</a:t>
            </a:r>
            <a:r>
              <a:rPr lang="en-US" sz="2800" dirty="0">
                <a:solidFill>
                  <a:srgbClr val="000000"/>
                </a:solidFill>
              </a:rPr>
              <a:t> must separate the inequalities since any number that satisfies one </a:t>
            </a:r>
            <a:r>
              <a:rPr lang="en-US" sz="2800" b="1" dirty="0">
                <a:solidFill>
                  <a:srgbClr val="000000"/>
                </a:solidFill>
              </a:rPr>
              <a:t>or</a:t>
            </a:r>
            <a:r>
              <a:rPr lang="en-US" sz="2800" dirty="0">
                <a:solidFill>
                  <a:srgbClr val="000000"/>
                </a:solidFill>
              </a:rPr>
              <a:t> the other is a solution to the absolute value inequality. There are </a:t>
            </a:r>
            <a:r>
              <a:rPr lang="en-US" sz="2800" b="1" dirty="0">
                <a:solidFill>
                  <a:srgbClr val="000000"/>
                </a:solidFill>
              </a:rPr>
              <a:t>no</a:t>
            </a:r>
            <a:r>
              <a:rPr lang="en-US" sz="2800" dirty="0">
                <a:solidFill>
                  <a:srgbClr val="000000"/>
                </a:solidFill>
              </a:rPr>
              <a:t> numbers that satisfy </a:t>
            </a:r>
            <a:r>
              <a:rPr lang="en-US" sz="2800" b="1" dirty="0">
                <a:solidFill>
                  <a:srgbClr val="000000"/>
                </a:solidFill>
              </a:rPr>
              <a:t>both</a:t>
            </a:r>
            <a:r>
              <a:rPr lang="en-US" sz="2800" dirty="0">
                <a:solidFill>
                  <a:srgbClr val="000000"/>
                </a:solidFill>
              </a:rPr>
              <a:t> inequalities.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182880"/>
            <a:ext cx="8229600" cy="914400"/>
          </a:xfrm>
        </p:spPr>
        <p:txBody>
          <a:bodyPr>
            <a:normAutofit/>
          </a:bodyPr>
          <a:lstStyle/>
          <a:p>
            <a:r>
              <a:rPr lang="en-US" dirty="0" smtClean="0"/>
              <a:t>Solving Absolute Value Inequalities</a:t>
            </a:r>
          </a:p>
        </p:txBody>
      </p:sp>
      <p:sp>
        <p:nvSpPr>
          <p:cNvPr id="5" name="Content Placeholder 2"/>
          <p:cNvSpPr txBox="1">
            <a:spLocks/>
          </p:cNvSpPr>
          <p:nvPr/>
        </p:nvSpPr>
        <p:spPr bwMode="auto">
          <a:xfrm>
            <a:off x="457200" y="1280160"/>
            <a:ext cx="8229600" cy="3200876"/>
          </a:xfrm>
          <a:prstGeom prst="rect">
            <a:avLst/>
          </a:prstGeom>
          <a:solidFill>
            <a:srgbClr val="FFFFCC"/>
          </a:solidFill>
          <a:ln w="28575">
            <a:solidFill>
              <a:srgbClr val="000000"/>
            </a:solidFill>
            <a:miter lim="800000"/>
            <a:headEnd/>
            <a:tailEnd/>
          </a:ln>
        </p:spPr>
        <p:txBody>
          <a:bodyPr>
            <a:spAutoFit/>
          </a:bodyPr>
          <a:lstStyle/>
          <a:p>
            <a:pPr marL="342900" indent="-342900" algn="ctr" eaLnBrk="0" hangingPunct="0">
              <a:spcBef>
                <a:spcPts val="600"/>
              </a:spcBef>
              <a:buFont typeface="Courier New" pitchFamily="49" charset="0"/>
              <a:buNone/>
              <a:defRPr/>
            </a:pPr>
            <a:r>
              <a:rPr lang="en-US" sz="2800" b="1" dirty="0" smtClean="0">
                <a:solidFill>
                  <a:srgbClr val="000000"/>
                </a:solidFill>
              </a:rPr>
              <a:t>Solving Absolute Value Inequalities with </a:t>
            </a:r>
            <a:r>
              <a:rPr lang="en-US" sz="2800" dirty="0" smtClean="0">
                <a:solidFill>
                  <a:srgbClr val="000000"/>
                </a:solidFill>
                <a:latin typeface="Symbol" pitchFamily="18" charset="2"/>
              </a:rPr>
              <a:t>&gt;</a:t>
            </a:r>
            <a:r>
              <a:rPr lang="en-US" sz="2800" b="1" dirty="0" smtClean="0">
                <a:solidFill>
                  <a:srgbClr val="000000"/>
                </a:solidFill>
              </a:rPr>
              <a:t> (or </a:t>
            </a:r>
            <a:r>
              <a:rPr lang="en-US" sz="2800" b="1" dirty="0" smtClean="0">
                <a:solidFill>
                  <a:srgbClr val="000000"/>
                </a:solidFill>
                <a:sym typeface="Symbol"/>
              </a:rPr>
              <a:t></a:t>
            </a:r>
            <a:r>
              <a:rPr lang="en-US" sz="2800" b="1" dirty="0" smtClean="0">
                <a:solidFill>
                  <a:srgbClr val="000000"/>
                </a:solidFill>
              </a:rPr>
              <a:t> )</a:t>
            </a:r>
            <a:endParaRPr lang="en-US" sz="2800" b="1" dirty="0">
              <a:solidFill>
                <a:srgbClr val="000000"/>
              </a:solidFill>
              <a:latin typeface="+mn-lt"/>
            </a:endParaRPr>
          </a:p>
          <a:p>
            <a:pPr>
              <a:lnSpc>
                <a:spcPct val="150000"/>
              </a:lnSpc>
              <a:spcBef>
                <a:spcPts val="600"/>
              </a:spcBef>
              <a:tabLst>
                <a:tab pos="463550" algn="l"/>
              </a:tabLst>
              <a:defRPr/>
            </a:pPr>
            <a:r>
              <a:rPr lang="en-US" sz="2800" dirty="0">
                <a:solidFill>
                  <a:srgbClr val="000000"/>
                </a:solidFill>
              </a:rPr>
              <a:t>For </a:t>
            </a:r>
            <a:r>
              <a:rPr lang="en-US" sz="2800" i="1" dirty="0">
                <a:solidFill>
                  <a:srgbClr val="0000FF"/>
                </a:solidFill>
              </a:rPr>
              <a:t>c</a:t>
            </a:r>
            <a:r>
              <a:rPr lang="en-US" sz="2800" dirty="0">
                <a:solidFill>
                  <a:srgbClr val="0000FF"/>
                </a:solidFill>
              </a:rPr>
              <a:t> &gt; 0</a:t>
            </a:r>
            <a:r>
              <a:rPr lang="en-US" sz="2800" dirty="0">
                <a:solidFill>
                  <a:srgbClr val="000000"/>
                </a:solidFill>
              </a:rPr>
              <a:t>:</a:t>
            </a:r>
          </a:p>
          <a:p>
            <a:pPr>
              <a:spcBef>
                <a:spcPts val="600"/>
              </a:spcBef>
              <a:tabLst>
                <a:tab pos="463550" algn="l"/>
              </a:tabLst>
              <a:defRPr/>
            </a:pPr>
            <a:r>
              <a:rPr lang="en-US" sz="2800" b="1" dirty="0">
                <a:solidFill>
                  <a:srgbClr val="000000"/>
                </a:solidFill>
              </a:rPr>
              <a:t>a.	</a:t>
            </a:r>
            <a:r>
              <a:rPr lang="en-US" sz="2800" dirty="0">
                <a:solidFill>
                  <a:srgbClr val="000000"/>
                </a:solidFill>
              </a:rPr>
              <a:t>If </a:t>
            </a:r>
            <a:r>
              <a:rPr lang="en-US" sz="2800" dirty="0">
                <a:solidFill>
                  <a:srgbClr val="0000FF"/>
                </a:solidFill>
              </a:rPr>
              <a:t>|</a:t>
            </a:r>
            <a:r>
              <a:rPr lang="en-US" sz="2800" i="1" dirty="0">
                <a:solidFill>
                  <a:srgbClr val="0000FF"/>
                </a:solidFill>
              </a:rPr>
              <a:t>x</a:t>
            </a:r>
            <a:r>
              <a:rPr lang="en-US" sz="2800" dirty="0">
                <a:solidFill>
                  <a:srgbClr val="0000FF"/>
                </a:solidFill>
              </a:rPr>
              <a:t>| &gt; </a:t>
            </a:r>
            <a:r>
              <a:rPr lang="en-US" sz="2800" i="1" dirty="0">
                <a:solidFill>
                  <a:srgbClr val="0000FF"/>
                </a:solidFill>
              </a:rPr>
              <a:t>c</a:t>
            </a:r>
            <a:r>
              <a:rPr lang="en-US" sz="2800" dirty="0">
                <a:solidFill>
                  <a:srgbClr val="000000"/>
                </a:solidFill>
              </a:rPr>
              <a:t>, then </a:t>
            </a:r>
            <a:r>
              <a:rPr lang="en-US" sz="2800" i="1" dirty="0">
                <a:solidFill>
                  <a:srgbClr val="0000FF"/>
                </a:solidFill>
              </a:rPr>
              <a:t>x</a:t>
            </a:r>
            <a:r>
              <a:rPr lang="en-US" sz="2800" dirty="0">
                <a:solidFill>
                  <a:srgbClr val="0000FF"/>
                </a:solidFill>
              </a:rPr>
              <a:t> &lt; </a:t>
            </a:r>
            <a:r>
              <a:rPr lang="en-US" sz="2800" dirty="0">
                <a:solidFill>
                  <a:srgbClr val="0000FF"/>
                </a:solidFill>
                <a:latin typeface="Symbol" pitchFamily="18" charset="2"/>
              </a:rPr>
              <a:t>-</a:t>
            </a:r>
            <a:r>
              <a:rPr lang="en-US" sz="2800" i="1" dirty="0">
                <a:solidFill>
                  <a:srgbClr val="0000FF"/>
                </a:solidFill>
              </a:rPr>
              <a:t>c</a:t>
            </a:r>
            <a:r>
              <a:rPr lang="en-US" sz="2800" dirty="0">
                <a:solidFill>
                  <a:srgbClr val="0000FF"/>
                </a:solidFill>
              </a:rPr>
              <a:t> </a:t>
            </a:r>
            <a:r>
              <a:rPr lang="en-US" sz="2800" b="1" dirty="0">
                <a:solidFill>
                  <a:srgbClr val="000000"/>
                </a:solidFill>
              </a:rPr>
              <a:t>or</a:t>
            </a:r>
            <a:r>
              <a:rPr lang="en-US" sz="2800" dirty="0">
                <a:solidFill>
                  <a:srgbClr val="0000FF"/>
                </a:solidFill>
              </a:rPr>
              <a:t> </a:t>
            </a:r>
            <a:r>
              <a:rPr lang="en-US" sz="2800" i="1" dirty="0">
                <a:solidFill>
                  <a:srgbClr val="0000FF"/>
                </a:solidFill>
              </a:rPr>
              <a:t>x</a:t>
            </a:r>
            <a:r>
              <a:rPr lang="en-US" sz="2800" dirty="0">
                <a:solidFill>
                  <a:srgbClr val="0000FF"/>
                </a:solidFill>
              </a:rPr>
              <a:t> &gt; </a:t>
            </a:r>
            <a:r>
              <a:rPr lang="en-US" sz="2800" i="1" dirty="0">
                <a:solidFill>
                  <a:srgbClr val="0000FF"/>
                </a:solidFill>
              </a:rPr>
              <a:t>c</a:t>
            </a:r>
            <a:r>
              <a:rPr lang="en-US" sz="2800" dirty="0">
                <a:solidFill>
                  <a:srgbClr val="000000"/>
                </a:solidFill>
              </a:rPr>
              <a:t>.</a:t>
            </a:r>
          </a:p>
          <a:p>
            <a:pPr>
              <a:spcBef>
                <a:spcPts val="600"/>
              </a:spcBef>
              <a:tabLst>
                <a:tab pos="463550" algn="l"/>
              </a:tabLst>
              <a:defRPr/>
            </a:pPr>
            <a:r>
              <a:rPr lang="en-US" sz="2800" b="1" dirty="0">
                <a:solidFill>
                  <a:srgbClr val="000000"/>
                </a:solidFill>
              </a:rPr>
              <a:t>b.	</a:t>
            </a:r>
            <a:r>
              <a:rPr lang="en-US" sz="2800" dirty="0">
                <a:solidFill>
                  <a:srgbClr val="000000"/>
                </a:solidFill>
              </a:rPr>
              <a:t>If </a:t>
            </a:r>
            <a:r>
              <a:rPr lang="en-US" sz="2800" dirty="0">
                <a:solidFill>
                  <a:srgbClr val="0000FF"/>
                </a:solidFill>
              </a:rPr>
              <a:t>|</a:t>
            </a:r>
            <a:r>
              <a:rPr lang="en-US" sz="2800" i="1" dirty="0">
                <a:solidFill>
                  <a:srgbClr val="0000FF"/>
                </a:solidFill>
              </a:rPr>
              <a:t>ax</a:t>
            </a:r>
            <a:r>
              <a:rPr lang="en-US" sz="2800" dirty="0">
                <a:solidFill>
                  <a:srgbClr val="0000FF"/>
                </a:solidFill>
              </a:rPr>
              <a:t> + </a:t>
            </a:r>
            <a:r>
              <a:rPr lang="en-US" sz="2800" i="1" dirty="0">
                <a:solidFill>
                  <a:srgbClr val="0000FF"/>
                </a:solidFill>
              </a:rPr>
              <a:t>b</a:t>
            </a:r>
            <a:r>
              <a:rPr lang="en-US" sz="2800" dirty="0">
                <a:solidFill>
                  <a:srgbClr val="0000FF"/>
                </a:solidFill>
              </a:rPr>
              <a:t>| &gt; </a:t>
            </a:r>
            <a:r>
              <a:rPr lang="en-US" sz="2800" i="1" dirty="0">
                <a:solidFill>
                  <a:srgbClr val="0000FF"/>
                </a:solidFill>
              </a:rPr>
              <a:t>c</a:t>
            </a:r>
            <a:r>
              <a:rPr lang="en-US" sz="2800" dirty="0">
                <a:solidFill>
                  <a:srgbClr val="000000"/>
                </a:solidFill>
              </a:rPr>
              <a:t>, then </a:t>
            </a:r>
            <a:r>
              <a:rPr lang="en-US" sz="2800" i="1" dirty="0">
                <a:solidFill>
                  <a:srgbClr val="0000FF"/>
                </a:solidFill>
              </a:rPr>
              <a:t>ax</a:t>
            </a:r>
            <a:r>
              <a:rPr lang="en-US" sz="2800" dirty="0">
                <a:solidFill>
                  <a:srgbClr val="0000FF"/>
                </a:solidFill>
              </a:rPr>
              <a:t> + </a:t>
            </a:r>
            <a:r>
              <a:rPr lang="en-US" sz="2800" i="1" dirty="0">
                <a:solidFill>
                  <a:srgbClr val="0000FF"/>
                </a:solidFill>
              </a:rPr>
              <a:t>b</a:t>
            </a:r>
            <a:r>
              <a:rPr lang="en-US" sz="2800" dirty="0">
                <a:solidFill>
                  <a:srgbClr val="0000FF"/>
                </a:solidFill>
              </a:rPr>
              <a:t> &lt;</a:t>
            </a:r>
            <a:r>
              <a:rPr lang="en-US" sz="2800" dirty="0">
                <a:solidFill>
                  <a:srgbClr val="000000"/>
                </a:solidFill>
              </a:rPr>
              <a:t> </a:t>
            </a:r>
            <a:r>
              <a:rPr lang="en-US" sz="2800" dirty="0">
                <a:solidFill>
                  <a:srgbClr val="0000FF"/>
                </a:solidFill>
              </a:rPr>
              <a:t>−</a:t>
            </a:r>
            <a:r>
              <a:rPr lang="en-US" sz="2800" i="1" dirty="0">
                <a:solidFill>
                  <a:srgbClr val="0000FF"/>
                </a:solidFill>
              </a:rPr>
              <a:t>c</a:t>
            </a:r>
            <a:r>
              <a:rPr lang="en-US" sz="2800" b="1" dirty="0">
                <a:solidFill>
                  <a:srgbClr val="0000FF"/>
                </a:solidFill>
              </a:rPr>
              <a:t> </a:t>
            </a:r>
            <a:r>
              <a:rPr lang="en-US" sz="2800" b="1" dirty="0">
                <a:solidFill>
                  <a:srgbClr val="000000"/>
                </a:solidFill>
              </a:rPr>
              <a:t>or</a:t>
            </a:r>
            <a:r>
              <a:rPr lang="en-US" sz="2800" b="1" dirty="0">
                <a:solidFill>
                  <a:srgbClr val="0000FF"/>
                </a:solidFill>
              </a:rPr>
              <a:t> </a:t>
            </a:r>
            <a:r>
              <a:rPr lang="en-US" sz="2800" i="1" dirty="0">
                <a:solidFill>
                  <a:srgbClr val="0000FF"/>
                </a:solidFill>
              </a:rPr>
              <a:t>ax</a:t>
            </a:r>
            <a:r>
              <a:rPr lang="en-US" sz="2800" dirty="0">
                <a:solidFill>
                  <a:srgbClr val="0000FF"/>
                </a:solidFill>
              </a:rPr>
              <a:t> + </a:t>
            </a:r>
            <a:r>
              <a:rPr lang="en-US" sz="2800" i="1" dirty="0">
                <a:solidFill>
                  <a:srgbClr val="0000FF"/>
                </a:solidFill>
              </a:rPr>
              <a:t>b</a:t>
            </a:r>
            <a:r>
              <a:rPr lang="en-US" sz="2800" dirty="0">
                <a:solidFill>
                  <a:srgbClr val="0000FF"/>
                </a:solidFill>
              </a:rPr>
              <a:t> &gt; </a:t>
            </a:r>
            <a:r>
              <a:rPr lang="en-US" sz="2800" i="1" dirty="0">
                <a:solidFill>
                  <a:srgbClr val="0000FF"/>
                </a:solidFill>
              </a:rPr>
              <a:t>c</a:t>
            </a:r>
            <a:r>
              <a:rPr lang="en-US" sz="2800" dirty="0">
                <a:solidFill>
                  <a:srgbClr val="000000"/>
                </a:solidFill>
              </a:rPr>
              <a:t>.</a:t>
            </a:r>
          </a:p>
          <a:p>
            <a:pPr>
              <a:spcBef>
                <a:spcPts val="600"/>
              </a:spcBef>
              <a:tabLst>
                <a:tab pos="463550" algn="l"/>
              </a:tabLst>
              <a:defRPr/>
            </a:pPr>
            <a:r>
              <a:rPr lang="en-US" sz="2800" b="1" dirty="0" smtClean="0">
                <a:solidFill>
                  <a:srgbClr val="000000"/>
                </a:solidFill>
              </a:rPr>
              <a:t>Note:</a:t>
            </a:r>
            <a:r>
              <a:rPr lang="en-US" sz="2800" dirty="0" smtClean="0">
                <a:solidFill>
                  <a:srgbClr val="000000"/>
                </a:solidFill>
              </a:rPr>
              <a:t>  The </a:t>
            </a:r>
            <a:r>
              <a:rPr lang="en-US" sz="2800" dirty="0">
                <a:solidFill>
                  <a:srgbClr val="000000"/>
                </a:solidFill>
              </a:rPr>
              <a:t>inequalities in </a:t>
            </a:r>
            <a:r>
              <a:rPr lang="en-US" sz="2800" b="1" dirty="0">
                <a:solidFill>
                  <a:srgbClr val="000000"/>
                </a:solidFill>
              </a:rPr>
              <a:t>a.</a:t>
            </a:r>
            <a:r>
              <a:rPr lang="en-US" sz="2800" dirty="0">
                <a:solidFill>
                  <a:srgbClr val="000000"/>
                </a:solidFill>
              </a:rPr>
              <a:t> and </a:t>
            </a:r>
            <a:r>
              <a:rPr lang="en-US" sz="2800" b="1" dirty="0">
                <a:solidFill>
                  <a:srgbClr val="000000"/>
                </a:solidFill>
              </a:rPr>
              <a:t>b.</a:t>
            </a:r>
            <a:r>
              <a:rPr lang="en-US" sz="2800" dirty="0">
                <a:solidFill>
                  <a:srgbClr val="000000"/>
                </a:solidFill>
              </a:rPr>
              <a:t> are </a:t>
            </a:r>
            <a:r>
              <a:rPr lang="en-US" sz="2800" dirty="0" smtClean="0">
                <a:solidFill>
                  <a:srgbClr val="000000"/>
                </a:solidFill>
              </a:rPr>
              <a:t>true </a:t>
            </a:r>
            <a:r>
              <a:rPr lang="en-US" sz="2800" dirty="0">
                <a:solidFill>
                  <a:srgbClr val="000000"/>
                </a:solidFill>
              </a:rPr>
              <a:t>if </a:t>
            </a:r>
            <a:r>
              <a:rPr lang="en-US" sz="2800" dirty="0" smtClean="0">
                <a:solidFill>
                  <a:srgbClr val="0000FF"/>
                </a:solidFill>
              </a:rPr>
              <a:t>&gt; </a:t>
            </a:r>
            <a:r>
              <a:rPr lang="en-US" sz="2800" dirty="0">
                <a:solidFill>
                  <a:srgbClr val="000000"/>
                </a:solidFill>
              </a:rPr>
              <a:t>is replaced by </a:t>
            </a:r>
            <a:r>
              <a:rPr lang="en-US" sz="2800" dirty="0" smtClean="0">
                <a:solidFill>
                  <a:srgbClr val="0000FF"/>
                </a:solidFill>
              </a:rPr>
              <a:t>≥</a:t>
            </a:r>
            <a:r>
              <a:rPr lang="en-US" sz="2800" dirty="0" smtClean="0">
                <a:solidFill>
                  <a:srgbClr val="000000"/>
                </a:solidFill>
              </a:rPr>
              <a:t>.</a:t>
            </a:r>
            <a:endParaRPr lang="en-US" sz="2800" dirty="0">
              <a:solidFill>
                <a:srgbClr val="0000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Title 1"/>
          <p:cNvSpPr>
            <a:spLocks noGrp="1"/>
          </p:cNvSpPr>
          <p:nvPr>
            <p:ph type="title"/>
          </p:nvPr>
        </p:nvSpPr>
        <p:spPr>
          <a:xfrm>
            <a:off x="457200" y="182880"/>
            <a:ext cx="8229600" cy="914400"/>
          </a:xfrm>
        </p:spPr>
        <p:txBody>
          <a:bodyPr>
            <a:normAutofit/>
          </a:bodyPr>
          <a:lstStyle/>
          <a:p>
            <a:r>
              <a:rPr lang="en-US" dirty="0" smtClean="0"/>
              <a:t>Example 5: Solving Absolute Value Inequalities</a:t>
            </a:r>
          </a:p>
        </p:txBody>
      </p:sp>
      <p:sp>
        <p:nvSpPr>
          <p:cNvPr id="23558" name="Content Placeholder 2"/>
          <p:cNvSpPr>
            <a:spLocks noGrp="1"/>
          </p:cNvSpPr>
          <p:nvPr>
            <p:ph idx="1"/>
          </p:nvPr>
        </p:nvSpPr>
        <p:spPr>
          <a:xfrm>
            <a:off x="457200" y="1280160"/>
            <a:ext cx="8229600" cy="4343400"/>
          </a:xfrm>
        </p:spPr>
        <p:txBody>
          <a:bodyPr/>
          <a:lstStyle/>
          <a:p>
            <a:pPr marL="1588" indent="-1588">
              <a:buFont typeface="Courier New" pitchFamily="49" charset="0"/>
              <a:buNone/>
            </a:pPr>
            <a:r>
              <a:rPr lang="en-US" dirty="0" smtClean="0"/>
              <a:t>Solve the following absolute value inequalities and graph the solution set.</a:t>
            </a:r>
          </a:p>
          <a:p>
            <a:pPr marL="1588" indent="-1588">
              <a:buFont typeface="Courier New" pitchFamily="49" charset="0"/>
              <a:buNone/>
            </a:pPr>
            <a:endParaRPr lang="en-US" dirty="0" smtClean="0"/>
          </a:p>
          <a:p>
            <a:pPr marL="1588" indent="-1588">
              <a:buFont typeface="Courier New" pitchFamily="49" charset="0"/>
              <a:buNone/>
            </a:pPr>
            <a:r>
              <a:rPr lang="en-US" b="1" dirty="0" smtClean="0"/>
              <a:t>Solution:</a:t>
            </a:r>
          </a:p>
          <a:p>
            <a:pPr marL="1588" indent="-1588">
              <a:buFont typeface="Courier New" pitchFamily="49" charset="0"/>
              <a:buNone/>
            </a:pPr>
            <a:endParaRPr lang="en-US" b="1" dirty="0" smtClean="0"/>
          </a:p>
          <a:p>
            <a:pPr marL="1588" indent="-1588">
              <a:buFont typeface="Courier New" pitchFamily="49" charset="0"/>
              <a:buNone/>
            </a:pPr>
            <a:endParaRPr lang="en-US" dirty="0" smtClean="0"/>
          </a:p>
          <a:p>
            <a:pPr marL="1588" indent="-1588">
              <a:buFont typeface="Courier New" pitchFamily="49" charset="0"/>
              <a:buNone/>
            </a:pPr>
            <a:endParaRPr lang="en-US" dirty="0" smtClean="0"/>
          </a:p>
        </p:txBody>
      </p:sp>
      <p:graphicFrame>
        <p:nvGraphicFramePr>
          <p:cNvPr id="23554" name="Object 6"/>
          <p:cNvGraphicFramePr>
            <a:graphicFrameLocks noChangeAspect="1"/>
          </p:cNvGraphicFramePr>
          <p:nvPr/>
        </p:nvGraphicFramePr>
        <p:xfrm>
          <a:off x="560388" y="2272352"/>
          <a:ext cx="1308100" cy="469900"/>
        </p:xfrm>
        <a:graphic>
          <a:graphicData uri="http://schemas.openxmlformats.org/presentationml/2006/ole">
            <mc:AlternateContent xmlns:mc="http://schemas.openxmlformats.org/markup-compatibility/2006">
              <mc:Choice xmlns:v="urn:schemas-microsoft-com:vml" Requires="v">
                <p:oleObj spid="_x0000_s24603" name="Equation" r:id="rId3" imgW="1307880" imgH="469800" progId="Equation.DSMT4">
                  <p:embed/>
                </p:oleObj>
              </mc:Choice>
              <mc:Fallback>
                <p:oleObj name="Equation" r:id="rId3" imgW="1307880" imgH="4698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388" y="2272352"/>
                        <a:ext cx="1308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3559" name="Picture 8" descr="16_EX3A.png"/>
          <p:cNvPicPr>
            <a:picLocks noChangeAspect="1"/>
          </p:cNvPicPr>
          <p:nvPr/>
        </p:nvPicPr>
        <p:blipFill>
          <a:blip r:embed="rId5" cstate="print"/>
          <a:srcRect/>
          <a:stretch>
            <a:fillRect/>
          </a:stretch>
        </p:blipFill>
        <p:spPr bwMode="auto">
          <a:xfrm>
            <a:off x="2150754" y="4590719"/>
            <a:ext cx="3613150" cy="952500"/>
          </a:xfrm>
          <a:prstGeom prst="rect">
            <a:avLst/>
          </a:prstGeom>
          <a:noFill/>
          <a:ln w="9525">
            <a:noFill/>
            <a:miter lim="800000"/>
            <a:headEnd/>
            <a:tailEnd/>
          </a:ln>
        </p:spPr>
      </p:pic>
      <p:graphicFrame>
        <p:nvGraphicFramePr>
          <p:cNvPr id="24580" name="Object 4"/>
          <p:cNvGraphicFramePr>
            <a:graphicFrameLocks noChangeAspect="1"/>
          </p:cNvGraphicFramePr>
          <p:nvPr/>
        </p:nvGraphicFramePr>
        <p:xfrm>
          <a:off x="2133600" y="2819400"/>
          <a:ext cx="825500" cy="469900"/>
        </p:xfrm>
        <a:graphic>
          <a:graphicData uri="http://schemas.openxmlformats.org/presentationml/2006/ole">
            <mc:AlternateContent xmlns:mc="http://schemas.openxmlformats.org/markup-compatibility/2006">
              <mc:Choice xmlns:v="urn:schemas-microsoft-com:vml" Requires="v">
                <p:oleObj spid="_x0000_s24604" name="Equation" r:id="rId6" imgW="825480" imgH="469800" progId="Equation.DSMT4">
                  <p:embed/>
                </p:oleObj>
              </mc:Choice>
              <mc:Fallback>
                <p:oleObj name="Equation" r:id="rId6" imgW="82548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2819400"/>
                        <a:ext cx="82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2133600" y="3429000"/>
          <a:ext cx="2171700" cy="381000"/>
        </p:xfrm>
        <a:graphic>
          <a:graphicData uri="http://schemas.openxmlformats.org/presentationml/2006/ole">
            <mc:AlternateContent xmlns:mc="http://schemas.openxmlformats.org/markup-compatibility/2006">
              <mc:Choice xmlns:v="urn:schemas-microsoft-com:vml" Requires="v">
                <p:oleObj spid="_x0000_s24605" name="Equation" r:id="rId8" imgW="2171520" imgH="380880" progId="Equation.DSMT4">
                  <p:embed/>
                </p:oleObj>
              </mc:Choice>
              <mc:Fallback>
                <p:oleObj name="Equation" r:id="rId8" imgW="217152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3429000"/>
                        <a:ext cx="217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2" name="Object 6"/>
          <p:cNvGraphicFramePr>
            <a:graphicFrameLocks noChangeAspect="1"/>
          </p:cNvGraphicFramePr>
          <p:nvPr/>
        </p:nvGraphicFramePr>
        <p:xfrm>
          <a:off x="2133600" y="3899848"/>
          <a:ext cx="3835400" cy="469900"/>
        </p:xfrm>
        <a:graphic>
          <a:graphicData uri="http://schemas.openxmlformats.org/presentationml/2006/ole">
            <mc:AlternateContent xmlns:mc="http://schemas.openxmlformats.org/markup-compatibility/2006">
              <mc:Choice xmlns:v="urn:schemas-microsoft-com:vml" Requires="v">
                <p:oleObj spid="_x0000_s24606" name="Equation" r:id="rId10" imgW="3835080" imgH="469800" progId="Equation.DSMT4">
                  <p:embed/>
                </p:oleObj>
              </mc:Choice>
              <mc:Fallback>
                <p:oleObj name="Equation" r:id="rId10" imgW="3835080" imgH="4698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33600" y="3899848"/>
                        <a:ext cx="383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itle 1"/>
          <p:cNvSpPr>
            <a:spLocks noGrp="1"/>
          </p:cNvSpPr>
          <p:nvPr>
            <p:ph type="title"/>
          </p:nvPr>
        </p:nvSpPr>
        <p:spPr>
          <a:xfrm>
            <a:off x="457200" y="182880"/>
            <a:ext cx="8229600" cy="914400"/>
          </a:xfrm>
        </p:spPr>
        <p:txBody>
          <a:bodyPr>
            <a:normAutofit/>
          </a:bodyPr>
          <a:lstStyle/>
          <a:p>
            <a:r>
              <a:rPr lang="en-US" dirty="0" smtClean="0"/>
              <a:t>Example 5: Solving Absolute Value Inequalities (cont.)</a:t>
            </a:r>
          </a:p>
        </p:txBody>
      </p:sp>
      <p:sp>
        <p:nvSpPr>
          <p:cNvPr id="24581" name="Content Placeholder 2"/>
          <p:cNvSpPr>
            <a:spLocks noGrp="1"/>
          </p:cNvSpPr>
          <p:nvPr>
            <p:ph idx="1"/>
          </p:nvPr>
        </p:nvSpPr>
        <p:spPr>
          <a:xfrm>
            <a:off x="457200" y="1280160"/>
            <a:ext cx="8229600" cy="1255728"/>
          </a:xfrm>
        </p:spPr>
        <p:txBody>
          <a:bodyPr>
            <a:spAutoFit/>
          </a:bodyPr>
          <a:lstStyle/>
          <a:p>
            <a:pPr marL="1588" indent="-1588">
              <a:buFont typeface="Courier New" pitchFamily="49" charset="0"/>
              <a:buNone/>
            </a:pPr>
            <a:endParaRPr lang="en-US" dirty="0" smtClean="0"/>
          </a:p>
          <a:p>
            <a:pPr marL="1588" indent="-1588">
              <a:lnSpc>
                <a:spcPct val="150000"/>
              </a:lnSpc>
              <a:buFont typeface="Courier New" pitchFamily="49" charset="0"/>
              <a:buNone/>
            </a:pPr>
            <a:r>
              <a:rPr lang="en-US" b="1" dirty="0" smtClean="0"/>
              <a:t>Solution: </a:t>
            </a:r>
            <a:endParaRPr lang="en-US" dirty="0" smtClean="0"/>
          </a:p>
        </p:txBody>
      </p:sp>
      <p:graphicFrame>
        <p:nvGraphicFramePr>
          <p:cNvPr id="24578" name="Object 5"/>
          <p:cNvGraphicFramePr>
            <a:graphicFrameLocks noChangeAspect="1"/>
          </p:cNvGraphicFramePr>
          <p:nvPr/>
        </p:nvGraphicFramePr>
        <p:xfrm>
          <a:off x="560388" y="1372548"/>
          <a:ext cx="1968500" cy="469900"/>
        </p:xfrm>
        <a:graphic>
          <a:graphicData uri="http://schemas.openxmlformats.org/presentationml/2006/ole">
            <mc:AlternateContent xmlns:mc="http://schemas.openxmlformats.org/markup-compatibility/2006">
              <mc:Choice xmlns:v="urn:schemas-microsoft-com:vml" Requires="v">
                <p:oleObj spid="_x0000_s25675" name="Equation" r:id="rId3" imgW="1968480" imgH="469800" progId="Equation.DSMT4">
                  <p:embed/>
                </p:oleObj>
              </mc:Choice>
              <mc:Fallback>
                <p:oleObj name="Equation" r:id="rId3" imgW="1968480" imgH="4698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388" y="1372548"/>
                        <a:ext cx="1968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6" name="Picture 5" descr="16_EX3B.png"/>
          <p:cNvPicPr>
            <a:picLocks noChangeAspect="1"/>
          </p:cNvPicPr>
          <p:nvPr/>
        </p:nvPicPr>
        <p:blipFill>
          <a:blip r:embed="rId5" cstate="print"/>
          <a:srcRect/>
          <a:stretch>
            <a:fillRect/>
          </a:stretch>
        </p:blipFill>
        <p:spPr bwMode="auto">
          <a:xfrm>
            <a:off x="5029201" y="4870782"/>
            <a:ext cx="3329178" cy="1172337"/>
          </a:xfrm>
          <a:prstGeom prst="rect">
            <a:avLst/>
          </a:prstGeom>
          <a:noFill/>
          <a:ln w="9525">
            <a:noFill/>
            <a:miter lim="800000"/>
            <a:headEnd/>
            <a:tailEnd/>
          </a:ln>
        </p:spPr>
      </p:pic>
      <p:graphicFrame>
        <p:nvGraphicFramePr>
          <p:cNvPr id="2" name="Object 4"/>
          <p:cNvGraphicFramePr>
            <a:graphicFrameLocks noChangeAspect="1"/>
          </p:cNvGraphicFramePr>
          <p:nvPr/>
        </p:nvGraphicFramePr>
        <p:xfrm>
          <a:off x="547688" y="4946981"/>
          <a:ext cx="4089400" cy="927100"/>
        </p:xfrm>
        <a:graphic>
          <a:graphicData uri="http://schemas.openxmlformats.org/presentationml/2006/ole">
            <mc:AlternateContent xmlns:mc="http://schemas.openxmlformats.org/markup-compatibility/2006">
              <mc:Choice xmlns:v="urn:schemas-microsoft-com:vml" Requires="v">
                <p:oleObj spid="_x0000_s25676" name="Equation" r:id="rId6" imgW="4089240" imgH="927000" progId="Equation.DSMT4">
                  <p:embed/>
                </p:oleObj>
              </mc:Choice>
              <mc:Fallback>
                <p:oleObj name="Equation" r:id="rId6" imgW="4089240" imgH="92700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7688" y="4946981"/>
                        <a:ext cx="4089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5" name="Object 5"/>
          <p:cNvGraphicFramePr>
            <a:graphicFrameLocks noChangeAspect="1"/>
          </p:cNvGraphicFramePr>
          <p:nvPr/>
        </p:nvGraphicFramePr>
        <p:xfrm>
          <a:off x="2108200" y="2286000"/>
          <a:ext cx="1473200" cy="469900"/>
        </p:xfrm>
        <a:graphic>
          <a:graphicData uri="http://schemas.openxmlformats.org/presentationml/2006/ole">
            <mc:AlternateContent xmlns:mc="http://schemas.openxmlformats.org/markup-compatibility/2006">
              <mc:Choice xmlns:v="urn:schemas-microsoft-com:vml" Requires="v">
                <p:oleObj spid="_x0000_s25677" name="Equation" r:id="rId8" imgW="1473120" imgH="469800" progId="Equation.DSMT4">
                  <p:embed/>
                </p:oleObj>
              </mc:Choice>
              <mc:Fallback>
                <p:oleObj name="Equation" r:id="rId8" imgW="147312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08200" y="2286000"/>
                        <a:ext cx="1473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6" name="Object 6"/>
          <p:cNvGraphicFramePr>
            <a:graphicFrameLocks noChangeAspect="1"/>
          </p:cNvGraphicFramePr>
          <p:nvPr/>
        </p:nvGraphicFramePr>
        <p:xfrm>
          <a:off x="2209800" y="2958152"/>
          <a:ext cx="1587500" cy="292100"/>
        </p:xfrm>
        <a:graphic>
          <a:graphicData uri="http://schemas.openxmlformats.org/presentationml/2006/ole">
            <mc:AlternateContent xmlns:mc="http://schemas.openxmlformats.org/markup-compatibility/2006">
              <mc:Choice xmlns:v="urn:schemas-microsoft-com:vml" Requires="v">
                <p:oleObj spid="_x0000_s25678" name="Equation" r:id="rId10" imgW="1587240" imgH="291960" progId="Equation.DSMT4">
                  <p:embed/>
                </p:oleObj>
              </mc:Choice>
              <mc:Fallback>
                <p:oleObj name="Equation" r:id="rId10" imgW="158724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9800" y="2958152"/>
                        <a:ext cx="1587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7" name="Object 7"/>
          <p:cNvGraphicFramePr>
            <a:graphicFrameLocks noChangeAspect="1"/>
          </p:cNvGraphicFramePr>
          <p:nvPr/>
        </p:nvGraphicFramePr>
        <p:xfrm>
          <a:off x="4031776" y="2983552"/>
          <a:ext cx="342900" cy="241300"/>
        </p:xfrm>
        <a:graphic>
          <a:graphicData uri="http://schemas.openxmlformats.org/presentationml/2006/ole">
            <mc:AlternateContent xmlns:mc="http://schemas.openxmlformats.org/markup-compatibility/2006">
              <mc:Choice xmlns:v="urn:schemas-microsoft-com:vml" Requires="v">
                <p:oleObj spid="_x0000_s25679" name="Equation" r:id="rId12" imgW="342720" imgH="241200" progId="Equation.DSMT4">
                  <p:embed/>
                </p:oleObj>
              </mc:Choice>
              <mc:Fallback>
                <p:oleObj name="Equation" r:id="rId12" imgW="342720" imgH="2412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31776" y="2983552"/>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8" name="Object 8"/>
          <p:cNvGraphicFramePr>
            <a:graphicFrameLocks noChangeAspect="1"/>
          </p:cNvGraphicFramePr>
          <p:nvPr/>
        </p:nvGraphicFramePr>
        <p:xfrm>
          <a:off x="4585648" y="2958152"/>
          <a:ext cx="1371600" cy="292100"/>
        </p:xfrm>
        <a:graphic>
          <a:graphicData uri="http://schemas.openxmlformats.org/presentationml/2006/ole">
            <mc:AlternateContent xmlns:mc="http://schemas.openxmlformats.org/markup-compatibility/2006">
              <mc:Choice xmlns:v="urn:schemas-microsoft-com:vml" Requires="v">
                <p:oleObj spid="_x0000_s25680" name="Equation" r:id="rId14" imgW="1371600" imgH="291960" progId="Equation.DSMT4">
                  <p:embed/>
                </p:oleObj>
              </mc:Choice>
              <mc:Fallback>
                <p:oleObj name="Equation" r:id="rId14" imgW="1371600" imgH="2919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85648" y="2958152"/>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9" name="Object 9"/>
          <p:cNvGraphicFramePr>
            <a:graphicFrameLocks noChangeAspect="1"/>
          </p:cNvGraphicFramePr>
          <p:nvPr/>
        </p:nvGraphicFramePr>
        <p:xfrm>
          <a:off x="2694296" y="3525672"/>
          <a:ext cx="889000" cy="279400"/>
        </p:xfrm>
        <a:graphic>
          <a:graphicData uri="http://schemas.openxmlformats.org/presentationml/2006/ole">
            <mc:AlternateContent xmlns:mc="http://schemas.openxmlformats.org/markup-compatibility/2006">
              <mc:Choice xmlns:v="urn:schemas-microsoft-com:vml" Requires="v">
                <p:oleObj spid="_x0000_s25681" name="Equation" r:id="rId16" imgW="888840" imgH="279360" progId="Equation.DSMT4">
                  <p:embed/>
                </p:oleObj>
              </mc:Choice>
              <mc:Fallback>
                <p:oleObj name="Equation" r:id="rId16" imgW="888840" imgH="27936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94296" y="3525672"/>
                        <a:ext cx="889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10" name="Object 10"/>
          <p:cNvGraphicFramePr>
            <a:graphicFrameLocks noChangeAspect="1"/>
          </p:cNvGraphicFramePr>
          <p:nvPr/>
        </p:nvGraphicFramePr>
        <p:xfrm>
          <a:off x="4031776" y="3544722"/>
          <a:ext cx="342900" cy="241300"/>
        </p:xfrm>
        <a:graphic>
          <a:graphicData uri="http://schemas.openxmlformats.org/presentationml/2006/ole">
            <mc:AlternateContent xmlns:mc="http://schemas.openxmlformats.org/markup-compatibility/2006">
              <mc:Choice xmlns:v="urn:schemas-microsoft-com:vml" Requires="v">
                <p:oleObj spid="_x0000_s25682" name="Equation" r:id="rId18" imgW="342720" imgH="241200" progId="Equation.DSMT4">
                  <p:embed/>
                </p:oleObj>
              </mc:Choice>
              <mc:Fallback>
                <p:oleObj name="Equation" r:id="rId18" imgW="342720" imgH="24120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31776" y="3544722"/>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11" name="Object 11"/>
          <p:cNvGraphicFramePr>
            <a:graphicFrameLocks noChangeAspect="1"/>
          </p:cNvGraphicFramePr>
          <p:nvPr/>
        </p:nvGraphicFramePr>
        <p:xfrm>
          <a:off x="5070144" y="3519322"/>
          <a:ext cx="901700" cy="292100"/>
        </p:xfrm>
        <a:graphic>
          <a:graphicData uri="http://schemas.openxmlformats.org/presentationml/2006/ole">
            <mc:AlternateContent xmlns:mc="http://schemas.openxmlformats.org/markup-compatibility/2006">
              <mc:Choice xmlns:v="urn:schemas-microsoft-com:vml" Requires="v">
                <p:oleObj spid="_x0000_s25683" name="Equation" r:id="rId20" imgW="901440" imgH="291960" progId="Equation.DSMT4">
                  <p:embed/>
                </p:oleObj>
              </mc:Choice>
              <mc:Fallback>
                <p:oleObj name="Equation" r:id="rId20" imgW="901440" imgH="29196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70144" y="3519322"/>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12" name="Object 12"/>
          <p:cNvGraphicFramePr>
            <a:graphicFrameLocks noChangeAspect="1"/>
          </p:cNvGraphicFramePr>
          <p:nvPr/>
        </p:nvGraphicFramePr>
        <p:xfrm>
          <a:off x="2895600" y="3937948"/>
          <a:ext cx="787400" cy="838200"/>
        </p:xfrm>
        <a:graphic>
          <a:graphicData uri="http://schemas.openxmlformats.org/presentationml/2006/ole">
            <mc:AlternateContent xmlns:mc="http://schemas.openxmlformats.org/markup-compatibility/2006">
              <mc:Choice xmlns:v="urn:schemas-microsoft-com:vml" Requires="v">
                <p:oleObj spid="_x0000_s25684" name="Equation" r:id="rId22" imgW="787320" imgH="838080" progId="Equation.DSMT4">
                  <p:embed/>
                </p:oleObj>
              </mc:Choice>
              <mc:Fallback>
                <p:oleObj name="Equation" r:id="rId22" imgW="787320" imgH="838080" progId="Equation.DSMT4">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895600" y="3937948"/>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13" name="Object 13"/>
          <p:cNvGraphicFramePr>
            <a:graphicFrameLocks noChangeAspect="1"/>
          </p:cNvGraphicFramePr>
          <p:nvPr/>
        </p:nvGraphicFramePr>
        <p:xfrm>
          <a:off x="5271448" y="3937948"/>
          <a:ext cx="787400" cy="838200"/>
        </p:xfrm>
        <a:graphic>
          <a:graphicData uri="http://schemas.openxmlformats.org/presentationml/2006/ole">
            <mc:AlternateContent xmlns:mc="http://schemas.openxmlformats.org/markup-compatibility/2006">
              <mc:Choice xmlns:v="urn:schemas-microsoft-com:vml" Requires="v">
                <p:oleObj spid="_x0000_s25685" name="Equation" r:id="rId24" imgW="787320" imgH="838080" progId="Equation.DSMT4">
                  <p:embed/>
                </p:oleObj>
              </mc:Choice>
              <mc:Fallback>
                <p:oleObj name="Equation" r:id="rId24" imgW="787320" imgH="83808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271448" y="3937948"/>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14" name="Object 14"/>
          <p:cNvGraphicFramePr>
            <a:graphicFrameLocks noChangeAspect="1"/>
          </p:cNvGraphicFramePr>
          <p:nvPr/>
        </p:nvGraphicFramePr>
        <p:xfrm>
          <a:off x="4031776" y="4236398"/>
          <a:ext cx="342900" cy="241300"/>
        </p:xfrm>
        <a:graphic>
          <a:graphicData uri="http://schemas.openxmlformats.org/presentationml/2006/ole">
            <mc:AlternateContent xmlns:mc="http://schemas.openxmlformats.org/markup-compatibility/2006">
              <mc:Choice xmlns:v="urn:schemas-microsoft-com:vml" Requires="v">
                <p:oleObj spid="_x0000_s25686" name="Equation" r:id="rId26" imgW="342720" imgH="241200" progId="Equation.DSMT4">
                  <p:embed/>
                </p:oleObj>
              </mc:Choice>
              <mc:Fallback>
                <p:oleObj name="Equation" r:id="rId26" imgW="342720" imgH="241200" progId="Equation.DSMT4">
                  <p:embed/>
                  <p:pic>
                    <p:nvPicPr>
                      <p:cNvPr id="0" name="Picture 1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031776" y="423639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60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6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6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56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56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56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itle 1"/>
          <p:cNvSpPr>
            <a:spLocks noGrp="1"/>
          </p:cNvSpPr>
          <p:nvPr>
            <p:ph type="title"/>
          </p:nvPr>
        </p:nvSpPr>
        <p:spPr/>
        <p:txBody>
          <a:bodyPr/>
          <a:lstStyle/>
          <a:p>
            <a:r>
              <a:rPr lang="en-US" dirty="0" smtClean="0"/>
              <a:t>Example 5: Solving Absolute Value Inequalities (cont.)</a:t>
            </a:r>
          </a:p>
        </p:txBody>
      </p:sp>
      <p:sp>
        <p:nvSpPr>
          <p:cNvPr id="25605" name="Content Placeholder 2"/>
          <p:cNvSpPr>
            <a:spLocks noGrp="1"/>
          </p:cNvSpPr>
          <p:nvPr>
            <p:ph idx="1"/>
          </p:nvPr>
        </p:nvSpPr>
        <p:spPr>
          <a:xfrm>
            <a:off x="457200" y="1890017"/>
            <a:ext cx="8229600" cy="3711785"/>
          </a:xfrm>
        </p:spPr>
        <p:txBody>
          <a:bodyPr>
            <a:spAutoFit/>
          </a:bodyPr>
          <a:lstStyle/>
          <a:p>
            <a:pPr marL="1588" indent="-1588">
              <a:buFont typeface="Courier New" pitchFamily="49" charset="0"/>
              <a:buNone/>
            </a:pPr>
            <a:r>
              <a:rPr lang="en-US" b="1" dirty="0" smtClean="0"/>
              <a:t>Solution:</a:t>
            </a:r>
            <a:r>
              <a:rPr lang="en-US" dirty="0" smtClean="0"/>
              <a:t> There is nothing to do here except observe that no matter what is substituted for </a:t>
            </a:r>
            <a:r>
              <a:rPr lang="en-US" i="1" dirty="0" smtClean="0"/>
              <a:t>x</a:t>
            </a:r>
            <a:r>
              <a:rPr lang="en-US" dirty="0" smtClean="0"/>
              <a:t>, the absolute value will be greater than −6.</a:t>
            </a:r>
          </a:p>
          <a:p>
            <a:pPr marL="1588" indent="-1588">
              <a:buNone/>
            </a:pPr>
            <a:r>
              <a:rPr lang="en-US" dirty="0" smtClean="0"/>
              <a:t>Absolute value is always nonnegative (greater than or equal to 0). The solution to the inequality is </a:t>
            </a:r>
            <a:r>
              <a:rPr lang="en-US" dirty="0" smtClean="0">
                <a:solidFill>
                  <a:srgbClr val="FF0000"/>
                </a:solidFill>
              </a:rPr>
              <a:t>all real numbers, </a:t>
            </a:r>
            <a:r>
              <a:rPr lang="en-US" dirty="0" smtClean="0"/>
              <a:t>so shade the entire number line. In interval notation, </a:t>
            </a:r>
            <a:r>
              <a:rPr lang="en-US" i="1" dirty="0" smtClean="0"/>
              <a:t>x</a:t>
            </a:r>
            <a:r>
              <a:rPr lang="en-US" dirty="0" smtClean="0"/>
              <a:t> is in  </a:t>
            </a:r>
          </a:p>
          <a:p>
            <a:pPr marL="1588" indent="-1588">
              <a:buFont typeface="Courier New" pitchFamily="49" charset="0"/>
              <a:buNone/>
            </a:pPr>
            <a:r>
              <a:rPr lang="en-US" dirty="0" smtClean="0"/>
              <a:t> </a:t>
            </a:r>
          </a:p>
        </p:txBody>
      </p:sp>
      <p:graphicFrame>
        <p:nvGraphicFramePr>
          <p:cNvPr id="25603" name="Object 6"/>
          <p:cNvGraphicFramePr>
            <a:graphicFrameLocks noChangeAspect="1"/>
          </p:cNvGraphicFramePr>
          <p:nvPr/>
        </p:nvGraphicFramePr>
        <p:xfrm>
          <a:off x="547688" y="1219200"/>
          <a:ext cx="2184400" cy="469900"/>
        </p:xfrm>
        <a:graphic>
          <a:graphicData uri="http://schemas.openxmlformats.org/presentationml/2006/ole">
            <mc:AlternateContent xmlns:mc="http://schemas.openxmlformats.org/markup-compatibility/2006">
              <mc:Choice xmlns:v="urn:schemas-microsoft-com:vml" Requires="v">
                <p:oleObj spid="_x0000_s26638" name="Equation" r:id="rId3" imgW="2184120" imgH="469800" progId="Equation.DSMT4">
                  <p:embed/>
                </p:oleObj>
              </mc:Choice>
              <mc:Fallback>
                <p:oleObj name="Equation" r:id="rId3" imgW="2184120" imgH="4698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219200"/>
                        <a:ext cx="2184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5"/>
          <p:cNvGraphicFramePr>
            <a:graphicFrameLocks noChangeAspect="1"/>
          </p:cNvGraphicFramePr>
          <p:nvPr/>
        </p:nvGraphicFramePr>
        <p:xfrm>
          <a:off x="2838428" y="4607256"/>
          <a:ext cx="1206500" cy="469900"/>
        </p:xfrm>
        <a:graphic>
          <a:graphicData uri="http://schemas.openxmlformats.org/presentationml/2006/ole">
            <mc:AlternateContent xmlns:mc="http://schemas.openxmlformats.org/markup-compatibility/2006">
              <mc:Choice xmlns:v="urn:schemas-microsoft-com:vml" Requires="v">
                <p:oleObj spid="_x0000_s26639" name="Equation" r:id="rId5" imgW="1206360" imgH="469800" progId="Equation.DSMT4">
                  <p:embed/>
                </p:oleObj>
              </mc:Choice>
              <mc:Fallback>
                <p:oleObj name="Equation" r:id="rId5" imgW="1206360" imgH="4698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38428" y="4607256"/>
                        <a:ext cx="1206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 name="Picture 5" descr="16_EX3C.png"/>
          <p:cNvPicPr>
            <a:picLocks noChangeAspect="1"/>
          </p:cNvPicPr>
          <p:nvPr/>
        </p:nvPicPr>
        <p:blipFill>
          <a:blip r:embed="rId7" cstate="print"/>
          <a:srcRect/>
          <a:stretch>
            <a:fillRect/>
          </a:stretch>
        </p:blipFill>
        <p:spPr bwMode="auto">
          <a:xfrm>
            <a:off x="2590800" y="5244152"/>
            <a:ext cx="3679825" cy="609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Title 1"/>
          <p:cNvSpPr>
            <a:spLocks noGrp="1"/>
          </p:cNvSpPr>
          <p:nvPr>
            <p:ph type="title"/>
          </p:nvPr>
        </p:nvSpPr>
        <p:spPr>
          <a:xfrm>
            <a:off x="457200" y="182880"/>
            <a:ext cx="8229600" cy="914400"/>
          </a:xfrm>
        </p:spPr>
        <p:txBody>
          <a:bodyPr>
            <a:normAutofit/>
          </a:bodyPr>
          <a:lstStyle/>
          <a:p>
            <a:r>
              <a:rPr lang="en-US" dirty="0" smtClean="0"/>
              <a:t>Example 5: Solving Absolute Value Inequalities (cont.)</a:t>
            </a:r>
          </a:p>
        </p:txBody>
      </p:sp>
      <p:sp>
        <p:nvSpPr>
          <p:cNvPr id="26629" name="Content Placeholder 2"/>
          <p:cNvSpPr>
            <a:spLocks noGrp="1"/>
          </p:cNvSpPr>
          <p:nvPr>
            <p:ph idx="1"/>
          </p:nvPr>
        </p:nvSpPr>
        <p:spPr>
          <a:xfrm>
            <a:off x="457200" y="2168505"/>
            <a:ext cx="8229600" cy="2203680"/>
          </a:xfrm>
        </p:spPr>
        <p:txBody>
          <a:bodyPr>
            <a:spAutoFit/>
          </a:bodyPr>
          <a:lstStyle/>
          <a:p>
            <a:pPr marL="1588" indent="-1588">
              <a:buFont typeface="Courier New" pitchFamily="49" charset="0"/>
              <a:buNone/>
            </a:pPr>
            <a:r>
              <a:rPr lang="en-US" b="1" dirty="0" smtClean="0"/>
              <a:t>Solution:</a:t>
            </a:r>
            <a:r>
              <a:rPr lang="en-US" dirty="0" smtClean="0"/>
              <a:t> Since absolute value is always nonnegative (greater than or equal to 0), no number has an absolute </a:t>
            </a:r>
          </a:p>
          <a:p>
            <a:pPr marL="1588" indent="-1588">
              <a:lnSpc>
                <a:spcPct val="150000"/>
              </a:lnSpc>
              <a:buFont typeface="Courier New" pitchFamily="49" charset="0"/>
              <a:buNone/>
            </a:pPr>
            <a:r>
              <a:rPr lang="en-US" dirty="0" smtClean="0"/>
              <a:t>value less than          Thus there is </a:t>
            </a:r>
            <a:r>
              <a:rPr lang="en-US" b="1" dirty="0" smtClean="0">
                <a:solidFill>
                  <a:srgbClr val="FF0000"/>
                </a:solidFill>
              </a:rPr>
              <a:t>no solution</a:t>
            </a:r>
            <a:r>
              <a:rPr lang="en-US" dirty="0" smtClean="0"/>
              <a:t>, </a:t>
            </a:r>
            <a:r>
              <a:rPr lang="en-US" dirty="0" smtClean="0">
                <a:solidFill>
                  <a:srgbClr val="FF0000"/>
                </a:solidFill>
                <a:sym typeface="Symbol"/>
              </a:rPr>
              <a:t></a:t>
            </a:r>
            <a:r>
              <a:rPr lang="en-US" dirty="0" smtClean="0"/>
              <a:t>.</a:t>
            </a:r>
          </a:p>
          <a:p>
            <a:pPr marL="1588" indent="-1588">
              <a:buFont typeface="Courier New" pitchFamily="49" charset="0"/>
              <a:buNone/>
            </a:pPr>
            <a:endParaRPr lang="en-US" dirty="0" smtClean="0"/>
          </a:p>
        </p:txBody>
      </p:sp>
      <p:graphicFrame>
        <p:nvGraphicFramePr>
          <p:cNvPr id="26627" name="Object 6"/>
          <p:cNvGraphicFramePr>
            <a:graphicFrameLocks noChangeAspect="1"/>
          </p:cNvGraphicFramePr>
          <p:nvPr/>
        </p:nvGraphicFramePr>
        <p:xfrm>
          <a:off x="547688" y="1219200"/>
          <a:ext cx="2095500" cy="838200"/>
        </p:xfrm>
        <a:graphic>
          <a:graphicData uri="http://schemas.openxmlformats.org/presentationml/2006/ole">
            <mc:AlternateContent xmlns:mc="http://schemas.openxmlformats.org/markup-compatibility/2006">
              <mc:Choice xmlns:v="urn:schemas-microsoft-com:vml" Requires="v">
                <p:oleObj spid="_x0000_s27662" name="Equation" r:id="rId3" imgW="2095200" imgH="838080" progId="Equation.DSMT4">
                  <p:embed/>
                </p:oleObj>
              </mc:Choice>
              <mc:Fallback>
                <p:oleObj name="Equation" r:id="rId3" imgW="209520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219200"/>
                        <a:ext cx="2095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8"/>
          <p:cNvGraphicFramePr>
            <a:graphicFrameLocks noChangeAspect="1"/>
          </p:cNvGraphicFramePr>
          <p:nvPr/>
        </p:nvGraphicFramePr>
        <p:xfrm>
          <a:off x="2743200" y="3147297"/>
          <a:ext cx="596900" cy="838200"/>
        </p:xfrm>
        <a:graphic>
          <a:graphicData uri="http://schemas.openxmlformats.org/presentationml/2006/ole">
            <mc:AlternateContent xmlns:mc="http://schemas.openxmlformats.org/markup-compatibility/2006">
              <mc:Choice xmlns:v="urn:schemas-microsoft-com:vml" Requires="v">
                <p:oleObj spid="_x0000_s27663" name="Equation" r:id="rId5" imgW="596880" imgH="838080" progId="Equation.DSMT4">
                  <p:embed/>
                </p:oleObj>
              </mc:Choice>
              <mc:Fallback>
                <p:oleObj name="Equation" r:id="rId5" imgW="596880" imgH="83808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3147297"/>
                        <a:ext cx="596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62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Title 1"/>
          <p:cNvSpPr>
            <a:spLocks noGrp="1"/>
          </p:cNvSpPr>
          <p:nvPr>
            <p:ph type="title"/>
          </p:nvPr>
        </p:nvSpPr>
        <p:spPr/>
        <p:txBody>
          <a:bodyPr/>
          <a:lstStyle/>
          <a:p>
            <a:r>
              <a:rPr lang="en-US" dirty="0" smtClean="0"/>
              <a:t>Example 5: Solving Absolute Value Inequalities (cont.)</a:t>
            </a:r>
          </a:p>
        </p:txBody>
      </p:sp>
      <p:sp>
        <p:nvSpPr>
          <p:cNvPr id="27655" name="Content Placeholder 2"/>
          <p:cNvSpPr>
            <a:spLocks noGrp="1"/>
          </p:cNvSpPr>
          <p:nvPr>
            <p:ph idx="1"/>
          </p:nvPr>
        </p:nvSpPr>
        <p:spPr>
          <a:xfrm>
            <a:off x="457200" y="1837392"/>
            <a:ext cx="8229600" cy="523220"/>
          </a:xfrm>
        </p:spPr>
        <p:txBody>
          <a:bodyPr>
            <a:spAutoFit/>
          </a:bodyPr>
          <a:lstStyle/>
          <a:p>
            <a:pPr marL="1588" indent="-1588">
              <a:buFont typeface="Courier New" pitchFamily="49" charset="0"/>
              <a:buNone/>
            </a:pPr>
            <a:r>
              <a:rPr lang="en-US" b="1" dirty="0" smtClean="0"/>
              <a:t>Solution: </a:t>
            </a:r>
            <a:endParaRPr lang="en-US" dirty="0" smtClean="0"/>
          </a:p>
        </p:txBody>
      </p:sp>
      <p:graphicFrame>
        <p:nvGraphicFramePr>
          <p:cNvPr id="27651" name="Object 9"/>
          <p:cNvGraphicFramePr>
            <a:graphicFrameLocks noChangeAspect="1"/>
          </p:cNvGraphicFramePr>
          <p:nvPr/>
        </p:nvGraphicFramePr>
        <p:xfrm>
          <a:off x="547688" y="1219200"/>
          <a:ext cx="2476500" cy="469900"/>
        </p:xfrm>
        <a:graphic>
          <a:graphicData uri="http://schemas.openxmlformats.org/presentationml/2006/ole">
            <mc:AlternateContent xmlns:mc="http://schemas.openxmlformats.org/markup-compatibility/2006">
              <mc:Choice xmlns:v="urn:schemas-microsoft-com:vml" Requires="v">
                <p:oleObj spid="_x0000_s28723" name="Equation" r:id="rId3" imgW="2476440" imgH="469800" progId="Equation.DSMT4">
                  <p:embed/>
                </p:oleObj>
              </mc:Choice>
              <mc:Fallback>
                <p:oleObj name="Equation" r:id="rId3" imgW="2476440" imgH="4698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219200"/>
                        <a:ext cx="2476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3" name="Object 11"/>
          <p:cNvGraphicFramePr>
            <a:graphicFrameLocks noChangeAspect="1"/>
          </p:cNvGraphicFramePr>
          <p:nvPr/>
        </p:nvGraphicFramePr>
        <p:xfrm>
          <a:off x="4572000" y="1988520"/>
          <a:ext cx="4203700" cy="2070100"/>
        </p:xfrm>
        <a:graphic>
          <a:graphicData uri="http://schemas.openxmlformats.org/presentationml/2006/ole">
            <mc:AlternateContent xmlns:mc="http://schemas.openxmlformats.org/markup-compatibility/2006">
              <mc:Choice xmlns:v="urn:schemas-microsoft-com:vml" Requires="v">
                <p:oleObj spid="_x0000_s28724" name="Equation" r:id="rId5" imgW="4203360" imgH="2070000" progId="Equation.DSMT4">
                  <p:embed/>
                </p:oleObj>
              </mc:Choice>
              <mc:Fallback>
                <p:oleObj name="Equation" r:id="rId5" imgW="4203360" imgH="207000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1988520"/>
                        <a:ext cx="4203700" cy="207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2"/>
          <p:cNvGraphicFramePr>
            <a:graphicFrameLocks noChangeAspect="1"/>
          </p:cNvGraphicFramePr>
          <p:nvPr/>
        </p:nvGraphicFramePr>
        <p:xfrm>
          <a:off x="547688" y="5002852"/>
          <a:ext cx="2959100" cy="927100"/>
        </p:xfrm>
        <a:graphic>
          <a:graphicData uri="http://schemas.openxmlformats.org/presentationml/2006/ole">
            <mc:AlternateContent xmlns:mc="http://schemas.openxmlformats.org/markup-compatibility/2006">
              <mc:Choice xmlns:v="urn:schemas-microsoft-com:vml" Requires="v">
                <p:oleObj spid="_x0000_s28725" name="Equation" r:id="rId7" imgW="2958840" imgH="927000" progId="Equation.DSMT4">
                  <p:embed/>
                </p:oleObj>
              </mc:Choice>
              <mc:Fallback>
                <p:oleObj name="Equation" r:id="rId7" imgW="2958840" imgH="927000" progId="Equation.DSMT4">
                  <p:embed/>
                  <p:pic>
                    <p:nvPicPr>
                      <p:cNvPr id="0"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688" y="5002852"/>
                        <a:ext cx="29591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 name="Picture 4" descr="16_EX3E.png"/>
          <p:cNvPicPr>
            <a:picLocks noChangeAspect="1"/>
          </p:cNvPicPr>
          <p:nvPr/>
        </p:nvPicPr>
        <p:blipFill>
          <a:blip r:embed="rId9" cstate="print"/>
          <a:srcRect/>
          <a:stretch>
            <a:fillRect/>
          </a:stretch>
        </p:blipFill>
        <p:spPr bwMode="auto">
          <a:xfrm>
            <a:off x="4724400" y="4657086"/>
            <a:ext cx="3762375" cy="1223962"/>
          </a:xfrm>
          <a:prstGeom prst="rect">
            <a:avLst/>
          </a:prstGeom>
          <a:noFill/>
          <a:ln w="9525">
            <a:noFill/>
            <a:miter lim="800000"/>
            <a:headEnd/>
            <a:tailEnd/>
          </a:ln>
        </p:spPr>
      </p:pic>
      <p:graphicFrame>
        <p:nvGraphicFramePr>
          <p:cNvPr id="28678" name="Object 6"/>
          <p:cNvGraphicFramePr>
            <a:graphicFrameLocks noChangeAspect="1"/>
          </p:cNvGraphicFramePr>
          <p:nvPr/>
        </p:nvGraphicFramePr>
        <p:xfrm>
          <a:off x="2016456" y="1891352"/>
          <a:ext cx="2032000" cy="469900"/>
        </p:xfrm>
        <a:graphic>
          <a:graphicData uri="http://schemas.openxmlformats.org/presentationml/2006/ole">
            <mc:AlternateContent xmlns:mc="http://schemas.openxmlformats.org/markup-compatibility/2006">
              <mc:Choice xmlns:v="urn:schemas-microsoft-com:vml" Requires="v">
                <p:oleObj spid="_x0000_s28726" name="Equation" r:id="rId10" imgW="2031840" imgH="469800" progId="Equation.DSMT4">
                  <p:embed/>
                </p:oleObj>
              </mc:Choice>
              <mc:Fallback>
                <p:oleObj name="Equation" r:id="rId10" imgW="2031840" imgH="4698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16456" y="1891352"/>
                        <a:ext cx="2032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9" name="Object 7"/>
          <p:cNvGraphicFramePr>
            <a:graphicFrameLocks noChangeAspect="1"/>
          </p:cNvGraphicFramePr>
          <p:nvPr/>
        </p:nvGraphicFramePr>
        <p:xfrm>
          <a:off x="2577152" y="2479344"/>
          <a:ext cx="1473200" cy="469900"/>
        </p:xfrm>
        <a:graphic>
          <a:graphicData uri="http://schemas.openxmlformats.org/presentationml/2006/ole">
            <mc:AlternateContent xmlns:mc="http://schemas.openxmlformats.org/markup-compatibility/2006">
              <mc:Choice xmlns:v="urn:schemas-microsoft-com:vml" Requires="v">
                <p:oleObj spid="_x0000_s28727" name="Equation" r:id="rId12" imgW="1473120" imgH="469800" progId="Equation.DSMT4">
                  <p:embed/>
                </p:oleObj>
              </mc:Choice>
              <mc:Fallback>
                <p:oleObj name="Equation" r:id="rId12" imgW="1473120" imgH="4698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77152" y="2479344"/>
                        <a:ext cx="1473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80" name="Object 8"/>
          <p:cNvGraphicFramePr>
            <a:graphicFrameLocks noChangeAspect="1"/>
          </p:cNvGraphicFramePr>
          <p:nvPr/>
        </p:nvGraphicFramePr>
        <p:xfrm>
          <a:off x="2008496" y="3124200"/>
          <a:ext cx="2070100" cy="292100"/>
        </p:xfrm>
        <a:graphic>
          <a:graphicData uri="http://schemas.openxmlformats.org/presentationml/2006/ole">
            <mc:AlternateContent xmlns:mc="http://schemas.openxmlformats.org/markup-compatibility/2006">
              <mc:Choice xmlns:v="urn:schemas-microsoft-com:vml" Requires="v">
                <p:oleObj spid="_x0000_s28728" name="Equation" r:id="rId14" imgW="2070000" imgH="291960" progId="Equation.DSMT4">
                  <p:embed/>
                </p:oleObj>
              </mc:Choice>
              <mc:Fallback>
                <p:oleObj name="Equation" r:id="rId14" imgW="2070000" imgH="2919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08496" y="3124200"/>
                        <a:ext cx="207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81" name="Object 9"/>
          <p:cNvGraphicFramePr>
            <a:graphicFrameLocks noChangeAspect="1"/>
          </p:cNvGraphicFramePr>
          <p:nvPr/>
        </p:nvGraphicFramePr>
        <p:xfrm>
          <a:off x="2514600" y="3671248"/>
          <a:ext cx="1790700" cy="279400"/>
        </p:xfrm>
        <a:graphic>
          <a:graphicData uri="http://schemas.openxmlformats.org/presentationml/2006/ole">
            <mc:AlternateContent xmlns:mc="http://schemas.openxmlformats.org/markup-compatibility/2006">
              <mc:Choice xmlns:v="urn:schemas-microsoft-com:vml" Requires="v">
                <p:oleObj spid="_x0000_s28729" name="Equation" r:id="rId16" imgW="1790640" imgH="279360" progId="Equation.DSMT4">
                  <p:embed/>
                </p:oleObj>
              </mc:Choice>
              <mc:Fallback>
                <p:oleObj name="Equation" r:id="rId16" imgW="1790640" imgH="27936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514600" y="3671248"/>
                        <a:ext cx="1790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82" name="Object 10"/>
          <p:cNvGraphicFramePr>
            <a:graphicFrameLocks noChangeAspect="1"/>
          </p:cNvGraphicFramePr>
          <p:nvPr/>
        </p:nvGraphicFramePr>
        <p:xfrm>
          <a:off x="2514600" y="4114800"/>
          <a:ext cx="1803400" cy="838200"/>
        </p:xfrm>
        <a:graphic>
          <a:graphicData uri="http://schemas.openxmlformats.org/presentationml/2006/ole">
            <mc:AlternateContent xmlns:mc="http://schemas.openxmlformats.org/markup-compatibility/2006">
              <mc:Choice xmlns:v="urn:schemas-microsoft-com:vml" Requires="v">
                <p:oleObj spid="_x0000_s28730" name="Equation" r:id="rId18" imgW="1803240" imgH="838080" progId="Equation.DSMT4">
                  <p:embed/>
                </p:oleObj>
              </mc:Choice>
              <mc:Fallback>
                <p:oleObj name="Equation" r:id="rId18" imgW="1803240" imgH="8380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14600" y="4114800"/>
                        <a:ext cx="180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6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6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6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86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le 1"/>
          <p:cNvSpPr>
            <a:spLocks noGrp="1"/>
          </p:cNvSpPr>
          <p:nvPr>
            <p:ph type="title"/>
          </p:nvPr>
        </p:nvSpPr>
        <p:spPr>
          <a:xfrm>
            <a:off x="457200" y="182880"/>
            <a:ext cx="8229600" cy="914400"/>
          </a:xfrm>
        </p:spPr>
        <p:txBody>
          <a:bodyPr rtlCol="0">
            <a:normAutofit/>
          </a:bodyPr>
          <a:lstStyle/>
          <a:p>
            <a:pPr>
              <a:defRPr/>
            </a:pPr>
            <a:r>
              <a:rPr lang="en-US" dirty="0" smtClean="0"/>
              <a:t>Intervals of Real Numbers</a:t>
            </a:r>
            <a:endParaRPr lang="en-US" dirty="0">
              <a:solidFill>
                <a:schemeClr val="accent1">
                  <a:lumMod val="50000"/>
                </a:schemeClr>
              </a:solidFill>
            </a:endParaRPr>
          </a:p>
        </p:txBody>
      </p:sp>
      <p:sp>
        <p:nvSpPr>
          <p:cNvPr id="26" name="Content Placeholder 2"/>
          <p:cNvSpPr>
            <a:spLocks noGrp="1"/>
          </p:cNvSpPr>
          <p:nvPr>
            <p:ph idx="1"/>
          </p:nvPr>
        </p:nvSpPr>
        <p:spPr>
          <a:xfrm>
            <a:off x="457200" y="1280160"/>
            <a:ext cx="8229600" cy="4434840"/>
          </a:xfrm>
          <a:solidFill>
            <a:srgbClr val="FFFFCC"/>
          </a:solidFill>
          <a:ln w="28575">
            <a:solidFill>
              <a:srgbClr val="000000"/>
            </a:solidFill>
          </a:ln>
        </p:spPr>
        <p:txBody>
          <a:bodyPr>
            <a:noAutofit/>
          </a:bodyPr>
          <a:lstStyle/>
          <a:p>
            <a:pPr>
              <a:spcBef>
                <a:spcPts val="0"/>
              </a:spcBef>
              <a:buNone/>
            </a:pPr>
            <a:r>
              <a:rPr lang="en-US" sz="2600" b="1" i="0" dirty="0" smtClean="0">
                <a:solidFill>
                  <a:srgbClr val="000000"/>
                </a:solidFill>
              </a:rPr>
              <a:t>				</a:t>
            </a:r>
          </a:p>
          <a:p>
            <a:pPr>
              <a:spcBef>
                <a:spcPts val="0"/>
              </a:spcBef>
              <a:buNone/>
            </a:pPr>
            <a:endParaRPr lang="en-US" sz="2600" i="0" dirty="0" smtClean="0">
              <a:solidFill>
                <a:srgbClr val="000000"/>
              </a:solidFill>
            </a:endParaRPr>
          </a:p>
          <a:p>
            <a:pPr>
              <a:buNone/>
            </a:pPr>
            <a:endParaRPr lang="en-US" i="0" dirty="0">
              <a:solidFill>
                <a:srgbClr val="000000"/>
              </a:solidFill>
            </a:endParaRPr>
          </a:p>
        </p:txBody>
      </p:sp>
      <p:sp>
        <p:nvSpPr>
          <p:cNvPr id="27" name="Rectangle 26"/>
          <p:cNvSpPr/>
          <p:nvPr/>
        </p:nvSpPr>
        <p:spPr>
          <a:xfrm>
            <a:off x="4318002" y="1371600"/>
            <a:ext cx="1318502" cy="830997"/>
          </a:xfrm>
          <a:prstGeom prst="rect">
            <a:avLst/>
          </a:prstGeom>
        </p:spPr>
        <p:txBody>
          <a:bodyPr wrap="none">
            <a:spAutoFit/>
          </a:bodyPr>
          <a:lstStyle/>
          <a:p>
            <a:pPr algn="ctr"/>
            <a:r>
              <a:rPr lang="en-US" sz="2400" b="1" dirty="0" smtClean="0">
                <a:solidFill>
                  <a:srgbClr val="000000"/>
                </a:solidFill>
              </a:rPr>
              <a:t>Interval</a:t>
            </a:r>
          </a:p>
          <a:p>
            <a:pPr algn="ctr"/>
            <a:r>
              <a:rPr lang="en-US" sz="2400" b="1" dirty="0" smtClean="0">
                <a:solidFill>
                  <a:srgbClr val="000000"/>
                </a:solidFill>
              </a:rPr>
              <a:t>Notation</a:t>
            </a:r>
            <a:endParaRPr lang="en-US" sz="2400" dirty="0">
              <a:solidFill>
                <a:srgbClr val="000000"/>
              </a:solidFill>
            </a:endParaRPr>
          </a:p>
        </p:txBody>
      </p:sp>
      <p:sp>
        <p:nvSpPr>
          <p:cNvPr id="28" name="Rectangle 27"/>
          <p:cNvSpPr/>
          <p:nvPr/>
        </p:nvSpPr>
        <p:spPr>
          <a:xfrm>
            <a:off x="503904" y="1534049"/>
            <a:ext cx="2178353" cy="461665"/>
          </a:xfrm>
          <a:prstGeom prst="rect">
            <a:avLst/>
          </a:prstGeom>
        </p:spPr>
        <p:txBody>
          <a:bodyPr wrap="none">
            <a:spAutoFit/>
          </a:bodyPr>
          <a:lstStyle/>
          <a:p>
            <a:r>
              <a:rPr lang="en-US" sz="2400" b="1" dirty="0" smtClean="0">
                <a:solidFill>
                  <a:srgbClr val="000000"/>
                </a:solidFill>
              </a:rPr>
              <a:t>Type of Interval</a:t>
            </a:r>
            <a:endParaRPr lang="en-US" sz="2400" dirty="0">
              <a:solidFill>
                <a:srgbClr val="000000"/>
              </a:solidFill>
            </a:endParaRPr>
          </a:p>
        </p:txBody>
      </p:sp>
      <p:sp>
        <p:nvSpPr>
          <p:cNvPr id="29" name="Rectangle 28"/>
          <p:cNvSpPr/>
          <p:nvPr/>
        </p:nvSpPr>
        <p:spPr>
          <a:xfrm>
            <a:off x="6883592" y="1371600"/>
            <a:ext cx="965008" cy="461665"/>
          </a:xfrm>
          <a:prstGeom prst="rect">
            <a:avLst/>
          </a:prstGeom>
        </p:spPr>
        <p:txBody>
          <a:bodyPr wrap="none">
            <a:spAutoFit/>
          </a:bodyPr>
          <a:lstStyle/>
          <a:p>
            <a:r>
              <a:rPr lang="en-US" sz="2400" b="1" dirty="0" smtClean="0">
                <a:solidFill>
                  <a:srgbClr val="000000"/>
                </a:solidFill>
              </a:rPr>
              <a:t>Graph</a:t>
            </a:r>
            <a:endParaRPr lang="en-US" sz="2400" dirty="0">
              <a:solidFill>
                <a:srgbClr val="000000"/>
              </a:solidFill>
            </a:endParaRPr>
          </a:p>
        </p:txBody>
      </p:sp>
      <p:sp>
        <p:nvSpPr>
          <p:cNvPr id="30" name="Rectangle 29"/>
          <p:cNvSpPr/>
          <p:nvPr/>
        </p:nvSpPr>
        <p:spPr>
          <a:xfrm>
            <a:off x="557564" y="2586335"/>
            <a:ext cx="1880836" cy="461665"/>
          </a:xfrm>
          <a:prstGeom prst="rect">
            <a:avLst/>
          </a:prstGeom>
        </p:spPr>
        <p:txBody>
          <a:bodyPr wrap="none">
            <a:spAutoFit/>
          </a:bodyPr>
          <a:lstStyle/>
          <a:p>
            <a:pPr>
              <a:buNone/>
            </a:pPr>
            <a:r>
              <a:rPr lang="en-US" sz="2400" dirty="0" smtClean="0">
                <a:solidFill>
                  <a:srgbClr val="000000"/>
                </a:solidFill>
              </a:rPr>
              <a:t>Open interval</a:t>
            </a:r>
          </a:p>
        </p:txBody>
      </p:sp>
      <p:sp>
        <p:nvSpPr>
          <p:cNvPr id="31" name="Rectangle 30"/>
          <p:cNvSpPr/>
          <p:nvPr/>
        </p:nvSpPr>
        <p:spPr>
          <a:xfrm>
            <a:off x="717084" y="4261453"/>
            <a:ext cx="1492716" cy="830997"/>
          </a:xfrm>
          <a:prstGeom prst="rect">
            <a:avLst/>
          </a:prstGeom>
        </p:spPr>
        <p:txBody>
          <a:bodyPr wrap="none">
            <a:spAutoFit/>
          </a:bodyPr>
          <a:lstStyle/>
          <a:p>
            <a:pPr algn="ctr">
              <a:buNone/>
            </a:pPr>
            <a:r>
              <a:rPr lang="en-US" sz="2400" dirty="0" smtClean="0">
                <a:solidFill>
                  <a:srgbClr val="000000"/>
                </a:solidFill>
              </a:rPr>
              <a:t>Half-open </a:t>
            </a:r>
          </a:p>
          <a:p>
            <a:pPr algn="ctr">
              <a:buNone/>
            </a:pPr>
            <a:r>
              <a:rPr lang="en-US" sz="2400" dirty="0" smtClean="0">
                <a:solidFill>
                  <a:srgbClr val="000000"/>
                </a:solidFill>
              </a:rPr>
              <a:t>interval</a:t>
            </a:r>
          </a:p>
        </p:txBody>
      </p:sp>
      <p:graphicFrame>
        <p:nvGraphicFramePr>
          <p:cNvPr id="32" name="Object 15"/>
          <p:cNvGraphicFramePr>
            <a:graphicFrameLocks noChangeAspect="1"/>
          </p:cNvGraphicFramePr>
          <p:nvPr/>
        </p:nvGraphicFramePr>
        <p:xfrm>
          <a:off x="3062514" y="4175578"/>
          <a:ext cx="863600" cy="1041400"/>
        </p:xfrm>
        <a:graphic>
          <a:graphicData uri="http://schemas.openxmlformats.org/presentationml/2006/ole">
            <mc:AlternateContent xmlns:mc="http://schemas.openxmlformats.org/markup-compatibility/2006">
              <mc:Choice xmlns:v="urn:schemas-microsoft-com:vml" Requires="v">
                <p:oleObj spid="_x0000_s44064" name="Equation" r:id="rId3" imgW="863280" imgH="1041120" progId="Equation.DSMT4">
                  <p:embed/>
                </p:oleObj>
              </mc:Choice>
              <mc:Fallback>
                <p:oleObj name="Equation" r:id="rId3" imgW="863280" imgH="104112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2514" y="4175578"/>
                        <a:ext cx="8636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 name="Rectangle 32"/>
          <p:cNvSpPr/>
          <p:nvPr/>
        </p:nvSpPr>
        <p:spPr>
          <a:xfrm>
            <a:off x="2757714" y="1371600"/>
            <a:ext cx="1447800" cy="830997"/>
          </a:xfrm>
          <a:prstGeom prst="rect">
            <a:avLst/>
          </a:prstGeom>
        </p:spPr>
        <p:txBody>
          <a:bodyPr wrap="square">
            <a:spAutoFit/>
          </a:bodyPr>
          <a:lstStyle/>
          <a:p>
            <a:pPr algn="ctr"/>
            <a:r>
              <a:rPr lang="en-US" sz="2400" b="1" dirty="0" smtClean="0">
                <a:solidFill>
                  <a:srgbClr val="000000"/>
                </a:solidFill>
              </a:rPr>
              <a:t>Algebraic</a:t>
            </a:r>
          </a:p>
          <a:p>
            <a:pPr algn="ctr"/>
            <a:r>
              <a:rPr lang="en-US" sz="2400" b="1" dirty="0" smtClean="0">
                <a:solidFill>
                  <a:srgbClr val="000000"/>
                </a:solidFill>
              </a:rPr>
              <a:t>Notation</a:t>
            </a:r>
            <a:endParaRPr lang="en-US" sz="2400" dirty="0">
              <a:solidFill>
                <a:srgbClr val="000000"/>
              </a:solidFill>
            </a:endParaRPr>
          </a:p>
        </p:txBody>
      </p:sp>
      <p:pic>
        <p:nvPicPr>
          <p:cNvPr id="34" name="Picture 8"/>
          <p:cNvPicPr>
            <a:picLocks noChangeAspect="1" noChangeArrowheads="1"/>
          </p:cNvPicPr>
          <p:nvPr/>
        </p:nvPicPr>
        <p:blipFill>
          <a:blip r:embed="rId5">
            <a:clrChange>
              <a:clrFrom>
                <a:srgbClr val="D0EAE8"/>
              </a:clrFrom>
              <a:clrTo>
                <a:srgbClr val="D0EAE8">
                  <a:alpha val="0"/>
                </a:srgbClr>
              </a:clrTo>
            </a:clrChange>
          </a:blip>
          <a:srcRect/>
          <a:stretch>
            <a:fillRect/>
          </a:stretch>
        </p:blipFill>
        <p:spPr bwMode="auto">
          <a:xfrm>
            <a:off x="5914572" y="2286000"/>
            <a:ext cx="2743200" cy="565220"/>
          </a:xfrm>
          <a:prstGeom prst="rect">
            <a:avLst/>
          </a:prstGeom>
          <a:noFill/>
          <a:ln w="9525">
            <a:noFill/>
            <a:miter lim="800000"/>
            <a:headEnd/>
            <a:tailEnd/>
          </a:ln>
          <a:effectLst/>
        </p:spPr>
      </p:pic>
      <p:pic>
        <p:nvPicPr>
          <p:cNvPr id="35" name="Picture 9"/>
          <p:cNvPicPr>
            <a:picLocks noChangeAspect="1" noChangeArrowheads="1"/>
          </p:cNvPicPr>
          <p:nvPr/>
        </p:nvPicPr>
        <p:blipFill>
          <a:blip r:embed="rId6">
            <a:clrChange>
              <a:clrFrom>
                <a:srgbClr val="D0EAE8"/>
              </a:clrFrom>
              <a:clrTo>
                <a:srgbClr val="D0EAE8">
                  <a:alpha val="0"/>
                </a:srgbClr>
              </a:clrTo>
            </a:clrChange>
          </a:blip>
          <a:srcRect/>
          <a:stretch>
            <a:fillRect/>
          </a:stretch>
        </p:blipFill>
        <p:spPr bwMode="auto">
          <a:xfrm>
            <a:off x="5914572" y="2971800"/>
            <a:ext cx="2743200" cy="580292"/>
          </a:xfrm>
          <a:prstGeom prst="rect">
            <a:avLst/>
          </a:prstGeom>
          <a:noFill/>
          <a:ln w="9525">
            <a:noFill/>
            <a:miter lim="800000"/>
            <a:headEnd/>
            <a:tailEnd/>
          </a:ln>
          <a:effectLst/>
        </p:spPr>
      </p:pic>
      <p:pic>
        <p:nvPicPr>
          <p:cNvPr id="36" name="Picture 10"/>
          <p:cNvPicPr>
            <a:picLocks noChangeAspect="1" noChangeArrowheads="1"/>
          </p:cNvPicPr>
          <p:nvPr/>
        </p:nvPicPr>
        <p:blipFill>
          <a:blip r:embed="rId7">
            <a:clrChange>
              <a:clrFrom>
                <a:srgbClr val="D0EAE8"/>
              </a:clrFrom>
              <a:clrTo>
                <a:srgbClr val="D0EAE8">
                  <a:alpha val="0"/>
                </a:srgbClr>
              </a:clrTo>
            </a:clrChange>
          </a:blip>
          <a:srcRect/>
          <a:stretch>
            <a:fillRect/>
          </a:stretch>
        </p:blipFill>
        <p:spPr bwMode="auto">
          <a:xfrm>
            <a:off x="5914572" y="4172856"/>
            <a:ext cx="2743200" cy="628966"/>
          </a:xfrm>
          <a:prstGeom prst="rect">
            <a:avLst/>
          </a:prstGeom>
          <a:noFill/>
          <a:ln w="9525">
            <a:noFill/>
            <a:miter lim="800000"/>
            <a:headEnd/>
            <a:tailEnd/>
          </a:ln>
          <a:effectLst/>
        </p:spPr>
      </p:pic>
      <p:pic>
        <p:nvPicPr>
          <p:cNvPr id="37" name="Picture 11"/>
          <p:cNvPicPr>
            <a:picLocks noChangeAspect="1" noChangeArrowheads="1"/>
          </p:cNvPicPr>
          <p:nvPr/>
        </p:nvPicPr>
        <p:blipFill>
          <a:blip r:embed="rId8">
            <a:clrChange>
              <a:clrFrom>
                <a:srgbClr val="D0EAE8"/>
              </a:clrFrom>
              <a:clrTo>
                <a:srgbClr val="D0EAE8">
                  <a:alpha val="0"/>
                </a:srgbClr>
              </a:clrTo>
            </a:clrChange>
          </a:blip>
          <a:srcRect/>
          <a:stretch>
            <a:fillRect/>
          </a:stretch>
        </p:blipFill>
        <p:spPr bwMode="auto">
          <a:xfrm>
            <a:off x="5914572" y="4876800"/>
            <a:ext cx="2743200" cy="608765"/>
          </a:xfrm>
          <a:prstGeom prst="rect">
            <a:avLst/>
          </a:prstGeom>
          <a:noFill/>
          <a:ln w="9525">
            <a:noFill/>
            <a:miter lim="800000"/>
            <a:headEnd/>
            <a:tailEnd/>
          </a:ln>
          <a:effectLst/>
        </p:spPr>
      </p:pic>
      <p:graphicFrame>
        <p:nvGraphicFramePr>
          <p:cNvPr id="38" name="Object 17"/>
          <p:cNvGraphicFramePr>
            <a:graphicFrameLocks noChangeAspect="1"/>
          </p:cNvGraphicFramePr>
          <p:nvPr>
            <p:extLst>
              <p:ext uri="{D42A27DB-BD31-4B8C-83A1-F6EECF244321}">
                <p14:modId xmlns:p14="http://schemas.microsoft.com/office/powerpoint/2010/main" val="3446091532"/>
              </p:ext>
            </p:extLst>
          </p:nvPr>
        </p:nvGraphicFramePr>
        <p:xfrm>
          <a:off x="3054350" y="2289372"/>
          <a:ext cx="850900" cy="1087438"/>
        </p:xfrm>
        <a:graphic>
          <a:graphicData uri="http://schemas.openxmlformats.org/presentationml/2006/ole">
            <mc:AlternateContent xmlns:mc="http://schemas.openxmlformats.org/markup-compatibility/2006">
              <mc:Choice xmlns:v="urn:schemas-microsoft-com:vml" Requires="v">
                <p:oleObj spid="_x0000_s44065" name="Equation" r:id="rId9" imgW="850680" imgH="1104840" progId="Equation.DSMT4">
                  <p:embed/>
                </p:oleObj>
              </mc:Choice>
              <mc:Fallback>
                <p:oleObj name="Equation" r:id="rId9" imgW="850680" imgH="1104840" progId="Equation.DSMT4">
                  <p:embed/>
                  <p:pic>
                    <p:nvPicPr>
                      <p:cNvPr id="0" name="Object 17"/>
                      <p:cNvPicPr>
                        <a:picLocks noChangeAspect="1" noChangeArrowheads="1"/>
                      </p:cNvPicPr>
                      <p:nvPr/>
                    </p:nvPicPr>
                    <p:blipFill>
                      <a:blip r:embed="rId10"/>
                      <a:srcRect/>
                      <a:stretch>
                        <a:fillRect/>
                      </a:stretch>
                    </p:blipFill>
                    <p:spPr bwMode="auto">
                      <a:xfrm>
                        <a:off x="3054350" y="2289372"/>
                        <a:ext cx="850900" cy="1087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 name="Object 17"/>
          <p:cNvGraphicFramePr>
            <a:graphicFrameLocks noChangeAspect="1"/>
          </p:cNvGraphicFramePr>
          <p:nvPr>
            <p:extLst>
              <p:ext uri="{D42A27DB-BD31-4B8C-83A1-F6EECF244321}">
                <p14:modId xmlns:p14="http://schemas.microsoft.com/office/powerpoint/2010/main" val="4140416749"/>
              </p:ext>
            </p:extLst>
          </p:nvPr>
        </p:nvGraphicFramePr>
        <p:xfrm>
          <a:off x="4495800" y="2318368"/>
          <a:ext cx="965200" cy="1063625"/>
        </p:xfrm>
        <a:graphic>
          <a:graphicData uri="http://schemas.openxmlformats.org/presentationml/2006/ole">
            <mc:AlternateContent xmlns:mc="http://schemas.openxmlformats.org/markup-compatibility/2006">
              <mc:Choice xmlns:v="urn:schemas-microsoft-com:vml" Requires="v">
                <p:oleObj spid="_x0000_s44066" name="Equation" r:id="rId11" imgW="965160" imgH="1079280" progId="Equation.DSMT4">
                  <p:embed/>
                </p:oleObj>
              </mc:Choice>
              <mc:Fallback>
                <p:oleObj name="Equation" r:id="rId11" imgW="965160" imgH="107928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95800" y="2318368"/>
                        <a:ext cx="965200" cy="1063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14"/>
          <p:cNvGraphicFramePr>
            <a:graphicFrameLocks noChangeAspect="1"/>
          </p:cNvGraphicFramePr>
          <p:nvPr>
            <p:extLst>
              <p:ext uri="{D42A27DB-BD31-4B8C-83A1-F6EECF244321}">
                <p14:modId xmlns:p14="http://schemas.microsoft.com/office/powerpoint/2010/main" val="276633748"/>
              </p:ext>
            </p:extLst>
          </p:nvPr>
        </p:nvGraphicFramePr>
        <p:xfrm>
          <a:off x="4530725" y="4175125"/>
          <a:ext cx="952500" cy="1101725"/>
        </p:xfrm>
        <a:graphic>
          <a:graphicData uri="http://schemas.openxmlformats.org/presentationml/2006/ole">
            <mc:AlternateContent xmlns:mc="http://schemas.openxmlformats.org/markup-compatibility/2006">
              <mc:Choice xmlns:v="urn:schemas-microsoft-com:vml" Requires="v">
                <p:oleObj spid="_x0000_s44067" name="Equation" r:id="rId13" imgW="952200" imgH="1117440" progId="Equation.DSMT4">
                  <p:embed/>
                </p:oleObj>
              </mc:Choice>
              <mc:Fallback>
                <p:oleObj name="Equation" r:id="rId13" imgW="952200" imgH="1117440" progId="Equation.DSMT4">
                  <p:embed/>
                  <p:pic>
                    <p:nvPicPr>
                      <p:cNvPr id="0" name="Picture 11"/>
                      <p:cNvPicPr>
                        <a:picLocks noChangeAspect="1" noChangeArrowheads="1"/>
                      </p:cNvPicPr>
                      <p:nvPr/>
                    </p:nvPicPr>
                    <p:blipFill>
                      <a:blip r:embed="rId14"/>
                      <a:srcRect/>
                      <a:stretch>
                        <a:fillRect/>
                      </a:stretch>
                    </p:blipFill>
                    <p:spPr bwMode="auto">
                      <a:xfrm>
                        <a:off x="4530725" y="4175125"/>
                        <a:ext cx="952500" cy="1101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en-US" dirty="0" smtClean="0"/>
              <a:t>Intervals of Real Numbers</a:t>
            </a:r>
          </a:p>
        </p:txBody>
      </p:sp>
      <p:sp>
        <p:nvSpPr>
          <p:cNvPr id="7" name="Content Placeholder 2"/>
          <p:cNvSpPr txBox="1">
            <a:spLocks/>
          </p:cNvSpPr>
          <p:nvPr/>
        </p:nvSpPr>
        <p:spPr bwMode="auto">
          <a:xfrm>
            <a:off x="457200" y="1280160"/>
            <a:ext cx="8229600" cy="2206625"/>
          </a:xfrm>
          <a:prstGeom prst="rect">
            <a:avLst/>
          </a:prstGeom>
          <a:solidFill>
            <a:srgbClr val="FFFFCC"/>
          </a:solidFill>
          <a:ln w="28575">
            <a:solidFill>
              <a:srgbClr val="000000"/>
            </a:solidFill>
            <a:miter lim="800000"/>
            <a:headEnd/>
            <a:tailEnd/>
          </a:ln>
        </p:spPr>
        <p:txBody>
          <a:bodyPr/>
          <a:lstStyle/>
          <a:p>
            <a:pPr marL="342900" indent="-342900" algn="ctr" eaLnBrk="0" hangingPunct="0">
              <a:spcBef>
                <a:spcPct val="20000"/>
              </a:spcBef>
              <a:buFont typeface="Courier New" pitchFamily="49" charset="0"/>
              <a:buNone/>
              <a:defRPr/>
            </a:pPr>
            <a:r>
              <a:rPr lang="en-US" sz="2800" b="1" dirty="0">
                <a:solidFill>
                  <a:srgbClr val="000000"/>
                </a:solidFill>
                <a:latin typeface="+mn-lt"/>
              </a:rPr>
              <a:t>Variable</a:t>
            </a:r>
          </a:p>
          <a:p>
            <a:pPr>
              <a:defRPr/>
            </a:pPr>
            <a:r>
              <a:rPr lang="en-US" sz="2800" dirty="0">
                <a:solidFill>
                  <a:srgbClr val="000000"/>
                </a:solidFill>
              </a:rPr>
              <a:t>The symbol for infinity </a:t>
            </a:r>
            <a:r>
              <a:rPr lang="en-US" sz="2800" dirty="0" smtClean="0">
                <a:solidFill>
                  <a:srgbClr val="000000"/>
                </a:solidFill>
              </a:rPr>
              <a:t>                    </a:t>
            </a:r>
            <a:r>
              <a:rPr lang="en-US" sz="2800" dirty="0">
                <a:solidFill>
                  <a:srgbClr val="000000"/>
                </a:solidFill>
              </a:rPr>
              <a:t>is not a number. It is used to indicate that the interval is to include all real numbers from some point on (either in the positive direction or the negative direction) without end.</a:t>
            </a:r>
          </a:p>
        </p:txBody>
      </p:sp>
      <p:graphicFrame>
        <p:nvGraphicFramePr>
          <p:cNvPr id="1026" name="Object 5"/>
          <p:cNvGraphicFramePr>
            <a:graphicFrameLocks noChangeAspect="1"/>
          </p:cNvGraphicFramePr>
          <p:nvPr/>
        </p:nvGraphicFramePr>
        <p:xfrm>
          <a:off x="3900179" y="1787856"/>
          <a:ext cx="1447800" cy="469900"/>
        </p:xfrm>
        <a:graphic>
          <a:graphicData uri="http://schemas.openxmlformats.org/presentationml/2006/ole">
            <mc:AlternateContent xmlns:mc="http://schemas.openxmlformats.org/markup-compatibility/2006">
              <mc:Choice xmlns:v="urn:schemas-microsoft-com:vml" Requires="v">
                <p:oleObj spid="_x0000_s1032" name="Equation" r:id="rId3" imgW="1447560" imgH="469800" progId="Equation.DSMT4">
                  <p:embed/>
                </p:oleObj>
              </mc:Choice>
              <mc:Fallback>
                <p:oleObj name="Equation" r:id="rId3" imgW="1447560" imgH="4698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0179" y="1787856"/>
                        <a:ext cx="14478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a:xfrm>
            <a:off x="457200" y="182880"/>
            <a:ext cx="8229600" cy="914400"/>
          </a:xfrm>
        </p:spPr>
        <p:txBody>
          <a:bodyPr>
            <a:normAutofit/>
          </a:bodyPr>
          <a:lstStyle/>
          <a:p>
            <a:r>
              <a:rPr lang="en-US" dirty="0" smtClean="0"/>
              <a:t>Example 1: Graphing Intervals</a:t>
            </a:r>
          </a:p>
        </p:txBody>
      </p:sp>
      <p:sp>
        <p:nvSpPr>
          <p:cNvPr id="2052" name="Content Placeholder 5"/>
          <p:cNvSpPr>
            <a:spLocks noGrp="1"/>
          </p:cNvSpPr>
          <p:nvPr>
            <p:ph idx="1"/>
          </p:nvPr>
        </p:nvSpPr>
        <p:spPr>
          <a:xfrm>
            <a:off x="457200" y="1280160"/>
            <a:ext cx="8229600" cy="4343400"/>
          </a:xfrm>
        </p:spPr>
        <p:txBody>
          <a:bodyPr/>
          <a:lstStyle/>
          <a:p>
            <a:pPr marL="1588" indent="-1588">
              <a:buFont typeface="Courier New" pitchFamily="49" charset="0"/>
              <a:buNone/>
              <a:tabLst>
                <a:tab pos="463550" algn="l"/>
              </a:tabLst>
            </a:pPr>
            <a:r>
              <a:rPr lang="en-US" b="1" dirty="0" smtClean="0"/>
              <a:t>a.	</a:t>
            </a:r>
            <a:r>
              <a:rPr lang="en-US" dirty="0" smtClean="0"/>
              <a:t>Graph the half-open interval </a:t>
            </a:r>
            <a:r>
              <a:rPr lang="en-US" i="1" dirty="0" smtClean="0"/>
              <a:t> </a:t>
            </a:r>
          </a:p>
          <a:p>
            <a:pPr marL="1588" indent="-1588">
              <a:lnSpc>
                <a:spcPct val="150000"/>
              </a:lnSpc>
              <a:buFont typeface="Courier New" pitchFamily="49" charset="0"/>
              <a:buNone/>
              <a:tabLst>
                <a:tab pos="463550" algn="l"/>
              </a:tabLst>
            </a:pPr>
            <a:r>
              <a:rPr lang="en-US" b="1" dirty="0" smtClean="0"/>
              <a:t>Solution:</a:t>
            </a:r>
          </a:p>
          <a:p>
            <a:pPr marL="1588" indent="-1588">
              <a:lnSpc>
                <a:spcPct val="150000"/>
              </a:lnSpc>
              <a:buFont typeface="Courier New" pitchFamily="49" charset="0"/>
              <a:buNone/>
              <a:tabLst>
                <a:tab pos="463550" algn="l"/>
              </a:tabLst>
            </a:pPr>
            <a:endParaRPr lang="en-US" b="1" dirty="0" smtClean="0"/>
          </a:p>
          <a:p>
            <a:pPr marL="1588" indent="-1588">
              <a:buFont typeface="Courier New" pitchFamily="49" charset="0"/>
              <a:buNone/>
              <a:tabLst>
                <a:tab pos="463550" algn="l"/>
              </a:tabLst>
            </a:pPr>
            <a:r>
              <a:rPr lang="en-US" b="1" dirty="0" smtClean="0"/>
              <a:t>b.	</a:t>
            </a:r>
            <a:r>
              <a:rPr lang="en-US" dirty="0" smtClean="0"/>
              <a:t>Graph the open interval </a:t>
            </a:r>
            <a:r>
              <a:rPr lang="en-US" dirty="0" smtClean="0">
                <a:solidFill>
                  <a:srgbClr val="0000FF"/>
                </a:solidFill>
              </a:rPr>
              <a:t>(3, </a:t>
            </a:r>
            <a:r>
              <a:rPr lang="en-US" dirty="0" smtClean="0">
                <a:solidFill>
                  <a:srgbClr val="0000FF"/>
                </a:solidFill>
                <a:latin typeface="Symbol" pitchFamily="18" charset="2"/>
                <a:sym typeface="Symbol"/>
              </a:rPr>
              <a:t></a:t>
            </a:r>
            <a:r>
              <a:rPr lang="en-US" dirty="0" smtClean="0">
                <a:solidFill>
                  <a:srgbClr val="0000FF"/>
                </a:solidFill>
              </a:rPr>
              <a:t>). </a:t>
            </a:r>
          </a:p>
          <a:p>
            <a:pPr marL="1588" indent="-1588">
              <a:lnSpc>
                <a:spcPct val="150000"/>
              </a:lnSpc>
              <a:buFont typeface="Courier New" pitchFamily="49" charset="0"/>
              <a:buNone/>
              <a:tabLst>
                <a:tab pos="463550" algn="l"/>
              </a:tabLst>
            </a:pPr>
            <a:r>
              <a:rPr lang="en-US" b="1" dirty="0" smtClean="0"/>
              <a:t>Solution:</a:t>
            </a:r>
            <a:endParaRPr lang="en-US" dirty="0" smtClean="0"/>
          </a:p>
          <a:p>
            <a:pPr marL="1588" indent="-1588">
              <a:buFont typeface="Courier New" pitchFamily="49" charset="0"/>
              <a:buNone/>
              <a:tabLst>
                <a:tab pos="463550" algn="l"/>
              </a:tabLst>
            </a:pPr>
            <a:endParaRPr lang="en-US" dirty="0" smtClean="0"/>
          </a:p>
        </p:txBody>
      </p:sp>
      <p:graphicFrame>
        <p:nvGraphicFramePr>
          <p:cNvPr id="2050" name="Object 9"/>
          <p:cNvGraphicFramePr>
            <a:graphicFrameLocks noChangeAspect="1"/>
          </p:cNvGraphicFramePr>
          <p:nvPr/>
        </p:nvGraphicFramePr>
        <p:xfrm>
          <a:off x="5167313" y="1412544"/>
          <a:ext cx="1308100" cy="292100"/>
        </p:xfrm>
        <a:graphic>
          <a:graphicData uri="http://schemas.openxmlformats.org/presentationml/2006/ole">
            <mc:AlternateContent xmlns:mc="http://schemas.openxmlformats.org/markup-compatibility/2006">
              <mc:Choice xmlns:v="urn:schemas-microsoft-com:vml" Requires="v">
                <p:oleObj spid="_x0000_s2056" name="Equation" r:id="rId3" imgW="1307880" imgH="291960" progId="Equation.DSMT4">
                  <p:embed/>
                </p:oleObj>
              </mc:Choice>
              <mc:Fallback>
                <p:oleObj name="Equation" r:id="rId3" imgW="1307880" imgH="29196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67313" y="1412544"/>
                        <a:ext cx="1308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053" name="Picture 9" descr="IMA6E_1_7_EX1a.png"/>
          <p:cNvPicPr>
            <a:picLocks noChangeAspect="1"/>
          </p:cNvPicPr>
          <p:nvPr/>
        </p:nvPicPr>
        <p:blipFill>
          <a:blip r:embed="rId5" cstate="print"/>
          <a:srcRect/>
          <a:stretch>
            <a:fillRect/>
          </a:stretch>
        </p:blipFill>
        <p:spPr bwMode="auto">
          <a:xfrm>
            <a:off x="2198890" y="1891969"/>
            <a:ext cx="3054350" cy="876300"/>
          </a:xfrm>
          <a:prstGeom prst="rect">
            <a:avLst/>
          </a:prstGeom>
          <a:noFill/>
          <a:ln w="9525">
            <a:noFill/>
            <a:miter lim="800000"/>
            <a:headEnd/>
            <a:tailEnd/>
          </a:ln>
        </p:spPr>
      </p:pic>
      <p:pic>
        <p:nvPicPr>
          <p:cNvPr id="2054" name="Picture 10" descr="IMA6E_1_7_EX1a(2).png"/>
          <p:cNvPicPr>
            <a:picLocks noChangeAspect="1"/>
          </p:cNvPicPr>
          <p:nvPr/>
        </p:nvPicPr>
        <p:blipFill>
          <a:blip r:embed="rId6" cstate="print"/>
          <a:srcRect/>
          <a:stretch>
            <a:fillRect/>
          </a:stretch>
        </p:blipFill>
        <p:spPr bwMode="auto">
          <a:xfrm>
            <a:off x="2163965" y="3873169"/>
            <a:ext cx="3227388" cy="914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smtClean="0"/>
              <a:t>Example 1: Graphing Intervals (cont.)</a:t>
            </a:r>
          </a:p>
        </p:txBody>
      </p:sp>
      <p:sp>
        <p:nvSpPr>
          <p:cNvPr id="34819" name="Content Placeholder 2"/>
          <p:cNvSpPr>
            <a:spLocks noGrp="1"/>
          </p:cNvSpPr>
          <p:nvPr>
            <p:ph idx="1"/>
          </p:nvPr>
        </p:nvSpPr>
        <p:spPr>
          <a:xfrm>
            <a:off x="457200" y="1295400"/>
            <a:ext cx="8229600" cy="4648200"/>
          </a:xfrm>
        </p:spPr>
        <p:txBody>
          <a:bodyPr>
            <a:noAutofit/>
          </a:bodyPr>
          <a:lstStyle/>
          <a:p>
            <a:pPr marL="0" indent="4763">
              <a:buFont typeface="Courier New" pitchFamily="49" charset="0"/>
              <a:buNone/>
              <a:tabLst>
                <a:tab pos="463550" algn="l"/>
              </a:tabLst>
            </a:pPr>
            <a:r>
              <a:rPr lang="en-US" b="1" dirty="0" smtClean="0"/>
              <a:t>c.</a:t>
            </a:r>
            <a:r>
              <a:rPr lang="en-US" dirty="0" smtClean="0"/>
              <a:t>	Represent the following graph using algebraic 	notation, and state what kind of interval it is. </a:t>
            </a:r>
          </a:p>
          <a:p>
            <a:pPr marL="0" indent="4763">
              <a:buFont typeface="Courier New" pitchFamily="49" charset="0"/>
              <a:buNone/>
              <a:tabLst>
                <a:tab pos="463550" algn="l"/>
              </a:tabLst>
            </a:pPr>
            <a:endParaRPr lang="en-US" dirty="0" smtClean="0"/>
          </a:p>
          <a:p>
            <a:pPr marL="0" indent="4763">
              <a:buFont typeface="Courier New" pitchFamily="49" charset="0"/>
              <a:buNone/>
              <a:tabLst>
                <a:tab pos="463550" algn="l"/>
              </a:tabLst>
            </a:pPr>
            <a:endParaRPr lang="en-US" b="1" dirty="0" smtClean="0"/>
          </a:p>
          <a:p>
            <a:pPr marL="0" indent="4763">
              <a:buFont typeface="Courier New" pitchFamily="49" charset="0"/>
              <a:buNone/>
              <a:tabLst>
                <a:tab pos="463550" algn="l"/>
              </a:tabLst>
            </a:pPr>
            <a:r>
              <a:rPr lang="en-US" b="1" dirty="0" smtClean="0"/>
              <a:t>Solution: </a:t>
            </a:r>
            <a:r>
              <a:rPr lang="en-US" i="1" dirty="0" smtClean="0">
                <a:solidFill>
                  <a:srgbClr val="FF0000"/>
                </a:solidFill>
              </a:rPr>
              <a:t>x</a:t>
            </a:r>
            <a:r>
              <a:rPr lang="en-US" dirty="0" smtClean="0">
                <a:solidFill>
                  <a:srgbClr val="FF0000"/>
                </a:solidFill>
              </a:rPr>
              <a:t> ≥ 1 </a:t>
            </a:r>
            <a:r>
              <a:rPr lang="en-US" dirty="0" smtClean="0"/>
              <a:t>is a half-open interval.</a:t>
            </a:r>
          </a:p>
          <a:p>
            <a:pPr marL="0" indent="4763">
              <a:buFont typeface="Courier New" pitchFamily="49" charset="0"/>
              <a:buNone/>
              <a:tabLst>
                <a:tab pos="463550" algn="l"/>
              </a:tabLst>
            </a:pPr>
            <a:r>
              <a:rPr lang="en-US" b="1" dirty="0" smtClean="0"/>
              <a:t>d.</a:t>
            </a:r>
            <a:r>
              <a:rPr lang="en-US" dirty="0" smtClean="0"/>
              <a:t>	Represent the following graph using interval 	notation, and state what kind of interval it is. </a:t>
            </a:r>
          </a:p>
          <a:p>
            <a:pPr marL="0" indent="4763">
              <a:buFont typeface="Courier New" pitchFamily="49" charset="0"/>
              <a:buNone/>
              <a:tabLst>
                <a:tab pos="463550" algn="l"/>
              </a:tabLst>
            </a:pPr>
            <a:endParaRPr lang="en-US" b="1" dirty="0" smtClean="0"/>
          </a:p>
          <a:p>
            <a:pPr marL="0" indent="4763">
              <a:lnSpc>
                <a:spcPct val="150000"/>
              </a:lnSpc>
              <a:buFont typeface="Courier New" pitchFamily="49" charset="0"/>
              <a:buNone/>
              <a:tabLst>
                <a:tab pos="463550" algn="l"/>
              </a:tabLst>
            </a:pPr>
            <a:r>
              <a:rPr lang="en-US" b="1" dirty="0" smtClean="0"/>
              <a:t>Solution: </a:t>
            </a:r>
            <a:r>
              <a:rPr lang="en-US" dirty="0" smtClean="0">
                <a:solidFill>
                  <a:srgbClr val="FF0000"/>
                </a:solidFill>
              </a:rPr>
              <a:t>(−3, 5) </a:t>
            </a:r>
            <a:r>
              <a:rPr lang="en-US" dirty="0" smtClean="0"/>
              <a:t>is an open interval.</a:t>
            </a:r>
          </a:p>
        </p:txBody>
      </p:sp>
      <p:pic>
        <p:nvPicPr>
          <p:cNvPr id="34820" name="Picture 5" descr="IMA6E_1_7_EX1b.png"/>
          <p:cNvPicPr>
            <a:picLocks noChangeAspect="1"/>
          </p:cNvPicPr>
          <p:nvPr/>
        </p:nvPicPr>
        <p:blipFill>
          <a:blip r:embed="rId2" cstate="print"/>
          <a:srcRect/>
          <a:stretch>
            <a:fillRect/>
          </a:stretch>
        </p:blipFill>
        <p:spPr bwMode="auto">
          <a:xfrm>
            <a:off x="2895600" y="2206625"/>
            <a:ext cx="3375025" cy="928688"/>
          </a:xfrm>
          <a:prstGeom prst="rect">
            <a:avLst/>
          </a:prstGeom>
          <a:noFill/>
          <a:ln w="9525">
            <a:noFill/>
            <a:miter lim="800000"/>
            <a:headEnd/>
            <a:tailEnd/>
          </a:ln>
        </p:spPr>
      </p:pic>
      <p:pic>
        <p:nvPicPr>
          <p:cNvPr id="34821" name="Picture 6" descr="IMA6E_1_7_EX1c.png"/>
          <p:cNvPicPr>
            <a:picLocks noChangeAspect="1"/>
          </p:cNvPicPr>
          <p:nvPr/>
        </p:nvPicPr>
        <p:blipFill>
          <a:blip r:embed="rId3" cstate="print"/>
          <a:srcRect/>
          <a:stretch>
            <a:fillRect/>
          </a:stretch>
        </p:blipFill>
        <p:spPr bwMode="auto">
          <a:xfrm>
            <a:off x="2743200" y="4541529"/>
            <a:ext cx="3749675" cy="914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8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itle 1"/>
          <p:cNvSpPr>
            <a:spLocks noGrp="1"/>
          </p:cNvSpPr>
          <p:nvPr>
            <p:ph type="title"/>
          </p:nvPr>
        </p:nvSpPr>
        <p:spPr/>
        <p:txBody>
          <a:bodyPr/>
          <a:lstStyle/>
          <a:p>
            <a:r>
              <a:rPr lang="en-US" dirty="0" smtClean="0"/>
              <a:t>Solving Linear Inequalities</a:t>
            </a:r>
          </a:p>
        </p:txBody>
      </p:sp>
      <p:sp>
        <p:nvSpPr>
          <p:cNvPr id="3" name="Content Placeholder 2"/>
          <p:cNvSpPr>
            <a:spLocks noGrp="1"/>
          </p:cNvSpPr>
          <p:nvPr>
            <p:ph idx="1"/>
          </p:nvPr>
        </p:nvSpPr>
        <p:spPr>
          <a:xfrm>
            <a:off x="457200" y="1280160"/>
            <a:ext cx="8229600" cy="4568825"/>
          </a:xfrm>
          <a:solidFill>
            <a:srgbClr val="FFFFCC"/>
          </a:solidFill>
          <a:ln w="28575">
            <a:solidFill>
              <a:srgbClr val="000000"/>
            </a:solidFill>
          </a:ln>
        </p:spPr>
        <p:txBody>
          <a:bodyPr/>
          <a:lstStyle/>
          <a:p>
            <a:pPr algn="ctr">
              <a:buFont typeface="Courier New" pitchFamily="49" charset="0"/>
              <a:buNone/>
              <a:defRPr/>
            </a:pPr>
            <a:r>
              <a:rPr lang="en-US" b="1" dirty="0" smtClean="0">
                <a:solidFill>
                  <a:srgbClr val="000000"/>
                </a:solidFill>
              </a:rPr>
              <a:t>Linear Inequalities</a:t>
            </a:r>
          </a:p>
          <a:p>
            <a:pPr marL="1588" indent="-1588">
              <a:buFont typeface="Courier New" pitchFamily="49" charset="0"/>
              <a:buNone/>
              <a:tabLst>
                <a:tab pos="463550" algn="l"/>
              </a:tabLst>
              <a:defRPr/>
            </a:pPr>
            <a:r>
              <a:rPr lang="en-US" dirty="0" smtClean="0">
                <a:solidFill>
                  <a:srgbClr val="000000"/>
                </a:solidFill>
              </a:rPr>
              <a:t>Inequalities of the given form, where </a:t>
            </a:r>
            <a:r>
              <a:rPr lang="en-US" i="1" dirty="0" smtClean="0">
                <a:solidFill>
                  <a:srgbClr val="000000"/>
                </a:solidFill>
              </a:rPr>
              <a:t>a</a:t>
            </a:r>
            <a:r>
              <a:rPr lang="en-US" dirty="0" smtClean="0">
                <a:solidFill>
                  <a:srgbClr val="000000"/>
                </a:solidFill>
              </a:rPr>
              <a:t>, </a:t>
            </a:r>
            <a:r>
              <a:rPr lang="en-US" i="1" dirty="0" smtClean="0">
                <a:solidFill>
                  <a:srgbClr val="000000"/>
                </a:solidFill>
              </a:rPr>
              <a:t>b</a:t>
            </a:r>
            <a:r>
              <a:rPr lang="en-US" dirty="0" smtClean="0">
                <a:solidFill>
                  <a:srgbClr val="000000"/>
                </a:solidFill>
              </a:rPr>
              <a:t>, and </a:t>
            </a:r>
            <a:r>
              <a:rPr lang="en-US" i="1" dirty="0" smtClean="0">
                <a:solidFill>
                  <a:srgbClr val="000000"/>
                </a:solidFill>
              </a:rPr>
              <a:t>c</a:t>
            </a:r>
            <a:r>
              <a:rPr lang="en-US" dirty="0" smtClean="0">
                <a:solidFill>
                  <a:srgbClr val="000000"/>
                </a:solidFill>
              </a:rPr>
              <a:t> are real numbers and </a:t>
            </a:r>
            <a:r>
              <a:rPr lang="en-US" i="1" dirty="0" smtClean="0">
                <a:solidFill>
                  <a:srgbClr val="000000"/>
                </a:solidFill>
              </a:rPr>
              <a:t>a</a:t>
            </a:r>
            <a:r>
              <a:rPr lang="en-US" dirty="0" smtClean="0">
                <a:solidFill>
                  <a:srgbClr val="000000"/>
                </a:solidFill>
              </a:rPr>
              <a:t> ≠ 0,</a:t>
            </a:r>
          </a:p>
          <a:p>
            <a:pPr>
              <a:buFont typeface="Courier New" pitchFamily="49" charset="0"/>
              <a:buNone/>
              <a:defRPr/>
            </a:pPr>
            <a:endParaRPr lang="en-US" dirty="0" smtClean="0">
              <a:solidFill>
                <a:srgbClr val="000000"/>
              </a:solidFill>
            </a:endParaRPr>
          </a:p>
          <a:p>
            <a:pPr>
              <a:buFont typeface="Courier New" pitchFamily="49" charset="0"/>
              <a:buNone/>
              <a:defRPr/>
            </a:pPr>
            <a:endParaRPr lang="en-US" dirty="0" smtClean="0">
              <a:solidFill>
                <a:srgbClr val="000000"/>
              </a:solidFill>
            </a:endParaRPr>
          </a:p>
          <a:p>
            <a:pPr marL="1588" indent="-1588">
              <a:buFont typeface="Courier New" pitchFamily="49" charset="0"/>
              <a:buNone/>
              <a:defRPr/>
            </a:pPr>
            <a:r>
              <a:rPr lang="en-US" dirty="0" smtClean="0">
                <a:solidFill>
                  <a:srgbClr val="000000"/>
                </a:solidFill>
              </a:rPr>
              <a:t>are called </a:t>
            </a:r>
            <a:r>
              <a:rPr lang="en-US" b="1" dirty="0" smtClean="0">
                <a:solidFill>
                  <a:srgbClr val="C00000"/>
                </a:solidFill>
              </a:rPr>
              <a:t>linear inequalities.</a:t>
            </a:r>
          </a:p>
          <a:p>
            <a:pPr marL="1588" indent="-1588">
              <a:buFont typeface="Courier New" pitchFamily="49" charset="0"/>
              <a:buNone/>
              <a:defRPr/>
            </a:pPr>
            <a:r>
              <a:rPr lang="en-US" dirty="0" smtClean="0">
                <a:solidFill>
                  <a:srgbClr val="000000"/>
                </a:solidFill>
              </a:rPr>
              <a:t>The inequalities </a:t>
            </a:r>
            <a:r>
              <a:rPr lang="en-US" b="1" i="1" dirty="0" smtClean="0">
                <a:solidFill>
                  <a:srgbClr val="0000FF"/>
                </a:solidFill>
              </a:rPr>
              <a:t>c</a:t>
            </a:r>
            <a:r>
              <a:rPr lang="en-US" b="1" dirty="0" smtClean="0">
                <a:solidFill>
                  <a:srgbClr val="0000FF"/>
                </a:solidFill>
              </a:rPr>
              <a:t> </a:t>
            </a:r>
            <a:r>
              <a:rPr lang="en-US" dirty="0" smtClean="0">
                <a:solidFill>
                  <a:srgbClr val="0000FF"/>
                </a:solidFill>
                <a:latin typeface="Symbol" pitchFamily="18" charset="2"/>
              </a:rPr>
              <a:t>&lt;</a:t>
            </a:r>
            <a:r>
              <a:rPr lang="en-US" b="1" dirty="0" smtClean="0">
                <a:solidFill>
                  <a:srgbClr val="0000FF"/>
                </a:solidFill>
              </a:rPr>
              <a:t> </a:t>
            </a:r>
            <a:r>
              <a:rPr lang="en-US" b="1" i="1" dirty="0" smtClean="0">
                <a:solidFill>
                  <a:srgbClr val="0000FF"/>
                </a:solidFill>
              </a:rPr>
              <a:t>ax</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b</a:t>
            </a:r>
            <a:r>
              <a:rPr lang="en-US" b="1" dirty="0" smtClean="0">
                <a:solidFill>
                  <a:srgbClr val="0000FF"/>
                </a:solidFill>
              </a:rPr>
              <a:t> </a:t>
            </a:r>
            <a:r>
              <a:rPr lang="en-US" dirty="0" smtClean="0">
                <a:solidFill>
                  <a:srgbClr val="0000FF"/>
                </a:solidFill>
                <a:latin typeface="Symbol" pitchFamily="18" charset="2"/>
              </a:rPr>
              <a:t>&lt;</a:t>
            </a:r>
            <a:r>
              <a:rPr lang="en-US" b="1" dirty="0" smtClean="0">
                <a:solidFill>
                  <a:srgbClr val="0000FF"/>
                </a:solidFill>
              </a:rPr>
              <a:t> </a:t>
            </a:r>
            <a:r>
              <a:rPr lang="en-US" b="1" i="1" dirty="0" smtClean="0">
                <a:solidFill>
                  <a:srgbClr val="0000FF"/>
                </a:solidFill>
              </a:rPr>
              <a:t>d</a:t>
            </a:r>
            <a:r>
              <a:rPr lang="en-US" b="1" dirty="0" smtClean="0">
                <a:solidFill>
                  <a:srgbClr val="0000FF"/>
                </a:solidFill>
              </a:rPr>
              <a:t> </a:t>
            </a:r>
            <a:r>
              <a:rPr lang="en-US" dirty="0" smtClean="0">
                <a:solidFill>
                  <a:srgbClr val="000000"/>
                </a:solidFill>
              </a:rPr>
              <a:t>and</a:t>
            </a:r>
            <a:r>
              <a:rPr lang="en-US" b="1" dirty="0" smtClean="0">
                <a:solidFill>
                  <a:srgbClr val="000000"/>
                </a:solidFill>
              </a:rPr>
              <a:t>                         </a:t>
            </a:r>
            <a:r>
              <a:rPr lang="en-US" b="1" dirty="0" smtClean="0">
                <a:solidFill>
                  <a:srgbClr val="C00000"/>
                </a:solidFill>
              </a:rPr>
              <a:t>are</a:t>
            </a:r>
            <a:r>
              <a:rPr lang="en-US" b="1" dirty="0" smtClean="0">
                <a:solidFill>
                  <a:srgbClr val="000000"/>
                </a:solidFill>
              </a:rPr>
              <a:t> </a:t>
            </a:r>
            <a:r>
              <a:rPr lang="en-US" dirty="0" smtClean="0">
                <a:solidFill>
                  <a:srgbClr val="000000"/>
                </a:solidFill>
              </a:rPr>
              <a:t>called </a:t>
            </a:r>
            <a:r>
              <a:rPr lang="en-US" b="1" dirty="0" smtClean="0">
                <a:solidFill>
                  <a:srgbClr val="C00000"/>
                </a:solidFill>
              </a:rPr>
              <a:t>compound linear inequalities</a:t>
            </a:r>
            <a:r>
              <a:rPr lang="en-US" dirty="0" smtClean="0">
                <a:solidFill>
                  <a:srgbClr val="C00000"/>
                </a:solidFill>
              </a:rPr>
              <a:t>. </a:t>
            </a:r>
            <a:r>
              <a:rPr lang="en-US" dirty="0" smtClean="0">
                <a:solidFill>
                  <a:srgbClr val="000000"/>
                </a:solidFill>
              </a:rPr>
              <a:t>(This includes  					 as well.)</a:t>
            </a:r>
            <a:endParaRPr lang="en-US" dirty="0">
              <a:solidFill>
                <a:srgbClr val="000000"/>
              </a:solidFill>
            </a:endParaRPr>
          </a:p>
        </p:txBody>
      </p:sp>
      <p:graphicFrame>
        <p:nvGraphicFramePr>
          <p:cNvPr id="3074" name="Object 4"/>
          <p:cNvGraphicFramePr>
            <a:graphicFrameLocks noChangeAspect="1"/>
          </p:cNvGraphicFramePr>
          <p:nvPr>
            <p:extLst>
              <p:ext uri="{D42A27DB-BD31-4B8C-83A1-F6EECF244321}">
                <p14:modId xmlns:p14="http://schemas.microsoft.com/office/powerpoint/2010/main" val="2081381965"/>
              </p:ext>
            </p:extLst>
          </p:nvPr>
        </p:nvGraphicFramePr>
        <p:xfrm>
          <a:off x="5524500" y="4383088"/>
          <a:ext cx="1943100" cy="304800"/>
        </p:xfrm>
        <a:graphic>
          <a:graphicData uri="http://schemas.openxmlformats.org/presentationml/2006/ole">
            <mc:AlternateContent xmlns:mc="http://schemas.openxmlformats.org/markup-compatibility/2006">
              <mc:Choice xmlns:v="urn:schemas-microsoft-com:vml" Requires="v">
                <p:oleObj spid="_x0000_s3092" name="Equation" r:id="rId3" imgW="1942920" imgH="304560" progId="Equation.DSMT4">
                  <p:embed/>
                </p:oleObj>
              </mc:Choice>
              <mc:Fallback>
                <p:oleObj name="Equation" r:id="rId3" imgW="1942920" imgH="3045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4500" y="4383088"/>
                        <a:ext cx="1943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 name="Object 5"/>
          <p:cNvGraphicFramePr>
            <a:graphicFrameLocks noChangeAspect="1"/>
          </p:cNvGraphicFramePr>
          <p:nvPr/>
        </p:nvGraphicFramePr>
        <p:xfrm>
          <a:off x="555625" y="5257800"/>
          <a:ext cx="4559300" cy="393700"/>
        </p:xfrm>
        <a:graphic>
          <a:graphicData uri="http://schemas.openxmlformats.org/presentationml/2006/ole">
            <mc:AlternateContent xmlns:mc="http://schemas.openxmlformats.org/markup-compatibility/2006">
              <mc:Choice xmlns:v="urn:schemas-microsoft-com:vml" Requires="v">
                <p:oleObj spid="_x0000_s3093" name="Equation" r:id="rId5" imgW="4559040" imgH="393480" progId="Equation.DSMT4">
                  <p:embed/>
                </p:oleObj>
              </mc:Choice>
              <mc:Fallback>
                <p:oleObj name="Equation" r:id="rId5" imgW="4559040" imgH="3934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5625" y="5257800"/>
                        <a:ext cx="45593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6"/>
          <p:cNvGraphicFramePr>
            <a:graphicFrameLocks noChangeAspect="1"/>
          </p:cNvGraphicFramePr>
          <p:nvPr/>
        </p:nvGraphicFramePr>
        <p:xfrm>
          <a:off x="2794000" y="2819400"/>
          <a:ext cx="3721100" cy="927100"/>
        </p:xfrm>
        <a:graphic>
          <a:graphicData uri="http://schemas.openxmlformats.org/presentationml/2006/ole">
            <mc:AlternateContent xmlns:mc="http://schemas.openxmlformats.org/markup-compatibility/2006">
              <mc:Choice xmlns:v="urn:schemas-microsoft-com:vml" Requires="v">
                <p:oleObj spid="_x0000_s3094" name="Equation" r:id="rId7" imgW="3720960" imgH="927000" progId="Equation.DSMT4">
                  <p:embed/>
                </p:oleObj>
              </mc:Choice>
              <mc:Fallback>
                <p:oleObj name="Equation" r:id="rId7" imgW="3720960" imgH="9270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94000" y="2819400"/>
                        <a:ext cx="37211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182880"/>
            <a:ext cx="8229600" cy="914400"/>
          </a:xfrm>
        </p:spPr>
        <p:txBody>
          <a:bodyPr>
            <a:normAutofit/>
          </a:bodyPr>
          <a:lstStyle/>
          <a:p>
            <a:r>
              <a:rPr lang="en-US" dirty="0" smtClean="0"/>
              <a:t>Solving Linear Inequalities</a:t>
            </a:r>
          </a:p>
        </p:txBody>
      </p:sp>
      <p:sp>
        <p:nvSpPr>
          <p:cNvPr id="35843" name="Content Placeholder 2"/>
          <p:cNvSpPr>
            <a:spLocks noGrp="1"/>
          </p:cNvSpPr>
          <p:nvPr>
            <p:ph idx="1"/>
          </p:nvPr>
        </p:nvSpPr>
        <p:spPr>
          <a:xfrm>
            <a:off x="457200" y="1984375"/>
            <a:ext cx="8305800" cy="4343400"/>
          </a:xfrm>
        </p:spPr>
        <p:txBody>
          <a:bodyPr/>
          <a:lstStyle/>
          <a:p>
            <a:pPr marL="1588" indent="-1588">
              <a:buFont typeface="Courier New" pitchFamily="49" charset="0"/>
              <a:buNone/>
            </a:pPr>
            <a:endParaRPr lang="en-US" dirty="0" smtClean="0"/>
          </a:p>
          <a:p>
            <a:pPr marL="1588" indent="-1588">
              <a:buFont typeface="Courier New" pitchFamily="49" charset="0"/>
              <a:buNone/>
            </a:pPr>
            <a:endParaRPr lang="en-US" dirty="0" smtClean="0"/>
          </a:p>
        </p:txBody>
      </p:sp>
      <p:sp>
        <p:nvSpPr>
          <p:cNvPr id="7" name="Content Placeholder 2"/>
          <p:cNvSpPr txBox="1">
            <a:spLocks/>
          </p:cNvSpPr>
          <p:nvPr/>
        </p:nvSpPr>
        <p:spPr bwMode="auto">
          <a:xfrm>
            <a:off x="457200" y="1280160"/>
            <a:ext cx="8229600" cy="3262432"/>
          </a:xfrm>
          <a:prstGeom prst="rect">
            <a:avLst/>
          </a:prstGeom>
          <a:solidFill>
            <a:srgbClr val="FFFFCC"/>
          </a:solidFill>
          <a:ln w="28575">
            <a:solidFill>
              <a:srgbClr val="000000"/>
            </a:solidFill>
            <a:miter lim="800000"/>
            <a:headEnd/>
            <a:tailEnd/>
          </a:ln>
        </p:spPr>
        <p:txBody>
          <a:bodyPr>
            <a:spAutoFit/>
          </a:bodyPr>
          <a:lstStyle/>
          <a:p>
            <a:pPr marL="342900" indent="-342900" algn="ctr" eaLnBrk="0" hangingPunct="0">
              <a:spcBef>
                <a:spcPts val="600"/>
              </a:spcBef>
              <a:buFont typeface="Courier New" pitchFamily="49" charset="0"/>
              <a:buNone/>
              <a:defRPr/>
            </a:pPr>
            <a:r>
              <a:rPr lang="en-US" sz="2800" b="1" dirty="0">
                <a:solidFill>
                  <a:srgbClr val="000000"/>
                </a:solidFill>
                <a:latin typeface="+mn-lt"/>
              </a:rPr>
              <a:t>Rules for Solving Linear Inequalities</a:t>
            </a:r>
          </a:p>
          <a:p>
            <a:pPr>
              <a:spcBef>
                <a:spcPts val="600"/>
              </a:spcBef>
              <a:tabLst>
                <a:tab pos="463550" algn="l"/>
              </a:tabLst>
              <a:defRPr/>
            </a:pPr>
            <a:r>
              <a:rPr lang="en-US" sz="2800" b="1" dirty="0" smtClean="0">
                <a:solidFill>
                  <a:srgbClr val="000000"/>
                </a:solidFill>
              </a:rPr>
              <a:t>1.</a:t>
            </a:r>
            <a:r>
              <a:rPr lang="en-US" sz="2800" dirty="0" smtClean="0">
                <a:solidFill>
                  <a:srgbClr val="000000"/>
                </a:solidFill>
              </a:rPr>
              <a:t>	Simplify </a:t>
            </a:r>
            <a:r>
              <a:rPr lang="en-US" sz="2800" dirty="0">
                <a:solidFill>
                  <a:srgbClr val="000000"/>
                </a:solidFill>
              </a:rPr>
              <a:t>each side of the inequality by removing any 	grouping symbols and combining like terms. </a:t>
            </a:r>
          </a:p>
          <a:p>
            <a:pPr>
              <a:spcBef>
                <a:spcPts val="600"/>
              </a:spcBef>
              <a:tabLst>
                <a:tab pos="463550" algn="l"/>
              </a:tabLst>
              <a:defRPr/>
            </a:pPr>
            <a:r>
              <a:rPr lang="en-US" sz="2800" b="1" dirty="0" smtClean="0">
                <a:solidFill>
                  <a:srgbClr val="000000"/>
                </a:solidFill>
              </a:rPr>
              <a:t>2</a:t>
            </a:r>
            <a:r>
              <a:rPr lang="en-US" sz="2800" b="1" dirty="0">
                <a:solidFill>
                  <a:srgbClr val="000000"/>
                </a:solidFill>
              </a:rPr>
              <a:t>.</a:t>
            </a:r>
            <a:r>
              <a:rPr lang="en-US" sz="2800" dirty="0">
                <a:solidFill>
                  <a:srgbClr val="000000"/>
                </a:solidFill>
              </a:rPr>
              <a:t>	Use the addition property of equality to add the 	opposites of constants or variable expressions so 	that variable expressions are on one side of the 	inequality and constants on the other.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766</Words>
  <Application>Microsoft Office PowerPoint</Application>
  <PresentationFormat>On-screen Show (4:3)</PresentationFormat>
  <Paragraphs>166</Paragraphs>
  <Slides>38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4" baseType="lpstr">
      <vt:lpstr>Courier New</vt:lpstr>
      <vt:lpstr>Calibri</vt:lpstr>
      <vt:lpstr>Symbol</vt:lpstr>
      <vt:lpstr>Arial</vt:lpstr>
      <vt:lpstr>Office Theme</vt:lpstr>
      <vt:lpstr>Equation</vt:lpstr>
      <vt:lpstr>Section 1.7</vt:lpstr>
      <vt:lpstr>Objectives</vt:lpstr>
      <vt:lpstr>Intervals of Real Numbers</vt:lpstr>
      <vt:lpstr>Intervals of Real Numbers</vt:lpstr>
      <vt:lpstr>Intervals of Real Numbers</vt:lpstr>
      <vt:lpstr>Example 1: Graphing Intervals</vt:lpstr>
      <vt:lpstr>Example 1: Graphing Intervals (cont.)</vt:lpstr>
      <vt:lpstr>Solving Linear Inequalities</vt:lpstr>
      <vt:lpstr>Solving Linear Inequalities</vt:lpstr>
      <vt:lpstr>Solving Linear Inequalities</vt:lpstr>
      <vt:lpstr>Example 2: Solving Linear Inequalities</vt:lpstr>
      <vt:lpstr>Example 2: Solving Linear Inequalities (cont.)</vt:lpstr>
      <vt:lpstr>Example 2: Solving Linear Inequalities (cont.)</vt:lpstr>
      <vt:lpstr>Example 2: Solving Linear Inequalities (cont.)</vt:lpstr>
      <vt:lpstr>Example 2: Solving Linear Inequalities (cont.)</vt:lpstr>
      <vt:lpstr>Example 2: Solving Linear Inequalities (cont.)</vt:lpstr>
      <vt:lpstr>Example 2: Solving Linear Inequalities (cont.)</vt:lpstr>
      <vt:lpstr>Example 2: Solving Linear Inequalities (cont.)</vt:lpstr>
      <vt:lpstr>Example 3: Solving Compound Inequalities </vt:lpstr>
      <vt:lpstr>Example 3: Solving Compound Inequalities (cont.)</vt:lpstr>
      <vt:lpstr>Example 3: Solving Compound Inequalities (cont.)</vt:lpstr>
      <vt:lpstr>Example 3: Solving Compound Inequalities (cont.)</vt:lpstr>
      <vt:lpstr>Example 3: Solving Compound Inequalities (cont.)</vt:lpstr>
      <vt:lpstr>Example 3: Solving Compound Inequalities (cont.)</vt:lpstr>
      <vt:lpstr>Solving Compound Inequalities</vt:lpstr>
      <vt:lpstr>Solving Compound Inequalities</vt:lpstr>
      <vt:lpstr>Solving Compound Inequalities</vt:lpstr>
      <vt:lpstr>Solving Compound Inequalities</vt:lpstr>
      <vt:lpstr>Example 4: Solving Absolute Value Inequalities</vt:lpstr>
      <vt:lpstr>Example 4: Solving Absolute Value Inequalities (cont.)</vt:lpstr>
      <vt:lpstr>Example 4: Solving Absolute Value Inequalities (cont.)</vt:lpstr>
      <vt:lpstr>Solving Compound Inequalities</vt:lpstr>
      <vt:lpstr>Solving Absolute Value Inequalities</vt:lpstr>
      <vt:lpstr>Example 5: Solving Absolute Value Inequalities</vt:lpstr>
      <vt:lpstr>Example 5: Solving Absolute Value Inequalities (cont.)</vt:lpstr>
      <vt:lpstr>Example 5: Solving Absolute Value Inequalities (cont.)</vt:lpstr>
      <vt:lpstr>Example 5: Solving Absolute Value Inequalities (cont.)</vt:lpstr>
      <vt:lpstr>Example 5: Solving Absolute Value Inequalities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Kara Roche</cp:lastModifiedBy>
  <cp:revision>44</cp:revision>
  <dcterms:created xsi:type="dcterms:W3CDTF">2013-04-26T14:43:13Z</dcterms:created>
  <dcterms:modified xsi:type="dcterms:W3CDTF">2017-07-28T19:46:15Z</dcterms:modified>
</cp:coreProperties>
</file>