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37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DF588-D724-48BB-A365-4BF85605EEC1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74877-38E4-40F8-91E8-DAB461C3B8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79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Sigma Notation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Properties of </a:t>
            </a:r>
            <a:r>
              <a:rPr lang="en-US" dirty="0" smtClean="0">
                <a:sym typeface="Symbol"/>
              </a:rPr>
              <a:t> </a:t>
            </a:r>
            <a:r>
              <a:rPr lang="en-US" dirty="0" smtClean="0"/>
              <a:t>Notation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0980"/>
            <a:ext cx="8229600" cy="523220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r>
              <a:rPr lang="en-US" b="1" dirty="0" smtClean="0"/>
              <a:t>Solution: </a:t>
            </a:r>
          </a:p>
        </p:txBody>
      </p:sp>
      <p:graphicFrame>
        <p:nvGraphicFramePr>
          <p:cNvPr id="108554" name="Object 10"/>
          <p:cNvGraphicFramePr>
            <a:graphicFrameLocks noChangeAspect="1"/>
          </p:cNvGraphicFramePr>
          <p:nvPr/>
        </p:nvGraphicFramePr>
        <p:xfrm>
          <a:off x="533400" y="1371600"/>
          <a:ext cx="4178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4178160" imgH="952200" progId="Equation.DSMT4">
                  <p:embed/>
                </p:oleObj>
              </mc:Choice>
              <mc:Fallback>
                <p:oleObj name="Equation" r:id="rId3" imgW="4178160" imgH="952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4178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98965" y="2431475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3200400" imgH="952200" progId="Equation.DSMT4">
                  <p:embed/>
                </p:oleObj>
              </mc:Choice>
              <mc:Fallback>
                <p:oleObj name="Equation" r:id="rId5" imgW="32004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965" y="2431475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098965" y="3477110"/>
          <a:ext cx="274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2743200" imgH="952200" progId="Equation.DSMT4">
                  <p:embed/>
                </p:oleObj>
              </mc:Choice>
              <mc:Fallback>
                <p:oleObj name="Equation" r:id="rId7" imgW="274320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965" y="3477110"/>
                        <a:ext cx="2743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205276" y="4521332"/>
          <a:ext cx="1701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1701720" imgH="952200" progId="Equation.DSMT4">
                  <p:embed/>
                </p:oleObj>
              </mc:Choice>
              <mc:Fallback>
                <p:oleObj name="Equation" r:id="rId9" imgW="170172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276" y="4521332"/>
                        <a:ext cx="1701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Write the indicated sum of the terms and find the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value of the sum:  </a:t>
            </a:r>
          </a:p>
          <a:p>
            <a:pPr>
              <a:tabLst>
                <a:tab pos="463550" algn="l"/>
              </a:tabLst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Write the sum 10 + 12 + 14 + 16 + 18 in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</a:t>
            </a:r>
            <a:r>
              <a:rPr lang="en-US" dirty="0" smtClean="0">
                <a:solidFill>
                  <a:srgbClr val="000000"/>
                </a:solidFill>
              </a:rPr>
              <a:t> notation. </a:t>
            </a:r>
          </a:p>
          <a:p>
            <a:pPr>
              <a:tabLst>
                <a:tab pos="463550" algn="l"/>
              </a:tabLst>
            </a:pPr>
            <a:endParaRPr lang="en-US" sz="1500" b="1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endParaRPr lang="en-US" dirty="0" smtClean="0">
              <a:solidFill>
                <a:srgbClr val="000000"/>
              </a:solidFill>
            </a:endParaRPr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30600" y="1665111"/>
          <a:ext cx="1574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1574640" imgH="952200" progId="Equation.DSMT4">
                  <p:embed/>
                </p:oleObj>
              </mc:Choice>
              <mc:Fallback>
                <p:oleObj name="Equation" r:id="rId3" imgW="1574640" imgH="952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1665111"/>
                        <a:ext cx="15748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4" name="Object 24"/>
          <p:cNvGraphicFramePr>
            <a:graphicFrameLocks noChangeAspect="1"/>
          </p:cNvGraphicFramePr>
          <p:nvPr/>
        </p:nvGraphicFramePr>
        <p:xfrm>
          <a:off x="1035756" y="3189111"/>
          <a:ext cx="5486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5486400" imgH="952200" progId="Equation.DSMT4">
                  <p:embed/>
                </p:oleObj>
              </mc:Choice>
              <mc:Fallback>
                <p:oleObj name="Equation" r:id="rId5" imgW="5486400" imgH="952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756" y="3189111"/>
                        <a:ext cx="5486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548640" y="1600200"/>
          <a:ext cx="37084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3708360" imgH="2234880" progId="Equation.DSMT4">
                  <p:embed/>
                </p:oleObj>
              </mc:Choice>
              <mc:Fallback>
                <p:oleObj name="Equation" r:id="rId3" imgW="3708360" imgH="223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600200"/>
                        <a:ext cx="3708400" cy="223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14151"/>
          </a:xfrm>
        </p:spPr>
        <p:txBody>
          <a:bodyPr>
            <a:spAutoFit/>
          </a:bodyPr>
          <a:lstStyle/>
          <a:p>
            <a:pPr marL="338138" indent="-338138">
              <a:buFont typeface="Courier New" pitchFamily="49" charset="0"/>
              <a:buChar char="o"/>
            </a:pPr>
            <a:r>
              <a:rPr lang="en-US" dirty="0" smtClean="0"/>
              <a:t>Write sums using </a:t>
            </a:r>
            <a:r>
              <a:rPr lang="en-US" dirty="0" smtClean="0">
                <a:sym typeface="Symbol"/>
              </a:rPr>
              <a:t></a:t>
            </a:r>
            <a:r>
              <a:rPr lang="el-GR" dirty="0" smtClean="0"/>
              <a:t> </a:t>
            </a:r>
            <a:r>
              <a:rPr lang="en-US" dirty="0" smtClean="0"/>
              <a:t>notation. </a:t>
            </a:r>
          </a:p>
          <a:p>
            <a:pPr marL="338138" indent="-338138">
              <a:buFont typeface="Courier New" pitchFamily="49" charset="0"/>
              <a:buChar char="o"/>
            </a:pPr>
            <a:r>
              <a:rPr lang="en-US" dirty="0" smtClean="0"/>
              <a:t>Find the values of sums written in</a:t>
            </a:r>
            <a:r>
              <a:rPr lang="el-GR" dirty="0" smtClean="0"/>
              <a:t> </a:t>
            </a:r>
            <a:r>
              <a:rPr lang="en-US" sz="3200" dirty="0" smtClean="0">
                <a:sym typeface="Symbol"/>
              </a:rPr>
              <a:t></a:t>
            </a:r>
            <a:r>
              <a:rPr lang="en-US" dirty="0" smtClean="0"/>
              <a:t> notation.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Sigma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342900" lvl="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Partial Sums Using Sigma Notation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en-US" b="1" baseline="30000" dirty="0" smtClean="0">
                <a:solidFill>
                  <a:srgbClr val="C00000"/>
                </a:solidFill>
              </a:rPr>
              <a:t>th </a:t>
            </a:r>
            <a:r>
              <a:rPr lang="en-US" b="1" dirty="0" smtClean="0">
                <a:solidFill>
                  <a:srgbClr val="C00000"/>
                </a:solidFill>
              </a:rPr>
              <a:t>partial sum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i="1" dirty="0" err="1" smtClean="0">
                <a:solidFill>
                  <a:srgbClr val="000000"/>
                </a:solidFill>
              </a:rPr>
              <a:t>S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the first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terms of a sequence          is 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i="1" dirty="0" smtClean="0">
              <a:solidFill>
                <a:srgbClr val="000000"/>
              </a:solidFill>
            </a:endParaRPr>
          </a:p>
          <a:p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index of summation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takes the integer values 1, 2, 3, . . . ,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>
              <a:spcBef>
                <a:spcPts val="1200"/>
              </a:spcBef>
            </a:pP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the </a:t>
            </a:r>
            <a:r>
              <a:rPr lang="en-US" b="1" dirty="0" smtClean="0">
                <a:solidFill>
                  <a:srgbClr val="C00000"/>
                </a:solidFill>
              </a:rPr>
              <a:t>upper limit of summation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and 1 is the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lower limit of summation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040467" y="2323263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660240" imgH="495000" progId="Equation.DSMT4">
                  <p:embed/>
                </p:oleObj>
              </mc:Choice>
              <mc:Fallback>
                <p:oleObj name="Equation" r:id="rId3" imgW="66024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467" y="2323263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228850" y="2857500"/>
          <a:ext cx="4686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4686120" imgH="952200" progId="Equation.DSMT4">
                  <p:embed/>
                </p:oleObj>
              </mc:Choice>
              <mc:Fallback>
                <p:oleObj name="Equation" r:id="rId5" imgW="468612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857500"/>
                        <a:ext cx="46863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Sigma Notation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008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>
              <a:spcBef>
                <a:spcPts val="672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672"/>
              </a:spcBef>
            </a:pPr>
            <a:r>
              <a:rPr lang="en-US" dirty="0" smtClean="0">
                <a:solidFill>
                  <a:srgbClr val="000000"/>
                </a:solidFill>
              </a:rPr>
              <a:t>As we will see in Section 10.4, sigma notation can be used to indicate the sum of an entire sequence by using the symbol for infinity 	   in place of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. Also, the upper and lower limits of summation can be adjusted to pick out a particular part of the sequence. For example,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can begin with 7 and stop with 10. There may be special times, because of the way formulas are written, when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would begin with 0.</a:t>
            </a:r>
            <a:endParaRPr lang="en-US" dirty="0" smtClean="0"/>
          </a:p>
        </p:txBody>
      </p:sp>
      <p:graphicFrame>
        <p:nvGraphicFramePr>
          <p:cNvPr id="15" name="Object 1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Rectangle 28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783189" y="2717800"/>
          <a:ext cx="64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4" imgW="647640" imgH="469800" progId="Equation.DSMT4">
                  <p:embed/>
                </p:oleObj>
              </mc:Choice>
              <mc:Fallback>
                <p:oleObj name="Equation" r:id="rId4" imgW="647640" imgH="4698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189" y="2717800"/>
                        <a:ext cx="647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Sigma Notation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dirty="0" smtClean="0"/>
              <a:t>Write the indicated sums of the terms and find the value of each sum.</a:t>
            </a:r>
          </a:p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endParaRPr lang="en-US" b="1" dirty="0" smtClean="0"/>
          </a:p>
          <a:p>
            <a:pPr marL="1588" indent="-1588">
              <a:lnSpc>
                <a:spcPct val="150000"/>
              </a:lnSpc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endParaRPr lang="en-US" b="1" dirty="0" smtClean="0"/>
          </a:p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endParaRPr lang="en-US" b="1" dirty="0" smtClean="0"/>
          </a:p>
          <a:p>
            <a:pPr marL="1588" indent="-1588">
              <a:lnSpc>
                <a:spcPct val="150000"/>
              </a:lnSpc>
              <a:spcBef>
                <a:spcPts val="0"/>
              </a:spcBef>
              <a:buNone/>
              <a:tabLst>
                <a:tab pos="463550" algn="l"/>
              </a:tabLst>
            </a:pPr>
            <a:endParaRPr lang="en-US" sz="800" b="1" dirty="0" smtClean="0"/>
          </a:p>
          <a:p>
            <a:pPr marL="1588" indent="-1588">
              <a:lnSpc>
                <a:spcPct val="150000"/>
              </a:lnSpc>
              <a:spcBef>
                <a:spcPts val="0"/>
              </a:spcBef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endParaRPr lang="en-US" dirty="0" smtClean="0"/>
          </a:p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30352" y="2154061"/>
          <a:ext cx="1257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257120" imgH="952200" progId="Equation.DSMT4">
                  <p:embed/>
                </p:oleObj>
              </mc:Choice>
              <mc:Fallback>
                <p:oleObj name="Equation" r:id="rId3" imgW="1257120" imgH="952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54061"/>
                        <a:ext cx="1257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530352" y="3835018"/>
          <a:ext cx="184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" imgW="1841400" imgH="952200" progId="Equation.DSMT4">
                  <p:embed/>
                </p:oleObj>
              </mc:Choice>
              <mc:Fallback>
                <p:oleObj name="Equation" r:id="rId5" imgW="1841400" imgH="952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35018"/>
                        <a:ext cx="184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15067" y="2932806"/>
          <a:ext cx="762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7" imgW="761760" imgH="952200" progId="Equation.DSMT4">
                  <p:embed/>
                </p:oleObj>
              </mc:Choice>
              <mc:Fallback>
                <p:oleObj name="Equation" r:id="rId7" imgW="76176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5067" y="2932806"/>
                        <a:ext cx="762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827866" y="3152940"/>
          <a:ext cx="241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9" imgW="2412720" imgH="380880" progId="Equation.DSMT4">
                  <p:embed/>
                </p:oleObj>
              </mc:Choice>
              <mc:Fallback>
                <p:oleObj name="Equation" r:id="rId9" imgW="2412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6" y="3152940"/>
                        <a:ext cx="241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329767" y="3237606"/>
          <a:ext cx="224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1" imgW="2247840" imgH="291960" progId="Equation.DSMT4">
                  <p:embed/>
                </p:oleObj>
              </mc:Choice>
              <mc:Fallback>
                <p:oleObj name="Equation" r:id="rId11" imgW="22478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9767" y="3237606"/>
                        <a:ext cx="224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7621411" y="323831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3" imgW="825480" imgH="291960" progId="Equation.DSMT4">
                  <p:embed/>
                </p:oleObj>
              </mc:Choice>
              <mc:Fallback>
                <p:oleObj name="Equation" r:id="rId13" imgW="825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1411" y="323831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989666" y="4662060"/>
          <a:ext cx="1219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5" imgW="1218960" imgH="850680" progId="Equation.DSMT4">
                  <p:embed/>
                </p:oleObj>
              </mc:Choice>
              <mc:Fallback>
                <p:oleObj name="Equation" r:id="rId15" imgW="1218960" imgH="850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666" y="4662060"/>
                        <a:ext cx="1219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224389" y="4803172"/>
          <a:ext cx="562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7" imgW="5626080" imgH="482400" progId="Equation.DSMT4">
                  <p:embed/>
                </p:oleObj>
              </mc:Choice>
              <mc:Fallback>
                <p:oleObj name="Equation" r:id="rId17" imgW="562608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389" y="4803172"/>
                        <a:ext cx="5626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222978" y="5576460"/>
          <a:ext cx="2324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9" imgW="2323800" imgH="266400" progId="Equation.DSMT4">
                  <p:embed/>
                </p:oleObj>
              </mc:Choice>
              <mc:Fallback>
                <p:oleObj name="Equation" r:id="rId19" imgW="232380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978" y="5576460"/>
                        <a:ext cx="2324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93644" y="5582104"/>
          <a:ext cx="622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21" imgW="622080" imgH="253800" progId="Equation.DSMT4">
                  <p:embed/>
                </p:oleObj>
              </mc:Choice>
              <mc:Fallback>
                <p:oleObj name="Equation" r:id="rId21" imgW="6220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644" y="5582104"/>
                        <a:ext cx="622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2: Writing Sums in Sigma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 smtClean="0"/>
              <a:t>Write each sum using sigma notation.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4 + 9 + 16 + 25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We note that each number is a square beginning with 2</a:t>
            </a:r>
            <a:r>
              <a:rPr lang="en-US" baseline="30000" dirty="0" smtClean="0"/>
              <a:t>2</a:t>
            </a:r>
            <a:r>
              <a:rPr lang="en-US" dirty="0" smtClean="0"/>
              <a:t>. Two possible forms are the following: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85800" y="3962400"/>
          <a:ext cx="294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2946240" imgH="914400" progId="Equation.DSMT4">
                  <p:embed/>
                </p:oleObj>
              </mc:Choice>
              <mc:Fallback>
                <p:oleObj name="Equation" r:id="rId3" imgW="294624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62400"/>
                        <a:ext cx="2946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962400" y="3962400"/>
          <a:ext cx="419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4190760" imgH="914400" progId="Equation.DSMT4">
                  <p:embed/>
                </p:oleObj>
              </mc:Choice>
              <mc:Fallback>
                <p:oleObj name="Equation" r:id="rId5" imgW="41907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62400"/>
                        <a:ext cx="4191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Example 2: Writing Sums in Sigma Notation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8941"/>
            <a:ext cx="8305800" cy="1902059"/>
          </a:xfrm>
        </p:spPr>
        <p:txBody>
          <a:bodyPr wrap="square">
            <a:spAutoFit/>
          </a:bodyPr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note that each numerator is a multiple of 5 and each denominator is 1 larger than its position. One possible form is as follows: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371600"/>
          <a:ext cx="4114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4114800" imgH="799920" progId="Equation.DSMT4">
                  <p:embed/>
                </p:oleObj>
              </mc:Choice>
              <mc:Fallback>
                <p:oleObj name="Equation" r:id="rId3" imgW="4114800" imgH="799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1148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019300" y="4419600"/>
          <a:ext cx="5105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5105160" imgH="914400" progId="Equation.DSMT4">
                  <p:embed/>
                </p:oleObj>
              </mc:Choice>
              <mc:Fallback>
                <p:oleObj name="Equation" r:id="rId5" imgW="5105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4419600"/>
                        <a:ext cx="5105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Properties of </a:t>
            </a:r>
            <a:r>
              <a:rPr lang="en-US" dirty="0" smtClean="0">
                <a:sym typeface="Symbol"/>
              </a:rPr>
              <a:t></a:t>
            </a:r>
            <a:r>
              <a:rPr lang="en-US" dirty="0" smtClean="0"/>
              <a:t> Notation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42900" lvl="0" indent="-34290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Properties of </a:t>
            </a:r>
            <a:r>
              <a:rPr lang="en-US" b="1" dirty="0" smtClean="0">
                <a:solidFill>
                  <a:srgbClr val="000000"/>
                </a:solidFill>
                <a:sym typeface="Symbol"/>
              </a:rPr>
              <a:t> </a:t>
            </a:r>
            <a:r>
              <a:rPr lang="en-US" b="1" dirty="0" smtClean="0">
                <a:solidFill>
                  <a:srgbClr val="000000"/>
                </a:solidFill>
              </a:rPr>
              <a:t>Notation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For sequences 		        and any real number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  <a:p>
            <a:pPr>
              <a:spcBef>
                <a:spcPts val="1800"/>
              </a:spcBef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741900" y="1981200"/>
          <a:ext cx="205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057400" imgH="495000" progId="Equation.DSMT4">
                  <p:embed/>
                </p:oleObj>
              </mc:Choice>
              <mc:Fallback>
                <p:oleObj name="Equation" r:id="rId3" imgW="2057400" imgH="4950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900" y="1981200"/>
                        <a:ext cx="2057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9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49379"/>
              </p:ext>
            </p:extLst>
          </p:nvPr>
        </p:nvGraphicFramePr>
        <p:xfrm>
          <a:off x="838200" y="2630488"/>
          <a:ext cx="7543800" cy="303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7543800" imgH="3035160" progId="Equation.DSMT4">
                  <p:embed/>
                </p:oleObj>
              </mc:Choice>
              <mc:Fallback>
                <p:oleObj name="Equation" r:id="rId5" imgW="7543800" imgH="30351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30488"/>
                        <a:ext cx="7543800" cy="303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Properties of </a:t>
            </a:r>
            <a:r>
              <a:rPr lang="en-US" dirty="0" smtClean="0">
                <a:sym typeface="Symbol"/>
              </a:rPr>
              <a:t> </a:t>
            </a:r>
            <a:r>
              <a:rPr lang="en-US" dirty="0" smtClean="0"/>
              <a:t>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77180"/>
            <a:ext cx="8229600" cy="523220"/>
          </a:xfrm>
        </p:spPr>
        <p:txBody>
          <a:bodyPr>
            <a:spAutoFit/>
          </a:bodyPr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 smtClean="0"/>
              <a:t>	</a:t>
            </a: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530352" y="1371600"/>
          <a:ext cx="600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6006960" imgH="952200" progId="Equation.DSMT4">
                  <p:embed/>
                </p:oleObj>
              </mc:Choice>
              <mc:Fallback>
                <p:oleObj name="Equation" r:id="rId3" imgW="6006960" imgH="952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600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057400" y="2508250"/>
          <a:ext cx="3949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3949560" imgH="952200" progId="Equation.DSMT4">
                  <p:embed/>
                </p:oleObj>
              </mc:Choice>
              <mc:Fallback>
                <p:oleObj name="Equation" r:id="rId5" imgW="394956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08250"/>
                        <a:ext cx="3949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57400" y="4057650"/>
          <a:ext cx="69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698400" imgH="304560" progId="Equation.DSMT4">
                  <p:embed/>
                </p:oleObj>
              </mc:Choice>
              <mc:Fallback>
                <p:oleObj name="Equation" r:id="rId7" imgW="6984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057650"/>
                        <a:ext cx="69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114800" y="4809198"/>
          <a:ext cx="1536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1536480" imgH="952200" progId="Equation.DSMT4">
                  <p:embed/>
                </p:oleObj>
              </mc:Choice>
              <mc:Fallback>
                <p:oleObj name="Equation" r:id="rId9" imgW="153648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09198"/>
                        <a:ext cx="1536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429000" y="3733800"/>
          <a:ext cx="2120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2120760" imgH="952200" progId="Equation.DSMT4">
                  <p:embed/>
                </p:oleObj>
              </mc:Choice>
              <mc:Fallback>
                <p:oleObj name="Equation" r:id="rId11" imgW="212076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33800"/>
                        <a:ext cx="2120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234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Symbol</vt:lpstr>
      <vt:lpstr>Calibri</vt:lpstr>
      <vt:lpstr>Courier New</vt:lpstr>
      <vt:lpstr>Arial</vt:lpstr>
      <vt:lpstr>Office Theme</vt:lpstr>
      <vt:lpstr>Equation</vt:lpstr>
      <vt:lpstr>Section 10.2</vt:lpstr>
      <vt:lpstr>Objectives</vt:lpstr>
      <vt:lpstr>Sigma Notation</vt:lpstr>
      <vt:lpstr>Sigma Notation</vt:lpstr>
      <vt:lpstr>Example 1: Sigma Notation</vt:lpstr>
      <vt:lpstr>Example 2: Writing Sums in Sigma Notation</vt:lpstr>
      <vt:lpstr>Example 2: Writing Sums in Sigma Notation (cont.)</vt:lpstr>
      <vt:lpstr>Properties of  Notation</vt:lpstr>
      <vt:lpstr>Example 3: Properties of  Notation</vt:lpstr>
      <vt:lpstr>Example 3: Properties of  Notation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2017-07-31T14:17:00Z</dcterms:modified>
</cp:coreProperties>
</file>