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80" r:id="rId13"/>
    <p:sldId id="281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9"/>
      <p:bold r:id="rId30"/>
      <p:italic r:id="rId31"/>
      <p:boldItalic r:id="rId3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8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08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2.fntdata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4" Type="http://schemas.openxmlformats.org/officeDocument/2006/relationships/image" Target="../media/image5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4" Type="http://schemas.openxmlformats.org/officeDocument/2006/relationships/image" Target="../media/image67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835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941E1-5BC5-48FE-95E3-7BBE05360F48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5CF8ED-A810-4E04-A2B0-19FA2EFBC1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740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0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2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3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6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68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10.3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Arithmetic Sequences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Finding a Specific Term in an Arithmetic Sequence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</p:spPr>
        <p:txBody>
          <a:bodyPr>
            <a:spAutoFit/>
          </a:bodyPr>
          <a:lstStyle/>
          <a:p>
            <a:pPr marL="463550" indent="-463550"/>
            <a:r>
              <a:rPr lang="en-US" b="1" dirty="0" smtClean="0"/>
              <a:t>c.	Using a system of equations given two terms: </a:t>
            </a:r>
          </a:p>
          <a:p>
            <a:pPr marL="463550" indent="-463550"/>
            <a:r>
              <a:rPr lang="en-US" dirty="0" smtClean="0"/>
              <a:t>	If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baseline="-25000" dirty="0" smtClean="0">
                <a:solidFill>
                  <a:srgbClr val="0000FF"/>
                </a:solidFill>
              </a:rPr>
              <a:t>3 </a:t>
            </a:r>
            <a:r>
              <a:rPr lang="en-US" dirty="0" smtClean="0">
                <a:solidFill>
                  <a:srgbClr val="0000FF"/>
                </a:solidFill>
              </a:rPr>
              <a:t>= 6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baseline="-25000" dirty="0" smtClean="0">
                <a:solidFill>
                  <a:srgbClr val="0000FF"/>
                </a:solidFill>
              </a:rPr>
              <a:t>21 </a:t>
            </a:r>
            <a:r>
              <a:rPr lang="en-US" dirty="0" smtClean="0">
                <a:solidFill>
                  <a:srgbClr val="0000FF"/>
                </a:solidFill>
              </a:rPr>
              <a:t>=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48</a:t>
            </a:r>
            <a:r>
              <a:rPr lang="en-US" dirty="0" smtClean="0"/>
              <a:t>, find 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 and </a:t>
            </a:r>
            <a:r>
              <a:rPr lang="en-US" i="1" dirty="0" smtClean="0"/>
              <a:t>d</a:t>
            </a:r>
            <a:r>
              <a:rPr lang="en-US" dirty="0" smtClean="0"/>
              <a:t> for the arithmetic sequence.</a:t>
            </a:r>
            <a:r>
              <a:rPr lang="en-US" i="1" dirty="0" smtClean="0"/>
              <a:t> 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Using the formula                                 and solving simultaneous equations, we have</a:t>
            </a:r>
            <a:endParaRPr lang="en-US" dirty="0"/>
          </a:p>
        </p:txBody>
      </p:sp>
      <p:graphicFrame>
        <p:nvGraphicFramePr>
          <p:cNvPr id="167939" name="Object 3"/>
          <p:cNvGraphicFramePr>
            <a:graphicFrameLocks noChangeAspect="1"/>
          </p:cNvGraphicFramePr>
          <p:nvPr/>
        </p:nvGraphicFramePr>
        <p:xfrm>
          <a:off x="3524250" y="4381500"/>
          <a:ext cx="2095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2095200" imgH="952200" progId="Equation.DSMT4">
                  <p:embed/>
                </p:oleObj>
              </mc:Choice>
              <mc:Fallback>
                <p:oleObj name="Equation" r:id="rId3" imgW="2095200" imgH="952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0" y="4381500"/>
                        <a:ext cx="2095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941" name="Object 5"/>
          <p:cNvGraphicFramePr>
            <a:graphicFrameLocks noChangeAspect="1"/>
          </p:cNvGraphicFramePr>
          <p:nvPr/>
        </p:nvGraphicFramePr>
        <p:xfrm>
          <a:off x="3238500" y="3289300"/>
          <a:ext cx="2400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2400120" imgH="457200" progId="Equation.DSMT4">
                  <p:embed/>
                </p:oleObj>
              </mc:Choice>
              <mc:Fallback>
                <p:oleObj name="Equation" r:id="rId5" imgW="2400120" imgH="457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289300"/>
                        <a:ext cx="24003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Finding a Specific Term in an Arithmetic Sequence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5334000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/>
              <a:t>So, </a:t>
            </a:r>
            <a:r>
              <a:rPr lang="en-US" i="1" dirty="0" smtClean="0">
                <a:solidFill>
                  <a:srgbClr val="FF0000"/>
                </a:solidFill>
              </a:rPr>
              <a:t>a</a:t>
            </a:r>
            <a:r>
              <a:rPr lang="en-US" baseline="-25000" dirty="0" smtClean="0">
                <a:solidFill>
                  <a:srgbClr val="FF0000"/>
                </a:solidFill>
              </a:rPr>
              <a:t>1 </a:t>
            </a:r>
            <a:r>
              <a:rPr lang="en-US" dirty="0" smtClean="0">
                <a:solidFill>
                  <a:srgbClr val="FF0000"/>
                </a:solidFill>
                <a:latin typeface="Symbol" pitchFamily="82" charset="2"/>
              </a:rPr>
              <a:t>=</a:t>
            </a:r>
            <a:r>
              <a:rPr lang="en-US" dirty="0" smtClean="0">
                <a:solidFill>
                  <a:srgbClr val="FF0000"/>
                </a:solidFill>
              </a:rPr>
              <a:t> 12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rgbClr val="FF0000"/>
                </a:solidFill>
              </a:rPr>
              <a:t>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Symbol" pitchFamily="82" charset="2"/>
              </a:rPr>
              <a:t>=</a:t>
            </a:r>
            <a:r>
              <a:rPr lang="en-US" dirty="0" smtClean="0">
                <a:solidFill>
                  <a:srgbClr val="FF0000"/>
                </a:solidFill>
              </a:rPr>
              <a:t> −3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167940" name="Object 4"/>
          <p:cNvGraphicFramePr>
            <a:graphicFrameLocks noChangeAspect="1"/>
          </p:cNvGraphicFramePr>
          <p:nvPr/>
        </p:nvGraphicFramePr>
        <p:xfrm>
          <a:off x="3263900" y="4114800"/>
          <a:ext cx="3060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3" imgW="3060360" imgH="457200" progId="Equation.DSMT4">
                  <p:embed/>
                </p:oleObj>
              </mc:Choice>
              <mc:Fallback>
                <p:oleObj name="Equation" r:id="rId3" imgW="306036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114800"/>
                        <a:ext cx="30607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098800" y="4737100"/>
          <a:ext cx="153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5" imgW="1536480" imgH="431640" progId="Equation.DSMT4">
                  <p:embed/>
                </p:oleObj>
              </mc:Choice>
              <mc:Fallback>
                <p:oleObj name="Equation" r:id="rId5" imgW="153648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4737100"/>
                        <a:ext cx="1536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870200" y="1371600"/>
          <a:ext cx="3403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7" imgW="3403440" imgH="952200" progId="Equation.DSMT4">
                  <p:embed/>
                </p:oleObj>
              </mc:Choice>
              <mc:Fallback>
                <p:oleObj name="Equation" r:id="rId7" imgW="340344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1371600"/>
                        <a:ext cx="3403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079750" y="3048000"/>
          <a:ext cx="3251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9" imgW="3251160" imgH="393480" progId="Equation.DSMT4">
                  <p:embed/>
                </p:oleObj>
              </mc:Choice>
              <mc:Fallback>
                <p:oleObj name="Equation" r:id="rId9" imgW="32511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3048000"/>
                        <a:ext cx="3251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901950" y="2489200"/>
          <a:ext cx="3365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11" imgW="3365280" imgH="393480" progId="Equation.DSMT4">
                  <p:embed/>
                </p:oleObj>
              </mc:Choice>
              <mc:Fallback>
                <p:oleObj name="Equation" r:id="rId11" imgW="336528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950" y="2489200"/>
                        <a:ext cx="3365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984500" y="3606800"/>
          <a:ext cx="850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13" imgW="850680" imgH="342720" progId="Equation.DSMT4">
                  <p:embed/>
                </p:oleObj>
              </mc:Choice>
              <mc:Fallback>
                <p:oleObj name="Equation" r:id="rId13" imgW="850680" imgH="3427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3606800"/>
                        <a:ext cx="850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4: Finding </a:t>
            </a:r>
            <a:r>
              <a:rPr lang="pt-BR" i="1" dirty="0" smtClean="0"/>
              <a:t>n</a:t>
            </a:r>
            <a:r>
              <a:rPr lang="pt-BR" dirty="0" smtClean="0"/>
              <a:t> Given Certain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</p:spPr>
        <p:txBody>
          <a:bodyPr>
            <a:spAutoFit/>
          </a:bodyPr>
          <a:lstStyle/>
          <a:p>
            <a:r>
              <a:rPr lang="en-US" dirty="0" smtClean="0"/>
              <a:t>Given that </a:t>
            </a:r>
            <a:r>
              <a:rPr lang="en-US" dirty="0" smtClean="0">
                <a:solidFill>
                  <a:srgbClr val="0000FF"/>
                </a:solidFill>
              </a:rPr>
              <a:t>{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i="1" baseline="-25000" dirty="0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} </a:t>
            </a:r>
            <a:r>
              <a:rPr lang="en-US" dirty="0" smtClean="0"/>
              <a:t>is an arithmetic sequence,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baseline="-25000" dirty="0" smtClean="0">
                <a:solidFill>
                  <a:srgbClr val="0000FF"/>
                </a:solidFill>
              </a:rPr>
              <a:t>10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dirty="0" smtClean="0">
                <a:solidFill>
                  <a:srgbClr val="0000FF"/>
                </a:solidFill>
                <a:latin typeface="Symbol" pitchFamily="82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12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0000FF"/>
                </a:solidFill>
              </a:rPr>
              <a:t>d </a:t>
            </a:r>
            <a:r>
              <a:rPr lang="en-US" dirty="0" smtClean="0">
                <a:solidFill>
                  <a:srgbClr val="0000FF"/>
                </a:solidFill>
              </a:rPr>
              <a:t>= </a:t>
            </a:r>
            <a:r>
              <a:rPr lang="en-US" dirty="0" smtClean="0">
                <a:solidFill>
                  <a:srgbClr val="0000FF"/>
                </a:solidFill>
                <a:latin typeface="Symbol" pitchFamily="82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3</a:t>
            </a:r>
            <a:r>
              <a:rPr lang="en-US" dirty="0" smtClean="0"/>
              <a:t>, and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i="1" baseline="-25000" dirty="0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dirty="0" smtClean="0">
                <a:solidFill>
                  <a:srgbClr val="0000FF"/>
                </a:solidFill>
                <a:latin typeface="Symbol" pitchFamily="82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72</a:t>
            </a:r>
            <a:r>
              <a:rPr lang="en-US" dirty="0" smtClean="0"/>
              <a:t>, find </a:t>
            </a:r>
            <a:r>
              <a:rPr lang="en-US" i="1" dirty="0" smtClean="0"/>
              <a:t>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Solution:  </a:t>
            </a:r>
            <a:r>
              <a:rPr lang="en-US" dirty="0" smtClean="0"/>
              <a:t>Because the sequence is arithmetic, we can use the conditions that </a:t>
            </a:r>
            <a:r>
              <a:rPr lang="en-US" i="1" dirty="0" smtClean="0"/>
              <a:t>a</a:t>
            </a:r>
            <a:r>
              <a:rPr lang="en-US" baseline="-25000" dirty="0" smtClean="0"/>
              <a:t>10</a:t>
            </a:r>
            <a:r>
              <a:rPr lang="en-US" dirty="0" smtClean="0"/>
              <a:t> = </a:t>
            </a:r>
            <a:r>
              <a:rPr lang="en-US" dirty="0" smtClean="0">
                <a:latin typeface="Symbol" pitchFamily="82" charset="2"/>
              </a:rPr>
              <a:t>-</a:t>
            </a:r>
            <a:r>
              <a:rPr lang="en-US" dirty="0" smtClean="0"/>
              <a:t>12 and </a:t>
            </a:r>
            <a:r>
              <a:rPr lang="en-US" i="1" dirty="0" smtClean="0"/>
              <a:t>d</a:t>
            </a:r>
            <a:r>
              <a:rPr lang="en-US" dirty="0" smtClean="0"/>
              <a:t> = </a:t>
            </a:r>
            <a:r>
              <a:rPr lang="en-US" dirty="0" smtClean="0">
                <a:latin typeface="Symbol" pitchFamily="82" charset="2"/>
              </a:rPr>
              <a:t>-</a:t>
            </a:r>
            <a:r>
              <a:rPr lang="en-US" dirty="0" smtClean="0"/>
              <a:t>3 to find 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 as follows:</a:t>
            </a:r>
            <a:endParaRPr lang="en-US" dirty="0"/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3213100" y="3200400"/>
          <a:ext cx="2298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5" name="Equation" r:id="rId3" imgW="2298600" imgH="457200" progId="Equation.DSMT4">
                  <p:embed/>
                </p:oleObj>
              </mc:Choice>
              <mc:Fallback>
                <p:oleObj name="Equation" r:id="rId3" imgW="229860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3200400"/>
                        <a:ext cx="22987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2971800" y="3784600"/>
          <a:ext cx="3086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6" name="Equation" r:id="rId5" imgW="3085920" imgH="457200" progId="Equation.DSMT4">
                  <p:embed/>
                </p:oleObj>
              </mc:Choice>
              <mc:Fallback>
                <p:oleObj name="Equation" r:id="rId5" imgW="3085920" imgH="457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784600"/>
                        <a:ext cx="30861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2971800" y="4368800"/>
          <a:ext cx="2489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7" name="Equation" r:id="rId7" imgW="2489040" imgH="457200" progId="Equation.DSMT4">
                  <p:embed/>
                </p:oleObj>
              </mc:Choice>
              <mc:Fallback>
                <p:oleObj name="Equation" r:id="rId7" imgW="248904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368800"/>
                        <a:ext cx="2489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2971800" y="4953000"/>
          <a:ext cx="1803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8" name="Equation" r:id="rId9" imgW="1803240" imgH="406080" progId="Equation.DSMT4">
                  <p:embed/>
                </p:oleObj>
              </mc:Choice>
              <mc:Fallback>
                <p:oleObj name="Equation" r:id="rId9" imgW="180324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953000"/>
                        <a:ext cx="1803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3187700" y="5486400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9" name="Equation" r:id="rId11" imgW="939600" imgH="406080" progId="Equation.DSMT4">
                  <p:embed/>
                </p:oleObj>
              </mc:Choice>
              <mc:Fallback>
                <p:oleObj name="Equation" r:id="rId11" imgW="939600" imgH="406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5486400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4: Finding </a:t>
            </a:r>
            <a:r>
              <a:rPr lang="pt-BR" i="1" dirty="0" smtClean="0"/>
              <a:t>n</a:t>
            </a:r>
            <a:r>
              <a:rPr lang="pt-BR" dirty="0" smtClean="0"/>
              <a:t> Given Certain Conditions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Now, using the formula again, we can solve for </a:t>
            </a:r>
            <a:r>
              <a:rPr lang="en-US" i="1" dirty="0" smtClean="0"/>
              <a:t>n</a:t>
            </a:r>
            <a:r>
              <a:rPr lang="en-US" dirty="0" smtClean="0"/>
              <a:t> as follows: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Thus, </a:t>
            </a:r>
            <a:r>
              <a:rPr lang="en-US" dirty="0" smtClean="0">
                <a:solidFill>
                  <a:srgbClr val="0000FF"/>
                </a:solidFill>
                <a:latin typeface="Symbol" pitchFamily="82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72 </a:t>
            </a:r>
            <a:r>
              <a:rPr lang="en-US" dirty="0" smtClean="0"/>
              <a:t>is the </a:t>
            </a:r>
            <a:r>
              <a:rPr lang="en-US" dirty="0" smtClean="0">
                <a:solidFill>
                  <a:srgbClr val="FF0000"/>
                </a:solidFill>
              </a:rPr>
              <a:t>30th</a:t>
            </a:r>
            <a:r>
              <a:rPr lang="en-US" dirty="0" smtClean="0"/>
              <a:t> term in the sequence.</a:t>
            </a:r>
            <a:endParaRPr lang="en-US" dirty="0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3409950" y="2209800"/>
          <a:ext cx="2971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4" name="Equation" r:id="rId3" imgW="2971800" imgH="457200" progId="Equation.DSMT4">
                  <p:embed/>
                </p:oleObj>
              </mc:Choice>
              <mc:Fallback>
                <p:oleObj name="Equation" r:id="rId3" imgW="2971800" imgH="457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2209800"/>
                        <a:ext cx="2971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3409950" y="2959100"/>
          <a:ext cx="229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5" name="Equation" r:id="rId5" imgW="2298600" imgH="291960" progId="Equation.DSMT4">
                  <p:embed/>
                </p:oleObj>
              </mc:Choice>
              <mc:Fallback>
                <p:oleObj name="Equation" r:id="rId5" imgW="22986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2959100"/>
                        <a:ext cx="229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3409950" y="35433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6" name="Equation" r:id="rId7" imgW="1447560" imgH="291960" progId="Equation.DSMT4">
                  <p:embed/>
                </p:oleObj>
              </mc:Choice>
              <mc:Fallback>
                <p:oleObj name="Equation" r:id="rId7" imgW="14475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35433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3619500" y="41275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7" name="Equation" r:id="rId9" imgW="876240" imgH="291960" progId="Equation.DSMT4">
                  <p:embed/>
                </p:oleObj>
              </mc:Choice>
              <mc:Fallback>
                <p:oleObj name="Equation" r:id="rId9" imgW="8762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41275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Sums of Arithmetic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58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Partial Sums of Arithmetic Sequences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i="1" dirty="0" smtClean="0">
                <a:solidFill>
                  <a:srgbClr val="C00000"/>
                </a:solidFill>
              </a:rPr>
              <a:t>n</a:t>
            </a:r>
            <a:r>
              <a:rPr lang="en-US" b="1" baseline="30000" dirty="0" smtClean="0">
                <a:solidFill>
                  <a:srgbClr val="C00000"/>
                </a:solidFill>
              </a:rPr>
              <a:t>th</a:t>
            </a:r>
            <a:r>
              <a:rPr lang="en-US" b="1" dirty="0" smtClean="0">
                <a:solidFill>
                  <a:srgbClr val="C00000"/>
                </a:solidFill>
              </a:rPr>
              <a:t> partial sum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S</a:t>
            </a:r>
            <a:r>
              <a:rPr lang="en-US" i="1" baseline="-25000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, of the first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terms of an arithmetic sequence {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1" baseline="-25000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} is</a:t>
            </a: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69986" name="Object 2"/>
          <p:cNvGraphicFramePr>
            <a:graphicFrameLocks noChangeAspect="1"/>
          </p:cNvGraphicFramePr>
          <p:nvPr/>
        </p:nvGraphicFramePr>
        <p:xfrm>
          <a:off x="2882900" y="2819400"/>
          <a:ext cx="3378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3377880" imgH="952200" progId="Equation.DSMT4">
                  <p:embed/>
                </p:oleObj>
              </mc:Choice>
              <mc:Fallback>
                <p:oleObj name="Equation" r:id="rId3" imgW="3377880" imgH="952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2819400"/>
                        <a:ext cx="3378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The Sum of a Finite Arithmetic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show that the corresponding sequence is an arithmetic sequence by finding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i="1" baseline="-25000" dirty="0" smtClean="0">
                <a:solidFill>
                  <a:srgbClr val="0000FF"/>
                </a:solidFill>
              </a:rPr>
              <a:t>k</a:t>
            </a:r>
            <a:r>
              <a:rPr lang="en-US" baseline="-25000" dirty="0" smtClean="0">
                <a:solidFill>
                  <a:srgbClr val="0000FF"/>
                </a:solidFill>
              </a:rPr>
              <a:t>+1 </a:t>
            </a:r>
            <a:r>
              <a:rPr lang="en-US" i="1" dirty="0" smtClean="0">
                <a:solidFill>
                  <a:srgbClr val="0000FF"/>
                </a:solidFill>
              </a:rPr>
              <a:t>− a</a:t>
            </a:r>
            <a:r>
              <a:rPr lang="en-US" i="1" baseline="-25000" dirty="0" smtClean="0">
                <a:solidFill>
                  <a:srgbClr val="0000FF"/>
                </a:solidFill>
              </a:rPr>
              <a:t>k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i="1" dirty="0" smtClean="0">
                <a:solidFill>
                  <a:srgbClr val="0000FF"/>
                </a:solidFill>
              </a:rPr>
              <a:t> d</a:t>
            </a:r>
            <a:r>
              <a:rPr lang="en-US" i="1" dirty="0" smtClean="0"/>
              <a:t>. </a:t>
            </a:r>
            <a:r>
              <a:rPr lang="en-US" dirty="0" smtClean="0"/>
              <a:t>Then find the indicated sum using the formula.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Solution: </a:t>
            </a:r>
            <a:endParaRPr lang="en-US" dirty="0" smtClean="0"/>
          </a:p>
          <a:p>
            <a:endParaRPr lang="en-US" i="1" dirty="0" smtClean="0"/>
          </a:p>
        </p:txBody>
      </p:sp>
      <p:graphicFrame>
        <p:nvGraphicFramePr>
          <p:cNvPr id="171010" name="Object 2"/>
          <p:cNvGraphicFramePr>
            <a:graphicFrameLocks noChangeAspect="1"/>
          </p:cNvGraphicFramePr>
          <p:nvPr/>
        </p:nvGraphicFramePr>
        <p:xfrm>
          <a:off x="530352" y="2662767"/>
          <a:ext cx="3759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3" imgW="3759120" imgH="952200" progId="Equation.DSMT4">
                  <p:embed/>
                </p:oleObj>
              </mc:Choice>
              <mc:Fallback>
                <p:oleObj name="Equation" r:id="rId3" imgW="3759120" imgH="952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62767"/>
                        <a:ext cx="3759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1011" name="Object 3"/>
          <p:cNvGraphicFramePr>
            <a:graphicFrameLocks noChangeAspect="1"/>
          </p:cNvGraphicFramePr>
          <p:nvPr/>
        </p:nvGraphicFramePr>
        <p:xfrm>
          <a:off x="530352" y="4419600"/>
          <a:ext cx="3467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5" imgW="3466800" imgH="431640" progId="Equation.DSMT4">
                  <p:embed/>
                </p:oleObj>
              </mc:Choice>
              <mc:Fallback>
                <p:oleObj name="Equation" r:id="rId5" imgW="3466800" imgH="431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19600"/>
                        <a:ext cx="3467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0352" y="5029200"/>
          <a:ext cx="4203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7" imgW="4203360" imgH="431640" progId="Equation.DSMT4">
                  <p:embed/>
                </p:oleObj>
              </mc:Choice>
              <mc:Fallback>
                <p:oleObj name="Equation" r:id="rId7" imgW="420336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029200"/>
                        <a:ext cx="4203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The Sum of a Finite Arithmetic Sequence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upper limit of the summation is </a:t>
            </a:r>
            <a:r>
              <a:rPr lang="en-US" i="1" dirty="0" smtClean="0"/>
              <a:t>n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FF00FF"/>
                </a:solidFill>
              </a:rPr>
              <a:t>75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897188" y="1989138"/>
          <a:ext cx="2438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3" imgW="2438280" imgH="952200" progId="Equation.DSMT4">
                  <p:embed/>
                </p:oleObj>
              </mc:Choice>
              <mc:Fallback>
                <p:oleObj name="Equation" r:id="rId3" imgW="243828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7188" y="1989138"/>
                        <a:ext cx="2438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561645" y="3025422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5" imgW="1320480" imgH="838080" progId="Equation.DSMT4">
                  <p:embed/>
                </p:oleObj>
              </mc:Choice>
              <mc:Fallback>
                <p:oleObj name="Equation" r:id="rId5" imgW="1320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1645" y="3025422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550356" y="4006144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7" imgW="1015920" imgH="291960" progId="Equation.DSMT4">
                  <p:embed/>
                </p:oleObj>
              </mc:Choice>
              <mc:Fallback>
                <p:oleObj name="Equation" r:id="rId7" imgW="1015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0356" y="4006144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The Sum of a Finite Arithmetic Sequence (cont.)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36134"/>
          </a:xfrm>
        </p:spPr>
        <p:txBody>
          <a:bodyPr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Solution: </a:t>
            </a:r>
          </a:p>
          <a:p>
            <a:endParaRPr lang="en-US" b="1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So, {3</a:t>
            </a:r>
            <a:r>
              <a:rPr lang="en-US" i="1" dirty="0" smtClean="0"/>
              <a:t>k</a:t>
            </a:r>
            <a:r>
              <a:rPr lang="en-US" dirty="0" smtClean="0"/>
              <a:t>} is an arithmetic sequence</a:t>
            </a:r>
            <a:r>
              <a:rPr lang="en-US" i="1" dirty="0" smtClean="0"/>
              <a:t>. </a:t>
            </a:r>
            <a:endParaRPr lang="en-US" dirty="0"/>
          </a:p>
        </p:txBody>
      </p:sp>
      <p:graphicFrame>
        <p:nvGraphicFramePr>
          <p:cNvPr id="173059" name="Object 3"/>
          <p:cNvGraphicFramePr>
            <a:graphicFrameLocks noChangeAspect="1"/>
          </p:cNvGraphicFramePr>
          <p:nvPr/>
        </p:nvGraphicFramePr>
        <p:xfrm>
          <a:off x="530352" y="1371600"/>
          <a:ext cx="4140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3" imgW="4140000" imgH="952200" progId="Equation.DSMT4">
                  <p:embed/>
                </p:oleObj>
              </mc:Choice>
              <mc:Fallback>
                <p:oleObj name="Equation" r:id="rId3" imgW="4140000" imgH="952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4140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032000" y="2339622"/>
          <a:ext cx="5207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5" imgW="5206680" imgH="469800" progId="Equation.DSMT4">
                  <p:embed/>
                </p:oleObj>
              </mc:Choice>
              <mc:Fallback>
                <p:oleObj name="Equation" r:id="rId5" imgW="52066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2339622"/>
                        <a:ext cx="5207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032000" y="2906889"/>
          <a:ext cx="425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7" imgW="4254480" imgH="469800" progId="Equation.DSMT4">
                  <p:embed/>
                </p:oleObj>
              </mc:Choice>
              <mc:Fallback>
                <p:oleObj name="Equation" r:id="rId7" imgW="42544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2906889"/>
                        <a:ext cx="425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536700" y="4013200"/>
          <a:ext cx="6972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9" imgW="6972120" imgH="952200" progId="Equation.DSMT4">
                  <p:embed/>
                </p:oleObj>
              </mc:Choice>
              <mc:Fallback>
                <p:oleObj name="Equation" r:id="rId9" imgW="6972120" imgH="952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4013200"/>
                        <a:ext cx="6972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2348088" y="5029200"/>
          <a:ext cx="1422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11" imgW="1422360" imgH="469800" progId="Equation.DSMT4">
                  <p:embed/>
                </p:oleObj>
              </mc:Choice>
              <mc:Fallback>
                <p:oleObj name="Equation" r:id="rId11" imgW="14223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8088" y="5029200"/>
                        <a:ext cx="1422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2348088" y="55753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13" imgW="1002960" imgH="291960" progId="Equation.DSMT4">
                  <p:embed/>
                </p:oleObj>
              </mc:Choice>
              <mc:Fallback>
                <p:oleObj name="Equation" r:id="rId13" imgW="10029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8088" y="55753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The Sum of a Finite Arithmetic Sequence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Also, Property III of Section 10.2 can be used to find the sum. </a:t>
            </a:r>
          </a:p>
          <a:p>
            <a:endParaRPr lang="en-US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1176867" y="2410176"/>
          <a:ext cx="6032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3" imgW="6032160" imgH="952200" progId="Equation.DSMT4">
                  <p:embed/>
                </p:oleObj>
              </mc:Choice>
              <mc:Fallback>
                <p:oleObj name="Equation" r:id="rId3" imgW="603216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6867" y="2410176"/>
                        <a:ext cx="6032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000955" y="3457221"/>
          <a:ext cx="609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5" imgW="6095880" imgH="838080" progId="Equation.DSMT4">
                  <p:embed/>
                </p:oleObj>
              </mc:Choice>
              <mc:Fallback>
                <p:oleObj name="Equation" r:id="rId5" imgW="6095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955" y="3457221"/>
                        <a:ext cx="609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000955" y="45085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7" imgW="1447560" imgH="291960" progId="Equation.DSMT4">
                  <p:embed/>
                </p:oleObj>
              </mc:Choice>
              <mc:Fallback>
                <p:oleObj name="Equation" r:id="rId7" imgW="14475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955" y="45085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000955" y="50419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9" imgW="1002960" imgH="291960" progId="Equation.DSMT4">
                  <p:embed/>
                </p:oleObj>
              </mc:Choice>
              <mc:Fallback>
                <p:oleObj name="Equation" r:id="rId9" imgW="1002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955" y="50419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The Sum of a Finite Arithmetic Sequence (cont.)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Solution: </a:t>
            </a:r>
          </a:p>
          <a:p>
            <a:endParaRPr lang="en-US" b="1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So, {−2</a:t>
            </a:r>
            <a:r>
              <a:rPr lang="en-US" i="1" dirty="0" smtClean="0"/>
              <a:t>k </a:t>
            </a:r>
            <a:r>
              <a:rPr lang="en-US" dirty="0" smtClean="0"/>
              <a:t>+ 5} is an arithmetic sequence.</a:t>
            </a:r>
            <a:r>
              <a:rPr lang="en-US" i="1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75107" name="Object 3"/>
          <p:cNvGraphicFramePr>
            <a:graphicFrameLocks noChangeAspect="1"/>
          </p:cNvGraphicFramePr>
          <p:nvPr/>
        </p:nvGraphicFramePr>
        <p:xfrm>
          <a:off x="530352" y="1371600"/>
          <a:ext cx="6883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Equation" r:id="rId3" imgW="6883200" imgH="952200" progId="Equation.DSMT4">
                  <p:embed/>
                </p:oleObj>
              </mc:Choice>
              <mc:Fallback>
                <p:oleObj name="Equation" r:id="rId3" imgW="6883200" imgH="952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6883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08" name="Object 4"/>
          <p:cNvGraphicFramePr>
            <a:graphicFrameLocks noChangeAspect="1"/>
          </p:cNvGraphicFramePr>
          <p:nvPr/>
        </p:nvGraphicFramePr>
        <p:xfrm>
          <a:off x="2033588" y="2930877"/>
          <a:ext cx="6591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5" imgW="6591240" imgH="469800" progId="Equation.DSMT4">
                  <p:embed/>
                </p:oleObj>
              </mc:Choice>
              <mc:Fallback>
                <p:oleObj name="Equation" r:id="rId5" imgW="659124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588" y="2930877"/>
                        <a:ext cx="6591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033588" y="2362200"/>
          <a:ext cx="648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7" imgW="6489360" imgH="469800" progId="Equation.DSMT4">
                  <p:embed/>
                </p:oleObj>
              </mc:Choice>
              <mc:Fallback>
                <p:oleObj name="Equation" r:id="rId7" imgW="64893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588" y="2362200"/>
                        <a:ext cx="648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530352" y="4000500"/>
          <a:ext cx="8166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9" imgW="8165880" imgH="952200" progId="Equation.DSMT4">
                  <p:embed/>
                </p:oleObj>
              </mc:Choice>
              <mc:Fallback>
                <p:oleObj name="Equation" r:id="rId9" imgW="816588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00500"/>
                        <a:ext cx="8166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273300" y="4940300"/>
          <a:ext cx="165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7" name="Equation" r:id="rId11" imgW="1650960" imgH="469800" progId="Equation.DSMT4">
                  <p:embed/>
                </p:oleObj>
              </mc:Choice>
              <mc:Fallback>
                <p:oleObj name="Equation" r:id="rId11" imgW="16509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4940300"/>
                        <a:ext cx="1651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2273300" y="55753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8" name="Equation" r:id="rId13" imgW="1231560" imgH="291960" progId="Equation.DSMT4">
                  <p:embed/>
                </p:oleObj>
              </mc:Choice>
              <mc:Fallback>
                <p:oleObj name="Equation" r:id="rId13" imgW="12315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55753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Objectives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</p:spPr>
        <p:txBody>
          <a:bodyPr>
            <a:spAutoFit/>
          </a:bodyPr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Determine whether or not a sequence is </a:t>
            </a:r>
            <a:r>
              <a:rPr lang="en-US" b="1" dirty="0" smtClean="0"/>
              <a:t>arithmetic.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Find the general term for an arithmetic sequence.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Find the specified terms of an arithmetic sequence.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Find the sum of the first </a:t>
            </a:r>
            <a:r>
              <a:rPr lang="en-US" i="1" dirty="0" smtClean="0"/>
              <a:t>n</a:t>
            </a:r>
            <a:r>
              <a:rPr lang="en-US" dirty="0" smtClean="0"/>
              <a:t> terms of an arithmetic sequence.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715000" y="4702314"/>
            <a:ext cx="3276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The sum of a finite arithmetic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sequence and Property IV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The Sum of a Finite Arithmetic Sequence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Also, Properties II, III, and IV of Section 10.2 and the sum of a finite arithmetic sequence from this section can be used to find the sum.</a:t>
            </a:r>
            <a:endParaRPr lang="en-US" dirty="0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530352" y="2590800"/>
          <a:ext cx="6438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3" imgW="6438600" imgH="952200" progId="Equation.DSMT4">
                  <p:embed/>
                </p:oleObj>
              </mc:Choice>
              <mc:Fallback>
                <p:oleObj name="Equation" r:id="rId3" imgW="643860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90800"/>
                        <a:ext cx="64389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276122" y="3608211"/>
          <a:ext cx="4749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name="Equation" r:id="rId5" imgW="4749480" imgH="952200" progId="Equation.DSMT4">
                  <p:embed/>
                </p:oleObj>
              </mc:Choice>
              <mc:Fallback>
                <p:oleObj name="Equation" r:id="rId5" imgW="474948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6122" y="3608211"/>
                        <a:ext cx="4749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276122" y="4572000"/>
          <a:ext cx="335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name="Equation" r:id="rId7" imgW="3352680" imgH="838080" progId="Equation.DSMT4">
                  <p:embed/>
                </p:oleObj>
              </mc:Choice>
              <mc:Fallback>
                <p:oleObj name="Equation" r:id="rId7" imgW="335268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6122" y="4572000"/>
                        <a:ext cx="335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2276122" y="5610225"/>
          <a:ext cx="250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0" name="Equation" r:id="rId9" imgW="2501640" imgH="291960" progId="Equation.DSMT4">
                  <p:embed/>
                </p:oleObj>
              </mc:Choice>
              <mc:Fallback>
                <p:oleObj name="Equation" r:id="rId9" imgW="2501640" imgH="291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6122" y="5610225"/>
                        <a:ext cx="250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4876800" y="5623560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Equation" r:id="rId11" imgW="2057400" imgH="291960" progId="Equation.DSMT4">
                  <p:embed/>
                </p:oleObj>
              </mc:Choice>
              <mc:Fallback>
                <p:oleObj name="Equation" r:id="rId11" imgW="205740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623560"/>
                        <a:ext cx="205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7034213" y="562356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Equation" r:id="rId13" imgW="1231560" imgH="291960" progId="Equation.DSMT4">
                  <p:embed/>
                </p:oleObj>
              </mc:Choice>
              <mc:Fallback>
                <p:oleObj name="Equation" r:id="rId13" imgW="1231560" imgH="291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4213" y="562356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6: An Application of an Arithmetic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that you are offered two jobs by the same company. The first job has a starting salary of </a:t>
            </a:r>
            <a:r>
              <a:rPr lang="en-US" dirty="0" smtClean="0">
                <a:solidFill>
                  <a:srgbClr val="0000FF"/>
                </a:solidFill>
              </a:rPr>
              <a:t>$35,000</a:t>
            </a:r>
            <a:r>
              <a:rPr lang="en-US" dirty="0" smtClean="0"/>
              <a:t>, with a “guaranteed” raise of </a:t>
            </a:r>
            <a:r>
              <a:rPr lang="en-US" dirty="0" smtClean="0">
                <a:solidFill>
                  <a:srgbClr val="0000FF"/>
                </a:solidFill>
              </a:rPr>
              <a:t>$2000</a:t>
            </a:r>
            <a:r>
              <a:rPr lang="en-US" dirty="0" smtClean="0"/>
              <a:t> per year. The second job starts at </a:t>
            </a:r>
            <a:r>
              <a:rPr lang="en-US" dirty="0" smtClean="0">
                <a:solidFill>
                  <a:srgbClr val="0000FF"/>
                </a:solidFill>
              </a:rPr>
              <a:t>$40,000</a:t>
            </a:r>
            <a:r>
              <a:rPr lang="en-US" dirty="0" smtClean="0"/>
              <a:t> with a “guaranteed” raise of </a:t>
            </a:r>
            <a:r>
              <a:rPr lang="en-US" dirty="0" smtClean="0">
                <a:solidFill>
                  <a:srgbClr val="0000FF"/>
                </a:solidFill>
              </a:rPr>
              <a:t>$1200</a:t>
            </a:r>
            <a:r>
              <a:rPr lang="en-US" dirty="0" smtClean="0"/>
              <a:t> per year.</a:t>
            </a:r>
          </a:p>
          <a:p>
            <a:pPr marL="463550" indent="-463550"/>
            <a:r>
              <a:rPr lang="en-US" b="1" dirty="0" smtClean="0"/>
              <a:t>a.	</a:t>
            </a:r>
            <a:r>
              <a:rPr lang="en-US" dirty="0" smtClean="0"/>
              <a:t>What would be your salary in the 10th year of each of these jobs?</a:t>
            </a:r>
          </a:p>
          <a:p>
            <a:pPr marL="463550" indent="-463550"/>
            <a:r>
              <a:rPr lang="en-US" b="1" dirty="0" smtClean="0"/>
              <a:t>b.	</a:t>
            </a:r>
            <a:r>
              <a:rPr lang="en-US" dirty="0" smtClean="0"/>
              <a:t>If you were to stay 10 years with the company, which job would pay the most in total salary?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6: An Application of an </a:t>
            </a:r>
            <a:br>
              <a:rPr lang="en-US" dirty="0" smtClean="0"/>
            </a:br>
            <a:r>
              <a:rPr lang="en-US" dirty="0" smtClean="0"/>
              <a:t>Arithmetic Sequence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918269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Since the salary would increase the same amount each year, the yearly salaries form arithmetic sequences and we can use the corresponding formulas for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baseline="-25000" dirty="0" smtClean="0">
                <a:solidFill>
                  <a:srgbClr val="0000FF"/>
                </a:solidFill>
              </a:rPr>
              <a:t>10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rgbClr val="0000FF"/>
                </a:solidFill>
              </a:rPr>
              <a:t>S</a:t>
            </a:r>
            <a:r>
              <a:rPr lang="en-US" baseline="-25000" dirty="0" smtClean="0">
                <a:solidFill>
                  <a:srgbClr val="0000FF"/>
                </a:solidFill>
              </a:rPr>
              <a:t>10</a:t>
            </a:r>
            <a:r>
              <a:rPr lang="en-US" dirty="0" smtClean="0"/>
              <a:t>.</a:t>
            </a:r>
          </a:p>
          <a:p>
            <a:pPr>
              <a:tabLst>
                <a:tab pos="2171700" algn="r"/>
                <a:tab pos="2400300" algn="l"/>
              </a:tabLst>
            </a:pPr>
            <a:r>
              <a:rPr lang="en-US" b="1" dirty="0" smtClean="0"/>
              <a:t>a.	First job:	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baseline="-25000" dirty="0" smtClean="0">
                <a:solidFill>
                  <a:srgbClr val="0000FF"/>
                </a:solidFill>
              </a:rPr>
              <a:t>10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99"/>
                </a:solidFill>
              </a:rPr>
              <a:t>= </a:t>
            </a:r>
            <a:r>
              <a:rPr lang="en-US" i="1" dirty="0" smtClean="0">
                <a:solidFill>
                  <a:srgbClr val="000099"/>
                </a:solidFill>
              </a:rPr>
              <a:t>a</a:t>
            </a:r>
            <a:r>
              <a:rPr lang="en-US" baseline="-25000" dirty="0" smtClean="0">
                <a:solidFill>
                  <a:srgbClr val="000099"/>
                </a:solidFill>
              </a:rPr>
              <a:t>1</a:t>
            </a:r>
            <a:r>
              <a:rPr lang="en-US" dirty="0" smtClean="0">
                <a:solidFill>
                  <a:srgbClr val="000099"/>
                </a:solidFill>
              </a:rPr>
              <a:t> + (10 – 1)</a:t>
            </a:r>
            <a:r>
              <a:rPr lang="en-US" i="1" dirty="0" smtClean="0">
                <a:solidFill>
                  <a:srgbClr val="000099"/>
                </a:solidFill>
              </a:rPr>
              <a:t>d</a:t>
            </a:r>
            <a:endParaRPr lang="en-US" dirty="0" smtClean="0">
              <a:solidFill>
                <a:srgbClr val="000099"/>
              </a:solidFill>
            </a:endParaRPr>
          </a:p>
          <a:p>
            <a:pPr>
              <a:tabLst>
                <a:tab pos="4625975" algn="l"/>
              </a:tabLst>
            </a:pPr>
            <a:r>
              <a:rPr lang="en-US" dirty="0" smtClean="0">
                <a:solidFill>
                  <a:srgbClr val="000099"/>
                </a:solidFill>
              </a:rPr>
              <a:t> 	</a:t>
            </a:r>
            <a:endParaRPr lang="en-US" b="1" i="1" dirty="0" smtClean="0"/>
          </a:p>
          <a:p>
            <a:pPr>
              <a:tabLst>
                <a:tab pos="2171700" algn="r"/>
                <a:tab pos="2400300" algn="l"/>
              </a:tabLst>
            </a:pPr>
            <a:r>
              <a:rPr lang="en-US" b="1" dirty="0" smtClean="0"/>
              <a:t>	Second job:	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baseline="-25000" dirty="0" smtClean="0">
                <a:solidFill>
                  <a:srgbClr val="0000FF"/>
                </a:solidFill>
              </a:rPr>
              <a:t>10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99"/>
                </a:solidFill>
              </a:rPr>
              <a:t>= </a:t>
            </a:r>
            <a:r>
              <a:rPr lang="en-US" i="1" dirty="0" smtClean="0">
                <a:solidFill>
                  <a:srgbClr val="000099"/>
                </a:solidFill>
              </a:rPr>
              <a:t>a</a:t>
            </a:r>
            <a:r>
              <a:rPr lang="en-US" baseline="-25000" dirty="0" smtClean="0">
                <a:solidFill>
                  <a:srgbClr val="000099"/>
                </a:solidFill>
              </a:rPr>
              <a:t>1</a:t>
            </a:r>
            <a:r>
              <a:rPr lang="en-US" dirty="0" smtClean="0">
                <a:solidFill>
                  <a:srgbClr val="000099"/>
                </a:solidFill>
              </a:rPr>
              <a:t> + (10 – 1)</a:t>
            </a:r>
            <a:r>
              <a:rPr lang="en-US" i="1" dirty="0" smtClean="0">
                <a:solidFill>
                  <a:srgbClr val="000099"/>
                </a:solidFill>
              </a:rPr>
              <a:t>d</a:t>
            </a:r>
            <a:endParaRPr lang="en-US" dirty="0" smtClean="0">
              <a:solidFill>
                <a:srgbClr val="000099"/>
              </a:solidFill>
            </a:endParaRPr>
          </a:p>
          <a:p>
            <a:pPr>
              <a:tabLst>
                <a:tab pos="4572000" algn="l"/>
              </a:tabLst>
            </a:pPr>
            <a:r>
              <a:rPr lang="en-US" dirty="0" smtClean="0">
                <a:solidFill>
                  <a:srgbClr val="000099"/>
                </a:solidFill>
              </a:rPr>
              <a:t>	</a:t>
            </a:r>
            <a:endParaRPr lang="en-US" dirty="0" smtClean="0"/>
          </a:p>
          <a:p>
            <a:r>
              <a:rPr lang="en-US" dirty="0" smtClean="0"/>
              <a:t>In 10 years, you would be making a higher salary on the first job.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93549" y="3060700"/>
            <a:ext cx="29241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 35,000 + 9(2000)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5693549" y="3517900"/>
            <a:ext cx="17139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FF"/>
                </a:solidFill>
              </a:rPr>
              <a:t>$53,000</a:t>
            </a:r>
            <a:r>
              <a:rPr lang="en-US" sz="2800" b="1" i="1" dirty="0" smtClean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5693549" y="4127500"/>
            <a:ext cx="30059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 40,000 + 9(1200) 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5693549" y="4660900"/>
            <a:ext cx="17139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 </a:t>
            </a:r>
            <a:r>
              <a:rPr lang="en-US" sz="2800" dirty="0" smtClean="0">
                <a:solidFill>
                  <a:srgbClr val="FF00FF"/>
                </a:solidFill>
              </a:rPr>
              <a:t>$50,800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6: An Application of an Arithmetic Sequence (cont.)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67021"/>
          </a:xfrm>
        </p:spPr>
        <p:txBody>
          <a:bodyPr>
            <a:spAutoFit/>
          </a:bodyPr>
          <a:lstStyle/>
          <a:p>
            <a:pPr>
              <a:tabLst>
                <a:tab pos="2171700" algn="r"/>
              </a:tabLst>
            </a:pPr>
            <a:r>
              <a:rPr lang="en-US" b="1" dirty="0" smtClean="0"/>
              <a:t>b.	First job:</a:t>
            </a:r>
          </a:p>
          <a:p>
            <a:pPr>
              <a:tabLst>
                <a:tab pos="2171700" algn="r"/>
              </a:tabLst>
            </a:pPr>
            <a:endParaRPr lang="en-US" b="1" i="1" dirty="0" smtClean="0"/>
          </a:p>
          <a:p>
            <a:pPr>
              <a:spcBef>
                <a:spcPts val="1800"/>
              </a:spcBef>
              <a:tabLst>
                <a:tab pos="2171700" algn="r"/>
              </a:tabLst>
            </a:pPr>
            <a:r>
              <a:rPr lang="en-US" b="1" dirty="0" smtClean="0"/>
              <a:t>	Second job:</a:t>
            </a:r>
          </a:p>
          <a:p>
            <a:pPr>
              <a:tabLst>
                <a:tab pos="2171700" algn="r"/>
              </a:tabLst>
            </a:pPr>
            <a:endParaRPr lang="en-US" b="1" i="1" dirty="0" smtClean="0"/>
          </a:p>
          <a:p>
            <a:pPr>
              <a:tabLst>
                <a:tab pos="2171700" algn="r"/>
              </a:tabLst>
            </a:pPr>
            <a:r>
              <a:rPr lang="en-US" dirty="0" smtClean="0"/>
              <a:t>At least for 10 years, the second job would pay more in total salary.</a:t>
            </a:r>
            <a:endParaRPr lang="en-US" dirty="0"/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6718300" y="1382889"/>
          <a:ext cx="1663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3" imgW="1663560" imgH="368280" progId="Equation.DSMT4">
                  <p:embed/>
                </p:oleObj>
              </mc:Choice>
              <mc:Fallback>
                <p:oleObj name="Equation" r:id="rId3" imgW="166356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300" y="1382889"/>
                        <a:ext cx="1663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2870200" y="1117600"/>
          <a:ext cx="375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Equation" r:id="rId5" imgW="3759120" imgH="838080" progId="Equation.DSMT4">
                  <p:embed/>
                </p:oleObj>
              </mc:Choice>
              <mc:Fallback>
                <p:oleObj name="Equation" r:id="rId5" imgW="37591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1117600"/>
                        <a:ext cx="375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2870200" y="2273300"/>
          <a:ext cx="378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Equation" r:id="rId7" imgW="3784320" imgH="838080" progId="Equation.DSMT4">
                  <p:embed/>
                </p:oleObj>
              </mc:Choice>
              <mc:Fallback>
                <p:oleObj name="Equation" r:id="rId7" imgW="37843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2273300"/>
                        <a:ext cx="378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6718300" y="2525889"/>
          <a:ext cx="1676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name="Equation" r:id="rId9" imgW="1676160" imgH="368280" progId="Equation.DSMT4">
                  <p:embed/>
                </p:oleObj>
              </mc:Choice>
              <mc:Fallback>
                <p:oleObj name="Equation" r:id="rId9" imgW="167616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300" y="2525889"/>
                        <a:ext cx="1676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463550" indent="-463550"/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Show that the sequence {3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+ 5} is arithmetic by finding </a:t>
            </a:r>
            <a:r>
              <a:rPr lang="en-US" i="1" dirty="0" smtClean="0">
                <a:solidFill>
                  <a:srgbClr val="000000"/>
                </a:solidFill>
              </a:rPr>
              <a:t>d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  <a:p>
            <a:pPr marL="463550" indent="-463550">
              <a:spcBef>
                <a:spcPts val="240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Find the 40</a:t>
            </a:r>
            <a:r>
              <a:rPr lang="en-US" baseline="30000" dirty="0" smtClean="0">
                <a:solidFill>
                  <a:srgbClr val="000000"/>
                </a:solidFill>
              </a:rPr>
              <a:t>th </a:t>
            </a:r>
            <a:r>
              <a:rPr lang="en-US" dirty="0" smtClean="0">
                <a:solidFill>
                  <a:srgbClr val="000000"/>
                </a:solidFill>
              </a:rPr>
              <a:t>term of the arithmetic sequence with 1, 6, and 11 as its first three terms. </a:t>
            </a:r>
          </a:p>
          <a:p>
            <a:pPr marL="463550" indent="-463550">
              <a:spcBef>
                <a:spcPts val="240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3.</a:t>
            </a:r>
            <a:r>
              <a:rPr lang="en-US" dirty="0" smtClean="0">
                <a:solidFill>
                  <a:srgbClr val="000000"/>
                </a:solidFill>
              </a:rPr>
              <a:t>	Find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78178" name="Object 2"/>
          <p:cNvGraphicFramePr>
            <a:graphicFrameLocks noChangeAspect="1"/>
          </p:cNvGraphicFramePr>
          <p:nvPr/>
        </p:nvGraphicFramePr>
        <p:xfrm>
          <a:off x="1778000" y="3409245"/>
          <a:ext cx="1587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3" imgW="1587240" imgH="952200" progId="Equation.DSMT4">
                  <p:embed/>
                </p:oleObj>
              </mc:Choice>
              <mc:Fallback>
                <p:oleObj name="Equation" r:id="rId3" imgW="1587240" imgH="952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409245"/>
                        <a:ext cx="1587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pt-BR" b="1" dirty="0" smtClean="0"/>
              <a:t>1.</a:t>
            </a:r>
            <a:r>
              <a:rPr lang="pt-BR" dirty="0" smtClean="0"/>
              <a:t>	</a:t>
            </a:r>
            <a:r>
              <a:rPr lang="pt-BR" i="1" dirty="0" smtClean="0">
                <a:solidFill>
                  <a:srgbClr val="FF0000"/>
                </a:solidFill>
              </a:rPr>
              <a:t>d</a:t>
            </a:r>
            <a:r>
              <a:rPr lang="pt-BR" dirty="0" smtClean="0">
                <a:solidFill>
                  <a:srgbClr val="FF0000"/>
                </a:solidFill>
              </a:rPr>
              <a:t> = 3</a:t>
            </a:r>
            <a:r>
              <a:rPr lang="pt-BR" dirty="0" smtClean="0"/>
              <a:t>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pt-BR" b="1" dirty="0" smtClean="0"/>
              <a:t>2.</a:t>
            </a:r>
            <a:r>
              <a:rPr lang="pt-BR" dirty="0" smtClean="0"/>
              <a:t>	</a:t>
            </a:r>
            <a:r>
              <a:rPr lang="pt-BR" i="1" dirty="0" smtClean="0">
                <a:solidFill>
                  <a:srgbClr val="FF0000"/>
                </a:solidFill>
              </a:rPr>
              <a:t>a</a:t>
            </a:r>
            <a:r>
              <a:rPr lang="pt-BR" baseline="-25000" dirty="0" smtClean="0">
                <a:solidFill>
                  <a:srgbClr val="FF0000"/>
                </a:solidFill>
              </a:rPr>
              <a:t>40 </a:t>
            </a:r>
            <a:r>
              <a:rPr lang="pt-BR" dirty="0" smtClean="0">
                <a:solidFill>
                  <a:srgbClr val="FF0000"/>
                </a:solidFill>
              </a:rPr>
              <a:t>= 196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pt-BR" b="1" dirty="0" smtClean="0"/>
              <a:t>3.</a:t>
            </a:r>
            <a:r>
              <a:rPr lang="pt-BR" dirty="0" smtClean="0"/>
              <a:t>	</a:t>
            </a:r>
            <a:r>
              <a:rPr lang="pt-BR" dirty="0" smtClean="0">
                <a:solidFill>
                  <a:srgbClr val="FF0000"/>
                </a:solidFill>
              </a:rPr>
              <a:t>4075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2074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Arithmetic Sequences</a:t>
            </a:r>
          </a:p>
          <a:p>
            <a:pPr marL="0" indent="0"/>
            <a:r>
              <a:rPr lang="en-US" dirty="0" smtClean="0">
                <a:solidFill>
                  <a:srgbClr val="000000"/>
                </a:solidFill>
              </a:rPr>
              <a:t>A sequence {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1" baseline="-25000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} is called an </a:t>
            </a:r>
            <a:r>
              <a:rPr lang="en-US" b="1" dirty="0" smtClean="0">
                <a:solidFill>
                  <a:srgbClr val="C00000"/>
                </a:solidFill>
              </a:rPr>
              <a:t>arithmetic sequence</a:t>
            </a:r>
            <a:r>
              <a:rPr lang="en-US" dirty="0" smtClean="0">
                <a:solidFill>
                  <a:srgbClr val="000000"/>
                </a:solidFill>
              </a:rPr>
              <a:t> (or </a:t>
            </a:r>
            <a:r>
              <a:rPr lang="en-US" b="1" dirty="0" smtClean="0">
                <a:solidFill>
                  <a:srgbClr val="C00000"/>
                </a:solidFill>
              </a:rPr>
              <a:t>arithmetic progression</a:t>
            </a:r>
            <a:r>
              <a:rPr lang="en-US" dirty="0" smtClean="0">
                <a:solidFill>
                  <a:srgbClr val="000000"/>
                </a:solidFill>
              </a:rPr>
              <a:t>) if for any natural number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</a:p>
          <a:p>
            <a:pPr marL="0" indent="0">
              <a:lnSpc>
                <a:spcPct val="150000"/>
              </a:lnSpc>
            </a:pPr>
            <a:endParaRPr lang="en-US" i="1" dirty="0" smtClean="0">
              <a:solidFill>
                <a:srgbClr val="000000"/>
              </a:solidFill>
            </a:endParaRPr>
          </a:p>
          <a:p>
            <a:pPr marL="0" indent="0"/>
            <a:r>
              <a:rPr lang="en-US" i="1" dirty="0" smtClean="0">
                <a:solidFill>
                  <a:srgbClr val="000000"/>
                </a:solidFill>
              </a:rPr>
              <a:t>d</a:t>
            </a:r>
            <a:r>
              <a:rPr lang="en-US" dirty="0" smtClean="0">
                <a:solidFill>
                  <a:srgbClr val="000000"/>
                </a:solidFill>
              </a:rPr>
              <a:t> is called the </a:t>
            </a:r>
            <a:r>
              <a:rPr lang="en-US" b="1" dirty="0" smtClean="0">
                <a:solidFill>
                  <a:srgbClr val="C00000"/>
                </a:solidFill>
              </a:rPr>
              <a:t>common difference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61794" name="Object 2"/>
          <p:cNvGraphicFramePr>
            <a:graphicFrameLocks noChangeAspect="1"/>
          </p:cNvGraphicFramePr>
          <p:nvPr/>
        </p:nvGraphicFramePr>
        <p:xfrm>
          <a:off x="1822450" y="2921000"/>
          <a:ext cx="5499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5499000" imgH="431640" progId="Equation.DSMT4">
                  <p:embed/>
                </p:oleObj>
              </mc:Choice>
              <mc:Fallback>
                <p:oleObj name="Equation" r:id="rId3" imgW="5499000" imgH="431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2921000"/>
                        <a:ext cx="5499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An Arithmetic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Show that the sequence </a:t>
            </a:r>
            <a:r>
              <a:rPr lang="en-US" dirty="0" smtClean="0">
                <a:solidFill>
                  <a:srgbClr val="0000FF"/>
                </a:solidFill>
              </a:rPr>
              <a:t>{2</a:t>
            </a:r>
            <a:r>
              <a:rPr lang="en-US" i="1" dirty="0" smtClean="0">
                <a:solidFill>
                  <a:srgbClr val="0000FF"/>
                </a:solidFill>
              </a:rPr>
              <a:t>n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dirty="0" smtClean="0">
                <a:solidFill>
                  <a:srgbClr val="0000FF"/>
                </a:solidFill>
              </a:rPr>
              <a:t>3}</a:t>
            </a:r>
            <a:r>
              <a:rPr lang="en-US" dirty="0" smtClean="0"/>
              <a:t> is arithmetic by finding </a:t>
            </a:r>
            <a:r>
              <a:rPr lang="en-US" i="1" dirty="0" smtClean="0">
                <a:solidFill>
                  <a:srgbClr val="0000FF"/>
                </a:solidFill>
              </a:rPr>
              <a:t>d</a:t>
            </a:r>
            <a:r>
              <a:rPr lang="en-US" dirty="0" smtClean="0"/>
              <a:t>.</a:t>
            </a:r>
          </a:p>
          <a:p>
            <a:pPr marL="0" indent="0"/>
            <a:r>
              <a:rPr lang="en-US" b="1" dirty="0" smtClean="0"/>
              <a:t>Solution:</a:t>
            </a:r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64444" y="2904066"/>
          <a:ext cx="6057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6057720" imgH="431640" progId="Equation.DSMT4">
                  <p:embed/>
                </p:oleObj>
              </mc:Choice>
              <mc:Fallback>
                <p:oleObj name="Equation" r:id="rId3" imgW="605772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444" y="2904066"/>
                        <a:ext cx="60579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57389" y="3533423"/>
          <a:ext cx="8216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8216640" imgH="431640" progId="Equation.DSMT4">
                  <p:embed/>
                </p:oleObj>
              </mc:Choice>
              <mc:Fallback>
                <p:oleObj name="Equation" r:id="rId5" imgW="821664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389" y="3533423"/>
                        <a:ext cx="82169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44689" y="4185357"/>
          <a:ext cx="7035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7035480" imgH="380880" progId="Equation.DSMT4">
                  <p:embed/>
                </p:oleObj>
              </mc:Choice>
              <mc:Fallback>
                <p:oleObj name="Equation" r:id="rId7" imgW="70354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89" y="4185357"/>
                        <a:ext cx="7035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A Sequence that is Not Arithmetic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Show that the sequence {</a:t>
            </a:r>
            <a:r>
              <a:rPr lang="en-US" i="1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} is </a:t>
            </a:r>
            <a:r>
              <a:rPr lang="en-US" b="1" dirty="0" smtClean="0"/>
              <a:t>not </a:t>
            </a:r>
            <a:r>
              <a:rPr lang="en-US" dirty="0" smtClean="0"/>
              <a:t>arithmetic.</a:t>
            </a:r>
          </a:p>
          <a:p>
            <a:r>
              <a:rPr lang="en-US" b="1" dirty="0" smtClean="0"/>
              <a:t>Solution:</a:t>
            </a:r>
          </a:p>
          <a:p>
            <a:r>
              <a:rPr lang="en-US" dirty="0" smtClean="0"/>
              <a:t>Consider </a:t>
            </a:r>
            <a:r>
              <a:rPr lang="en-US" i="1" dirty="0" smtClean="0"/>
              <a:t>a</a:t>
            </a:r>
            <a:r>
              <a:rPr lang="en-US" baseline="-25000" dirty="0" smtClean="0"/>
              <a:t>3</a:t>
            </a:r>
            <a:r>
              <a:rPr lang="en-US" dirty="0" smtClean="0"/>
              <a:t>, </a:t>
            </a:r>
            <a:r>
              <a:rPr lang="en-US" i="1" dirty="0" smtClean="0"/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, 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 and as follows: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/>
            <a:r>
              <a:rPr lang="en-US" dirty="0" smtClean="0"/>
              <a:t>So, there is no common difference between successive terms, and the sequence {</a:t>
            </a:r>
            <a:r>
              <a:rPr lang="en-US" i="1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} is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not arithmetic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163842" name="Object 2"/>
          <p:cNvGraphicFramePr>
            <a:graphicFrameLocks noChangeAspect="1"/>
          </p:cNvGraphicFramePr>
          <p:nvPr/>
        </p:nvGraphicFramePr>
        <p:xfrm>
          <a:off x="1524000" y="3009900"/>
          <a:ext cx="600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6006960" imgH="469800" progId="Equation.DSMT4">
                  <p:embed/>
                </p:oleObj>
              </mc:Choice>
              <mc:Fallback>
                <p:oleObj name="Equation" r:id="rId3" imgW="600696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09900"/>
                        <a:ext cx="600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43" name="Object 3"/>
          <p:cNvGraphicFramePr>
            <a:graphicFrameLocks noChangeAspect="1"/>
          </p:cNvGraphicFramePr>
          <p:nvPr/>
        </p:nvGraphicFramePr>
        <p:xfrm>
          <a:off x="548640" y="3657600"/>
          <a:ext cx="7658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5" imgW="7657920" imgH="431640" progId="Equation.DSMT4">
                  <p:embed/>
                </p:oleObj>
              </mc:Choice>
              <mc:Fallback>
                <p:oleObj name="Equation" r:id="rId5" imgW="7657920" imgH="431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657600"/>
                        <a:ext cx="7658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0840"/>
          </a:xfrm>
          <a:noFill/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marL="0" indent="0"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 marL="0" indent="0"/>
            <a:r>
              <a:rPr lang="en-US" dirty="0" smtClean="0">
                <a:solidFill>
                  <a:srgbClr val="000000"/>
                </a:solidFill>
              </a:rPr>
              <a:t>Note that in Example 2, we needed to show only one case in which the difference between two sets of consecutive terms was not the same. This is called finding a </a:t>
            </a:r>
            <a:r>
              <a:rPr lang="en-US" b="1" dirty="0" smtClean="0">
                <a:solidFill>
                  <a:srgbClr val="C00000"/>
                </a:solidFill>
              </a:rPr>
              <a:t>counterexample</a:t>
            </a:r>
            <a:r>
              <a:rPr lang="en-US" dirty="0" smtClean="0">
                <a:solidFill>
                  <a:srgbClr val="000000"/>
                </a:solidFill>
              </a:rPr>
              <a:t>. However, to show that something is true in every case, we must use general formulas, as in Example 1.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n</a:t>
            </a:r>
            <a:r>
              <a:rPr lang="en-US" baseline="30000" dirty="0" smtClean="0"/>
              <a:t>th</a:t>
            </a:r>
            <a:r>
              <a:rPr lang="en-US" dirty="0" smtClean="0"/>
              <a:t> Term of an Arithmetic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8194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Formula for the </a:t>
            </a:r>
            <a:r>
              <a:rPr lang="en-US" b="1" i="1" dirty="0" smtClean="0">
                <a:solidFill>
                  <a:srgbClr val="000000"/>
                </a:solidFill>
              </a:rPr>
              <a:t>n</a:t>
            </a:r>
            <a:r>
              <a:rPr lang="en-US" b="1" baseline="30000" dirty="0" smtClean="0">
                <a:solidFill>
                  <a:srgbClr val="000000"/>
                </a:solidFill>
              </a:rPr>
              <a:t>th</a:t>
            </a:r>
            <a:r>
              <a:rPr lang="en-US" b="1" dirty="0" smtClean="0">
                <a:solidFill>
                  <a:srgbClr val="000000"/>
                </a:solidFill>
              </a:rPr>
              <a:t> Term of an Arithmetic Sequence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{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1" baseline="-25000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} is an </a:t>
            </a:r>
            <a:r>
              <a:rPr lang="en-US" b="1" dirty="0" smtClean="0">
                <a:solidFill>
                  <a:srgbClr val="C00000"/>
                </a:solidFill>
              </a:rPr>
              <a:t>arithmetic sequence</a:t>
            </a:r>
            <a:r>
              <a:rPr lang="en-US" dirty="0" smtClean="0">
                <a:solidFill>
                  <a:srgbClr val="000000"/>
                </a:solidFill>
              </a:rPr>
              <a:t>, then the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baseline="30000" dirty="0" smtClean="0">
                <a:solidFill>
                  <a:srgbClr val="000000"/>
                </a:solidFill>
              </a:rPr>
              <a:t>th</a:t>
            </a:r>
            <a:r>
              <a:rPr lang="en-US" dirty="0" smtClean="0">
                <a:solidFill>
                  <a:srgbClr val="000000"/>
                </a:solidFill>
              </a:rPr>
              <a:t> term has the form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d</a:t>
            </a:r>
            <a:r>
              <a:rPr lang="en-US" dirty="0" smtClean="0">
                <a:solidFill>
                  <a:srgbClr val="000000"/>
                </a:solidFill>
              </a:rPr>
              <a:t> is the common difference between consecutive terms.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64866" name="Object 2"/>
          <p:cNvGraphicFramePr>
            <a:graphicFrameLocks noChangeAspect="1"/>
          </p:cNvGraphicFramePr>
          <p:nvPr/>
        </p:nvGraphicFramePr>
        <p:xfrm>
          <a:off x="3327400" y="2624667"/>
          <a:ext cx="2489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2489040" imgH="469800" progId="Equation.DSMT4">
                  <p:embed/>
                </p:oleObj>
              </mc:Choice>
              <mc:Fallback>
                <p:oleObj name="Equation" r:id="rId3" imgW="248904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2624667"/>
                        <a:ext cx="2489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Finding a Specific Term in an Arithmetic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72"/>
              </a:spcBef>
              <a:tabLst>
                <a:tab pos="463550" algn="l"/>
              </a:tabLst>
            </a:pPr>
            <a:r>
              <a:rPr lang="en-US" b="1" dirty="0" smtClean="0"/>
              <a:t>a.	Given </a:t>
            </a:r>
            <a:r>
              <a:rPr lang="en-US" b="1" i="1" dirty="0" smtClean="0"/>
              <a:t>a</a:t>
            </a:r>
            <a:r>
              <a:rPr lang="en-US" b="1" baseline="-25000" dirty="0" smtClean="0"/>
              <a:t>1</a:t>
            </a:r>
            <a:r>
              <a:rPr lang="en-US" b="1" dirty="0" smtClean="0"/>
              <a:t> and </a:t>
            </a:r>
            <a:r>
              <a:rPr lang="en-US" b="1" i="1" dirty="0" smtClean="0"/>
              <a:t>d</a:t>
            </a:r>
            <a:r>
              <a:rPr lang="en-US" b="1" dirty="0" smtClean="0"/>
              <a:t>:</a:t>
            </a:r>
          </a:p>
          <a:p>
            <a:pPr>
              <a:spcBef>
                <a:spcPts val="672"/>
              </a:spcBef>
              <a:tabLst>
                <a:tab pos="463550" algn="l"/>
              </a:tabLst>
            </a:pPr>
            <a:r>
              <a:rPr lang="en-US" dirty="0" smtClean="0"/>
              <a:t>	If </a:t>
            </a:r>
            <a:r>
              <a:rPr lang="en-US" i="1" dirty="0" smtClean="0">
                <a:solidFill>
                  <a:srgbClr val="C00000"/>
                </a:solidFill>
              </a:rPr>
              <a:t>a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rgbClr val="C00000"/>
                </a:solidFill>
              </a:rPr>
              <a:t>= 5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rgbClr val="FF00FF"/>
                </a:solidFill>
              </a:rPr>
              <a:t>d</a:t>
            </a:r>
            <a:r>
              <a:rPr lang="en-US" dirty="0" smtClean="0">
                <a:solidFill>
                  <a:srgbClr val="FF00FF"/>
                </a:solidFill>
              </a:rPr>
              <a:t> = 3</a:t>
            </a:r>
            <a:r>
              <a:rPr lang="en-US" dirty="0" smtClean="0"/>
              <a:t>, find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baseline="-25000" dirty="0" smtClean="0">
                <a:solidFill>
                  <a:srgbClr val="0000FF"/>
                </a:solidFill>
              </a:rPr>
              <a:t>16</a:t>
            </a:r>
            <a:r>
              <a:rPr lang="en-US" dirty="0" smtClean="0"/>
              <a:t>.</a:t>
            </a:r>
          </a:p>
          <a:p>
            <a:pPr>
              <a:spcBef>
                <a:spcPts val="672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672"/>
              </a:spcBef>
            </a:pPr>
            <a:r>
              <a:rPr lang="en-US" dirty="0" smtClean="0"/>
              <a:t>To find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baseline="-25000" dirty="0" smtClean="0">
                <a:solidFill>
                  <a:srgbClr val="0000FF"/>
                </a:solidFill>
              </a:rPr>
              <a:t>16</a:t>
            </a:r>
            <a:r>
              <a:rPr lang="en-US" dirty="0" smtClean="0"/>
              <a:t>, let </a:t>
            </a:r>
            <a:r>
              <a:rPr lang="en-US" i="1" dirty="0" smtClean="0">
                <a:solidFill>
                  <a:srgbClr val="9900CC"/>
                </a:solidFill>
              </a:rPr>
              <a:t>n</a:t>
            </a:r>
            <a:r>
              <a:rPr lang="en-US" dirty="0" smtClean="0">
                <a:solidFill>
                  <a:srgbClr val="9900CC"/>
                </a:solidFill>
              </a:rPr>
              <a:t> = 16</a:t>
            </a:r>
            <a:r>
              <a:rPr lang="en-US" dirty="0" smtClean="0"/>
              <a:t> in the formula for </a:t>
            </a:r>
            <a:r>
              <a:rPr lang="en-US" i="1" dirty="0" smtClean="0"/>
              <a:t>a</a:t>
            </a:r>
            <a:r>
              <a:rPr lang="en-US" i="1" baseline="-25000" dirty="0" smtClean="0"/>
              <a:t>n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014133" y="3431822"/>
          <a:ext cx="2400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" imgW="2400120" imgH="431640" progId="Equation.DSMT4">
                  <p:embed/>
                </p:oleObj>
              </mc:Choice>
              <mc:Fallback>
                <p:oleObj name="Equation" r:id="rId3" imgW="240012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4133" y="3431822"/>
                        <a:ext cx="2400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512538" y="4087048"/>
          <a:ext cx="2070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5" imgW="2070000" imgH="368280" progId="Equation.DSMT4">
                  <p:embed/>
                </p:oleObj>
              </mc:Choice>
              <mc:Fallback>
                <p:oleObj name="Equation" r:id="rId5" imgW="207000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2538" y="4087048"/>
                        <a:ext cx="2070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512538" y="4678774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7" imgW="1422360" imgH="291960" progId="Equation.DSMT4">
                  <p:embed/>
                </p:oleObj>
              </mc:Choice>
              <mc:Fallback>
                <p:oleObj name="Equation" r:id="rId7" imgW="1422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2538" y="4678774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512538" y="5194300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9" imgW="672840" imgH="291960" progId="Equation.DSMT4">
                  <p:embed/>
                </p:oleObj>
              </mc:Choice>
              <mc:Fallback>
                <p:oleObj name="Equation" r:id="rId9" imgW="6728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2538" y="5194300"/>
                        <a:ext cx="673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Finding a Specific Term in an Arithmetic Sequence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36729"/>
          </a:xfrm>
        </p:spPr>
        <p:txBody>
          <a:bodyPr>
            <a:spAutoFit/>
          </a:bodyPr>
          <a:lstStyle/>
          <a:p>
            <a:pPr>
              <a:spcBef>
                <a:spcPts val="672"/>
              </a:spcBef>
              <a:tabLst>
                <a:tab pos="463550" algn="l"/>
              </a:tabLst>
            </a:pPr>
            <a:r>
              <a:rPr lang="en-US" b="1" dirty="0" smtClean="0"/>
              <a:t>b.	Given two consecutive terms: </a:t>
            </a:r>
          </a:p>
          <a:p>
            <a:pPr>
              <a:spcBef>
                <a:spcPts val="672"/>
              </a:spcBef>
              <a:tabLst>
                <a:tab pos="463550" algn="l"/>
              </a:tabLst>
            </a:pPr>
            <a:r>
              <a:rPr lang="en-US" dirty="0" smtClean="0"/>
              <a:t>	If the first two terms are </a:t>
            </a:r>
            <a:r>
              <a:rPr lang="en-US" dirty="0" smtClean="0">
                <a:solidFill>
                  <a:srgbClr val="9900CC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9900CC"/>
                </a:solidFill>
              </a:rPr>
              <a:t>2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9900CC"/>
                </a:solidFill>
              </a:rPr>
              <a:t>8</a:t>
            </a:r>
            <a:r>
              <a:rPr lang="en-US" dirty="0" smtClean="0"/>
              <a:t>, find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baseline="-25000" dirty="0" smtClean="0">
                <a:solidFill>
                  <a:srgbClr val="0000FF"/>
                </a:solidFill>
              </a:rPr>
              <a:t>20</a:t>
            </a:r>
            <a:r>
              <a:rPr lang="en-US" i="1" dirty="0" smtClean="0"/>
              <a:t>. </a:t>
            </a:r>
          </a:p>
          <a:p>
            <a:pPr>
              <a:spcBef>
                <a:spcPts val="672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672"/>
              </a:spcBef>
            </a:pPr>
            <a:r>
              <a:rPr lang="en-US" dirty="0" smtClean="0"/>
              <a:t>Knowing two consecutive terms, we can find </a:t>
            </a:r>
            <a:r>
              <a:rPr lang="en-US" i="1" dirty="0" smtClean="0"/>
              <a:t>d. </a:t>
            </a:r>
            <a:r>
              <a:rPr lang="en-US" dirty="0" smtClean="0"/>
              <a:t>Because the sequence is arithmetic, </a:t>
            </a:r>
          </a:p>
          <a:p>
            <a:pPr>
              <a:spcBef>
                <a:spcPts val="672"/>
              </a:spcBef>
            </a:pPr>
            <a:r>
              <a:rPr lang="en-US" dirty="0" smtClean="0"/>
              <a:t>Now, using the formula for </a:t>
            </a:r>
            <a:r>
              <a:rPr lang="en-US" i="1" dirty="0" smtClean="0"/>
              <a:t>a</a:t>
            </a:r>
            <a:r>
              <a:rPr lang="en-US" i="1" baseline="-25000" dirty="0" smtClean="0"/>
              <a:t>n</a:t>
            </a:r>
            <a:r>
              <a:rPr lang="en-US" dirty="0" smtClean="0"/>
              <a:t>, we have</a:t>
            </a:r>
            <a:endParaRPr lang="en-US" dirty="0"/>
          </a:p>
        </p:txBody>
      </p:sp>
      <p:graphicFrame>
        <p:nvGraphicFramePr>
          <p:cNvPr id="166916" name="Object 4"/>
          <p:cNvGraphicFramePr>
            <a:graphicFrameLocks noChangeAspect="1"/>
          </p:cNvGraphicFramePr>
          <p:nvPr/>
        </p:nvGraphicFramePr>
        <p:xfrm>
          <a:off x="4495800" y="3340100"/>
          <a:ext cx="3619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3" imgW="3619440" imgH="431640" progId="Equation.DSMT4">
                  <p:embed/>
                </p:oleObj>
              </mc:Choice>
              <mc:Fallback>
                <p:oleObj name="Equation" r:id="rId3" imgW="361944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340100"/>
                        <a:ext cx="3619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0352" y="4445000"/>
          <a:ext cx="2400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5" imgW="2400120" imgH="431640" progId="Equation.DSMT4">
                  <p:embed/>
                </p:oleObj>
              </mc:Choice>
              <mc:Fallback>
                <p:oleObj name="Equation" r:id="rId5" imgW="240012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45000"/>
                        <a:ext cx="2400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048000" y="4476750"/>
          <a:ext cx="2463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7" imgW="2463480" imgH="368280" progId="Equation.DSMT4">
                  <p:embed/>
                </p:oleObj>
              </mc:Choice>
              <mc:Fallback>
                <p:oleObj name="Equation" r:id="rId7" imgW="246348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476750"/>
                        <a:ext cx="2463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638800" y="4514850"/>
          <a:ext cx="182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9" imgW="1828800" imgH="291960" progId="Equation.DSMT4">
                  <p:embed/>
                </p:oleObj>
              </mc:Choice>
              <mc:Fallback>
                <p:oleObj name="Equation" r:id="rId9" imgW="1828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514850"/>
                        <a:ext cx="182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7543800" y="451485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1" imgW="825480" imgH="291960" progId="Equation.DSMT4">
                  <p:embed/>
                </p:oleObj>
              </mc:Choice>
              <mc:Fallback>
                <p:oleObj name="Equation" r:id="rId11" imgW="8254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451485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761</Words>
  <Application>Microsoft Office PowerPoint</Application>
  <PresentationFormat>On-screen Show (4:3)</PresentationFormat>
  <Paragraphs>118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Courier New</vt:lpstr>
      <vt:lpstr>Calibri</vt:lpstr>
      <vt:lpstr>Symbol</vt:lpstr>
      <vt:lpstr>Office Theme</vt:lpstr>
      <vt:lpstr>Equation</vt:lpstr>
      <vt:lpstr>Section 10.3</vt:lpstr>
      <vt:lpstr>Objectives</vt:lpstr>
      <vt:lpstr>Arithmetic Sequences</vt:lpstr>
      <vt:lpstr>Example 1: An Arithmetic Sequence</vt:lpstr>
      <vt:lpstr>Example 2: A Sequence that is Not Arithmetic</vt:lpstr>
      <vt:lpstr>Arithmetic Sequences</vt:lpstr>
      <vt:lpstr>The nth Term of an Arithmetic Sequence</vt:lpstr>
      <vt:lpstr>Example 3: Finding a Specific Term in an Arithmetic Sequence</vt:lpstr>
      <vt:lpstr>Example 3: Finding a Specific Term in an Arithmetic Sequence (cont.)</vt:lpstr>
      <vt:lpstr>Example 3: Finding a Specific Term in an Arithmetic Sequence (cont.)</vt:lpstr>
      <vt:lpstr>Example 3: Finding a Specific Term in an Arithmetic Sequence (cont.)</vt:lpstr>
      <vt:lpstr>Example 4: Finding n Given Certain Conditions</vt:lpstr>
      <vt:lpstr>Example 4: Finding n Given Certain Conditions (cont.)</vt:lpstr>
      <vt:lpstr>Partial Sums of Arithmetic Sequences</vt:lpstr>
      <vt:lpstr>Example 5: The Sum of a Finite Arithmetic Sequence</vt:lpstr>
      <vt:lpstr>Example 5: The Sum of a Finite Arithmetic Sequence (cont.)</vt:lpstr>
      <vt:lpstr>Example 5: The Sum of a Finite Arithmetic Sequence (cont.)</vt:lpstr>
      <vt:lpstr>Example 5: The Sum of a Finite Arithmetic Sequence (cont.)</vt:lpstr>
      <vt:lpstr>Example 5: The Sum of a Finite Arithmetic Sequence (cont.)</vt:lpstr>
      <vt:lpstr>Example 5: The Sum of a Finite Arithmetic Sequence (cont.)</vt:lpstr>
      <vt:lpstr>Example 6: An Application of an Arithmetic Sequence</vt:lpstr>
      <vt:lpstr>Example 6: An Application of an  Arithmetic Sequence (cont.)</vt:lpstr>
      <vt:lpstr>Example 6: An Application of an Arithmetic Sequence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Kara Roche</cp:lastModifiedBy>
  <cp:revision>43</cp:revision>
  <dcterms:created xsi:type="dcterms:W3CDTF">2013-04-26T14:43:13Z</dcterms:created>
  <dcterms:modified xsi:type="dcterms:W3CDTF">2017-07-31T17:54:18Z</dcterms:modified>
</cp:coreProperties>
</file>