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5"/>
      <p:bold r:id="rId36"/>
      <p:italic r:id="rId37"/>
      <p:boldItalic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8.wmf"/><Relationship Id="rId1" Type="http://schemas.openxmlformats.org/officeDocument/2006/relationships/image" Target="../media/image9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4" Type="http://schemas.openxmlformats.org/officeDocument/2006/relationships/image" Target="../media/image10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22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EB9D9-EC29-4D36-A4EA-9C6BE0C1B0D7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C231C-0FD1-4039-A3F6-6A8BC97B6C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7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8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8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4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5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8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97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99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1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07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9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10" Type="http://schemas.openxmlformats.org/officeDocument/2006/relationships/image" Target="../media/image106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oleObject" Target="../embeddings/oleObject109.bin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11.w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11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Geometric Sequences and Series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dirty="0" smtClean="0"/>
              <a:t> for a Geometric Sequence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these values for </a:t>
            </a:r>
            <a:r>
              <a:rPr lang="en-US" i="1" dirty="0" smtClean="0"/>
              <a:t>r </a:t>
            </a:r>
            <a:r>
              <a:rPr lang="en-US" dirty="0" smtClean="0"/>
              <a:t>and the fact that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5 </a:t>
            </a:r>
            <a:r>
              <a:rPr lang="en-US" dirty="0" smtClean="0">
                <a:solidFill>
                  <a:srgbClr val="0000FF"/>
                </a:solidFill>
              </a:rPr>
              <a:t>= 2</a:t>
            </a:r>
            <a:r>
              <a:rPr lang="en-US" dirty="0" smtClean="0"/>
              <a:t>, we can find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309048" y="2514600"/>
          <a:ext cx="1562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3" imgW="1562040" imgH="507960" progId="Equation.DSMT4">
                  <p:embed/>
                </p:oleObj>
              </mc:Choice>
              <mc:Fallback>
                <p:oleObj name="Equation" r:id="rId3" imgW="156204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048" y="2514600"/>
                        <a:ext cx="1562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828800" y="3116240"/>
          <a:ext cx="165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5" imgW="1650960" imgH="698400" progId="Equation.DSMT4">
                  <p:embed/>
                </p:oleObj>
              </mc:Choice>
              <mc:Fallback>
                <p:oleObj name="Equation" r:id="rId5" imgW="165096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16240"/>
                        <a:ext cx="165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828800" y="3933208"/>
          <a:ext cx="116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7" imgW="1168200" imgH="431640" progId="Equation.DSMT4">
                  <p:embed/>
                </p:oleObj>
              </mc:Choice>
              <mc:Fallback>
                <p:oleObj name="Equation" r:id="rId7" imgW="116820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33208"/>
                        <a:ext cx="1168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67196" y="4454856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196" y="4454856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267200" y="2508912"/>
          <a:ext cx="177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1" imgW="1777680" imgH="507960" progId="Equation.DSMT4">
                  <p:embed/>
                </p:oleObj>
              </mc:Choice>
              <mc:Fallback>
                <p:oleObj name="Equation" r:id="rId11" imgW="17776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08912"/>
                        <a:ext cx="177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800600" y="3102592"/>
          <a:ext cx="1866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3" imgW="1866600" imgH="698400" progId="Equation.DSMT4">
                  <p:embed/>
                </p:oleObj>
              </mc:Choice>
              <mc:Fallback>
                <p:oleObj name="Equation" r:id="rId13" imgW="18666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102592"/>
                        <a:ext cx="1866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800600" y="3927144"/>
          <a:ext cx="116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5" imgW="1168200" imgH="431640" progId="Equation.DSMT4">
                  <p:embed/>
                </p:oleObj>
              </mc:Choice>
              <mc:Fallback>
                <p:oleObj name="Equation" r:id="rId15" imgW="116820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927144"/>
                        <a:ext cx="1168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66292" y="4454856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7" imgW="850680" imgH="838080" progId="Equation.DSMT4">
                  <p:embed/>
                </p:oleObj>
              </mc:Choice>
              <mc:Fallback>
                <p:oleObj name="Equation" r:id="rId17" imgW="8506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6292" y="4454856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dirty="0" smtClean="0"/>
              <a:t> for a Geometric Sequence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geometric sequences with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5 </a:t>
            </a:r>
            <a:r>
              <a:rPr lang="en-US" dirty="0" smtClean="0">
                <a:solidFill>
                  <a:srgbClr val="0000FF"/>
                </a:solidFill>
              </a:rPr>
              <a:t>= 2</a:t>
            </a:r>
            <a:r>
              <a:rPr lang="en-US" dirty="0" smtClean="0"/>
              <a:t> and </a:t>
            </a:r>
          </a:p>
          <a:p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7 </a:t>
            </a:r>
            <a:r>
              <a:rPr lang="en-US" dirty="0" smtClean="0">
                <a:solidFill>
                  <a:srgbClr val="0000FF"/>
                </a:solidFill>
              </a:rPr>
              <a:t>= 4</a:t>
            </a:r>
            <a:r>
              <a:rPr lang="en-US" dirty="0" smtClean="0"/>
              <a:t>. In both cases,              The two possibilities are</a:t>
            </a:r>
            <a:endParaRPr lang="en-US" dirty="0"/>
          </a:p>
        </p:txBody>
      </p:sp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3546144" y="1651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977760" imgH="838080" progId="Equation.DSMT4">
                  <p:embed/>
                </p:oleObj>
              </mc:Choice>
              <mc:Fallback>
                <p:oleObj name="Equation" r:id="rId3" imgW="9777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144" y="1651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117850" y="2805752"/>
          <a:ext cx="290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2908080" imgH="838080" progId="Equation.DSMT4">
                  <p:embed/>
                </p:oleObj>
              </mc:Choice>
              <mc:Fallback>
                <p:oleObj name="Equation" r:id="rId5" imgW="2908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2805752"/>
                        <a:ext cx="290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955800" y="3733800"/>
          <a:ext cx="435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4356000" imgH="838080" progId="Equation.DSMT4">
                  <p:embed/>
                </p:oleObj>
              </mc:Choice>
              <mc:Fallback>
                <p:oleObj name="Equation" r:id="rId7" imgW="4356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733800"/>
                        <a:ext cx="435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Sum of a Geometric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Partial Sums of Geometric Sequences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en-US" b="1" baseline="30000" dirty="0" smtClean="0">
                <a:solidFill>
                  <a:srgbClr val="C00000"/>
                </a:solidFill>
              </a:rPr>
              <a:t>th</a:t>
            </a:r>
            <a:r>
              <a:rPr lang="en-US" b="1" dirty="0" smtClean="0">
                <a:solidFill>
                  <a:srgbClr val="C00000"/>
                </a:solidFill>
              </a:rPr>
              <a:t> partial sum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, of the first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terms of a geometric sequence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}, is</a:t>
            </a: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 </a:t>
            </a:r>
            <a:r>
              <a:rPr lang="en-US" dirty="0" smtClean="0">
                <a:solidFill>
                  <a:srgbClr val="000000"/>
                </a:solidFill>
              </a:rPr>
              <a:t>is the common ratio and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≠ 1.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98658" name="Object 2"/>
          <p:cNvGraphicFramePr>
            <a:graphicFrameLocks noChangeAspect="1"/>
          </p:cNvGraphicFramePr>
          <p:nvPr/>
        </p:nvGraphicFramePr>
        <p:xfrm>
          <a:off x="2959100" y="2895600"/>
          <a:ext cx="3225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3225600" imgH="1054080" progId="Equation.DSMT4">
                  <p:embed/>
                </p:oleObj>
              </mc:Choice>
              <mc:Fallback>
                <p:oleObj name="Equation" r:id="rId3" imgW="3225600" imgH="1054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2895600"/>
                        <a:ext cx="3225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Partial Sums of Geometric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79974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First show that the corresponding sequence is a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geometric sequence by finding </a:t>
            </a:r>
          </a:p>
          <a:p>
            <a:pPr>
              <a:lnSpc>
                <a:spcPct val="150000"/>
              </a:lnSpc>
              <a:spcBef>
                <a:spcPts val="672"/>
              </a:spcBef>
            </a:pPr>
            <a:r>
              <a:rPr lang="en-US" dirty="0" smtClean="0"/>
              <a:t>Then find the indicated sum by using the formula </a:t>
            </a:r>
            <a:endParaRPr lang="en-US" dirty="0"/>
          </a:p>
        </p:txBody>
      </p:sp>
      <p:graphicFrame>
        <p:nvGraphicFramePr>
          <p:cNvPr id="199682" name="Object 2"/>
          <p:cNvGraphicFramePr>
            <a:graphicFrameLocks noChangeAspect="1"/>
          </p:cNvGraphicFramePr>
          <p:nvPr/>
        </p:nvGraphicFramePr>
        <p:xfrm>
          <a:off x="5080000" y="1665596"/>
          <a:ext cx="116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1168200" imgH="927000" progId="Equation.DSMT4">
                  <p:embed/>
                </p:oleObj>
              </mc:Choice>
              <mc:Fallback>
                <p:oleObj name="Equation" r:id="rId3" imgW="116820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1665596"/>
                        <a:ext cx="116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83" name="Object 3"/>
          <p:cNvGraphicFramePr>
            <a:graphicFrameLocks noChangeAspect="1"/>
          </p:cNvGraphicFramePr>
          <p:nvPr/>
        </p:nvGraphicFramePr>
        <p:xfrm>
          <a:off x="530352" y="3136900"/>
          <a:ext cx="2578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2577960" imgH="1054080" progId="Equation.DSMT4">
                  <p:embed/>
                </p:oleObj>
              </mc:Choice>
              <mc:Fallback>
                <p:oleObj name="Equation" r:id="rId5" imgW="2577960" imgH="1054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36900"/>
                        <a:ext cx="2578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530352" y="4305300"/>
          <a:ext cx="1282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7" imgW="1282680" imgH="952200" progId="Equation.DSMT4">
                  <p:embed/>
                </p:oleObj>
              </mc:Choice>
              <mc:Fallback>
                <p:oleObj name="Equation" r:id="rId7" imgW="128268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05300"/>
                        <a:ext cx="1282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Partial Sums of Geometric Sequences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 </a:t>
            </a:r>
          </a:p>
          <a:p>
            <a:r>
              <a:rPr lang="en-US" dirty="0" smtClean="0"/>
              <a:t>Represent both </a:t>
            </a:r>
            <a:r>
              <a:rPr lang="en-US" i="1" dirty="0" smtClean="0"/>
              <a:t>a</a:t>
            </a:r>
            <a:r>
              <a:rPr lang="en-US" i="1" baseline="-25000" dirty="0" smtClean="0"/>
              <a:t>k</a:t>
            </a:r>
            <a:r>
              <a:rPr lang="en-US" dirty="0" smtClean="0"/>
              <a:t> and </a:t>
            </a:r>
            <a:r>
              <a:rPr lang="en-US" i="1" dirty="0" smtClean="0"/>
              <a:t>a</a:t>
            </a:r>
            <a:r>
              <a:rPr lang="en-US" i="1" baseline="-25000" dirty="0" smtClean="0"/>
              <a:t>k</a:t>
            </a:r>
            <a:r>
              <a:rPr lang="en-US" baseline="-25000" dirty="0" smtClean="0"/>
              <a:t> + 1</a:t>
            </a:r>
            <a:r>
              <a:rPr lang="en-US" dirty="0" smtClean="0"/>
              <a:t> and find the ratio of these two terms.</a:t>
            </a:r>
            <a:endParaRPr lang="en-US" dirty="0"/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30352" y="2743200"/>
          <a:ext cx="321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4" name="Equation" r:id="rId3" imgW="3213000" imgH="838080" progId="Equation.DSMT4">
                  <p:embed/>
                </p:oleObj>
              </mc:Choice>
              <mc:Fallback>
                <p:oleObj name="Equation" r:id="rId3" imgW="3213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321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30352" y="3657600"/>
          <a:ext cx="1600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5" name="Equation" r:id="rId5" imgW="1600200" imgH="1663560" progId="Equation.DSMT4">
                  <p:embed/>
                </p:oleObj>
              </mc:Choice>
              <mc:Fallback>
                <p:oleObj name="Equation" r:id="rId5" imgW="1600200" imgH="1663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7600"/>
                        <a:ext cx="1600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2209800" y="40132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6" name="Equation" r:id="rId7" imgW="1422360" imgH="876240" progId="Equation.DSMT4">
                  <p:embed/>
                </p:oleObj>
              </mc:Choice>
              <mc:Fallback>
                <p:oleObj name="Equation" r:id="rId7" imgW="142236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13200"/>
                        <a:ext cx="1422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3708400" y="4025900"/>
          <a:ext cx="1524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9" imgW="1523880" imgH="876240" progId="Equation.DSMT4">
                  <p:embed/>
                </p:oleObj>
              </mc:Choice>
              <mc:Fallback>
                <p:oleObj name="Equation" r:id="rId9" imgW="152388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025900"/>
                        <a:ext cx="1524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5334000" y="40513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0513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4762500" y="41021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267200" y="46355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Partial Sums of Geometric Sequences (cont.)</a:t>
            </a:r>
            <a:endParaRPr lang="en-US" dirty="0"/>
          </a:p>
        </p:txBody>
      </p:sp>
      <p:graphicFrame>
        <p:nvGraphicFramePr>
          <p:cNvPr id="200712" name="Object 8"/>
          <p:cNvGraphicFramePr>
            <a:graphicFrameLocks noChangeAspect="1"/>
          </p:cNvGraphicFramePr>
          <p:nvPr/>
        </p:nvGraphicFramePr>
        <p:xfrm>
          <a:off x="530352" y="1371600"/>
          <a:ext cx="8166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3" imgW="8165880" imgH="927000" progId="Equation.DSMT4">
                  <p:embed/>
                </p:oleObj>
              </mc:Choice>
              <mc:Fallback>
                <p:oleObj name="Equation" r:id="rId3" imgW="8165880" imgH="927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166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30352" y="3102592"/>
          <a:ext cx="812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5" imgW="812520" imgH="952200" progId="Equation.DSMT4">
                  <p:embed/>
                </p:oleObj>
              </mc:Choice>
              <mc:Fallback>
                <p:oleObj name="Equation" r:id="rId5" imgW="81252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02592"/>
                        <a:ext cx="812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475401" y="2463800"/>
          <a:ext cx="22479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7" imgW="2247840" imgH="1955520" progId="Equation.DSMT4">
                  <p:embed/>
                </p:oleObj>
              </mc:Choice>
              <mc:Fallback>
                <p:oleObj name="Equation" r:id="rId7" imgW="2247840" imgH="1955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401" y="2463800"/>
                        <a:ext cx="2247900" cy="195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855550" y="2653352"/>
          <a:ext cx="21844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9" imgW="2184120" imgH="1765080" progId="Equation.DSMT4">
                  <p:embed/>
                </p:oleObj>
              </mc:Choice>
              <mc:Fallback>
                <p:oleObj name="Equation" r:id="rId9" imgW="2184120" imgH="1765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5550" y="2653352"/>
                        <a:ext cx="21844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6172200" y="314580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1" imgW="1155600" imgH="838080" progId="Equation.DSMT4">
                  <p:embed/>
                </p:oleObj>
              </mc:Choice>
              <mc:Fallback>
                <p:oleObj name="Equation" r:id="rId11" imgW="1155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14580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Partial Sums of Geometric Sequences (cont.)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2415028"/>
            <a:ext cx="8229600" cy="1471172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Represent both </a:t>
            </a:r>
            <a:r>
              <a:rPr lang="en-US" i="1" dirty="0" smtClean="0"/>
              <a:t>a</a:t>
            </a:r>
            <a:r>
              <a:rPr lang="en-US" i="1" baseline="-25000" dirty="0" smtClean="0"/>
              <a:t>k</a:t>
            </a:r>
            <a:r>
              <a:rPr lang="en-US" dirty="0" smtClean="0"/>
              <a:t> and </a:t>
            </a:r>
            <a:r>
              <a:rPr lang="en-US" i="1" dirty="0" smtClean="0"/>
              <a:t>a</a:t>
            </a:r>
            <a:r>
              <a:rPr lang="en-US" i="1" baseline="-25000" dirty="0" smtClean="0"/>
              <a:t>k</a:t>
            </a:r>
            <a:r>
              <a:rPr lang="en-US" baseline="-25000" dirty="0" smtClean="0"/>
              <a:t> + 1</a:t>
            </a:r>
            <a:r>
              <a:rPr lang="en-US" dirty="0" smtClean="0"/>
              <a:t> and find the ratio of these two terms.</a:t>
            </a:r>
            <a:endParaRPr lang="en-US" dirty="0"/>
          </a:p>
        </p:txBody>
      </p:sp>
      <p:graphicFrame>
        <p:nvGraphicFramePr>
          <p:cNvPr id="201733" name="Object 5"/>
          <p:cNvGraphicFramePr>
            <a:graphicFrameLocks noChangeAspect="1"/>
          </p:cNvGraphicFramePr>
          <p:nvPr/>
        </p:nvGraphicFramePr>
        <p:xfrm>
          <a:off x="530352" y="1371600"/>
          <a:ext cx="2171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3" imgW="2171520" imgH="965160" progId="Equation.DSMT4">
                  <p:embed/>
                </p:oleObj>
              </mc:Choice>
              <mc:Fallback>
                <p:oleObj name="Equation" r:id="rId3" imgW="2171520" imgH="965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171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30352" y="4093192"/>
          <a:ext cx="60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5" imgW="609480" imgH="927000" progId="Equation.DSMT4">
                  <p:embed/>
                </p:oleObj>
              </mc:Choice>
              <mc:Fallback>
                <p:oleObj name="Equation" r:id="rId5" imgW="6094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93192"/>
                        <a:ext cx="60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244600" y="3987800"/>
          <a:ext cx="2311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7" imgW="2311200" imgH="1104840" progId="Equation.DSMT4">
                  <p:embed/>
                </p:oleObj>
              </mc:Choice>
              <mc:Fallback>
                <p:oleObj name="Equation" r:id="rId7" imgW="231120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3987800"/>
                        <a:ext cx="2311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695700" y="3990644"/>
          <a:ext cx="3035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9" imgW="3035160" imgH="1104840" progId="Equation.DSMT4">
                  <p:embed/>
                </p:oleObj>
              </mc:Choice>
              <mc:Fallback>
                <p:oleObj name="Equation" r:id="rId9" imgW="3035160" imgH="1104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990644"/>
                        <a:ext cx="3035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244600" y="5334000"/>
          <a:ext cx="1511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1" imgW="1511280" imgH="495000" progId="Equation.DSMT4">
                  <p:embed/>
                </p:oleObj>
              </mc:Choice>
              <mc:Fallback>
                <p:oleObj name="Equation" r:id="rId11" imgW="1511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5334000"/>
                        <a:ext cx="1511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819400" y="5295900"/>
          <a:ext cx="143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13" imgW="1434960" imgH="444240" progId="Equation.DSMT4">
                  <p:embed/>
                </p:oleObj>
              </mc:Choice>
              <mc:Fallback>
                <p:oleObj name="Equation" r:id="rId13" imgW="14349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95900"/>
                        <a:ext cx="143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3975100" y="4028744"/>
            <a:ext cx="82296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24500" y="4028744"/>
            <a:ext cx="609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533900" y="4638344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524500" y="4638344"/>
            <a:ext cx="533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Partial Sums of Geometric Sequences (cont.)</a:t>
            </a:r>
            <a:endParaRPr lang="en-US" dirty="0"/>
          </a:p>
        </p:txBody>
      </p:sp>
      <p:graphicFrame>
        <p:nvGraphicFramePr>
          <p:cNvPr id="201737" name="Object 9"/>
          <p:cNvGraphicFramePr>
            <a:graphicFrameLocks noChangeAspect="1"/>
          </p:cNvGraphicFramePr>
          <p:nvPr/>
        </p:nvGraphicFramePr>
        <p:xfrm>
          <a:off x="530352" y="1371600"/>
          <a:ext cx="8089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8089560" imgH="1180800" progId="Equation.DSMT4">
                  <p:embed/>
                </p:oleObj>
              </mc:Choice>
              <mc:Fallback>
                <p:oleObj name="Equation" r:id="rId3" imgW="8089560" imgH="1180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0899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3088944"/>
          <a:ext cx="184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1841400" imgH="952200" progId="Equation.DSMT4">
                  <p:embed/>
                </p:oleObj>
              </mc:Choice>
              <mc:Fallback>
                <p:oleObj name="Equation" r:id="rId5" imgW="1841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88944"/>
                        <a:ext cx="184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438400" y="2737512"/>
          <a:ext cx="28956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7" imgW="2895480" imgH="1473120" progId="Equation.DSMT4">
                  <p:embed/>
                </p:oleObj>
              </mc:Choice>
              <mc:Fallback>
                <p:oleObj name="Equation" r:id="rId7" imgW="2895480" imgH="1473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37512"/>
                        <a:ext cx="28956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382904" y="2936544"/>
          <a:ext cx="243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9" imgW="2438280" imgH="1091880" progId="Equation.DSMT4">
                  <p:embed/>
                </p:oleObj>
              </mc:Choice>
              <mc:Fallback>
                <p:oleObj name="Equation" r:id="rId9" imgW="243828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2904" y="2936544"/>
                        <a:ext cx="243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Partial Sums of Geometric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</p:spPr>
        <p:txBody>
          <a:bodyPr>
            <a:spAutoFit/>
          </a:bodyPr>
          <a:lstStyle/>
          <a:p>
            <a:r>
              <a:rPr lang="en-US" dirty="0" smtClean="0"/>
              <a:t>The parents of a small child decide to deposit </a:t>
            </a:r>
            <a:r>
              <a:rPr lang="en-US" dirty="0" smtClean="0">
                <a:solidFill>
                  <a:srgbClr val="0000FF"/>
                </a:solidFill>
              </a:rPr>
              <a:t>$1000 </a:t>
            </a:r>
            <a:r>
              <a:rPr lang="en-US" dirty="0" smtClean="0"/>
              <a:t>annually at the first of each year for </a:t>
            </a:r>
            <a:r>
              <a:rPr lang="en-US" dirty="0" smtClean="0">
                <a:solidFill>
                  <a:srgbClr val="0000FF"/>
                </a:solidFill>
              </a:rPr>
              <a:t>20 years</a:t>
            </a:r>
            <a:r>
              <a:rPr lang="en-US" dirty="0" smtClean="0"/>
              <a:t> for their child’s education. If interest is compounded annually at </a:t>
            </a:r>
            <a:r>
              <a:rPr lang="en-US" dirty="0" smtClean="0">
                <a:solidFill>
                  <a:srgbClr val="0000FF"/>
                </a:solidFill>
              </a:rPr>
              <a:t>8%</a:t>
            </a:r>
            <a:r>
              <a:rPr lang="en-US" dirty="0" smtClean="0"/>
              <a:t>, what will be the value of the deposits after 20 years? (This type of investment is called an </a:t>
            </a:r>
            <a:r>
              <a:rPr lang="en-US" b="1" dirty="0" smtClean="0"/>
              <a:t>annuity</a:t>
            </a:r>
            <a:r>
              <a:rPr lang="en-US" dirty="0" smtClean="0"/>
              <a:t>.)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formula for interest compounded annually is </a:t>
            </a:r>
            <a:r>
              <a:rPr lang="en-US" i="1" dirty="0" smtClean="0">
                <a:solidFill>
                  <a:srgbClr val="C00000"/>
                </a:solidFill>
              </a:rPr>
              <a:t>A </a:t>
            </a:r>
            <a:r>
              <a:rPr lang="en-US" dirty="0" smtClean="0">
                <a:solidFill>
                  <a:srgbClr val="C00000"/>
                </a:solidFill>
              </a:rPr>
              <a:t>= </a:t>
            </a:r>
            <a:r>
              <a:rPr lang="en-US" i="1" dirty="0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C00000"/>
                </a:solidFill>
              </a:rPr>
              <a:t>(1 + </a:t>
            </a:r>
            <a:r>
              <a:rPr lang="en-US" i="1" dirty="0" smtClean="0">
                <a:solidFill>
                  <a:srgbClr val="C00000"/>
                </a:solidFill>
              </a:rPr>
              <a:t>r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r>
              <a:rPr lang="en-US" i="1" baseline="30000" dirty="0" smtClean="0">
                <a:solidFill>
                  <a:srgbClr val="C00000"/>
                </a:solidFill>
              </a:rPr>
              <a:t>t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where </a:t>
            </a:r>
            <a:r>
              <a:rPr lang="en-US" i="1" dirty="0" smtClean="0"/>
              <a:t>A</a:t>
            </a:r>
            <a:r>
              <a:rPr lang="en-US" dirty="0" smtClean="0"/>
              <a:t> is the amount in the account, </a:t>
            </a:r>
            <a:r>
              <a:rPr lang="en-US" i="1" dirty="0" smtClean="0"/>
              <a:t>r</a:t>
            </a:r>
            <a:r>
              <a:rPr lang="en-US" dirty="0" smtClean="0"/>
              <a:t> is the annual interest rate (in decimal form), and </a:t>
            </a:r>
            <a:r>
              <a:rPr lang="en-US" i="1" dirty="0" smtClean="0"/>
              <a:t>t</a:t>
            </a:r>
            <a:r>
              <a:rPr lang="en-US" dirty="0" smtClean="0"/>
              <a:t> is the time (in years).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Partial Sums of Geometric Sequences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deposit of $1000 will earn interest for 20 years:</a:t>
            </a:r>
          </a:p>
          <a:p>
            <a:endParaRPr lang="en-US" dirty="0" smtClean="0"/>
          </a:p>
          <a:p>
            <a:r>
              <a:rPr lang="en-US" dirty="0" smtClean="0"/>
              <a:t>The second deposit will earn interest for 19 years: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200" y="4675496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The last deposit will earn interest for only one year:</a:t>
            </a:r>
            <a:endParaRPr lang="en-US" sz="2800" dirty="0"/>
          </a:p>
        </p:txBody>
      </p:sp>
      <p:graphicFrame>
        <p:nvGraphicFramePr>
          <p:cNvPr id="203778" name="Object 2"/>
          <p:cNvGraphicFramePr>
            <a:graphicFrameLocks noChangeAspect="1"/>
          </p:cNvGraphicFramePr>
          <p:nvPr/>
        </p:nvGraphicFramePr>
        <p:xfrm>
          <a:off x="1676400" y="2160896"/>
          <a:ext cx="535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5359320" imgH="533160" progId="Equation.DSMT4">
                  <p:embed/>
                </p:oleObj>
              </mc:Choice>
              <mc:Fallback>
                <p:oleObj name="Equation" r:id="rId3" imgW="535932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160896"/>
                        <a:ext cx="535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79" name="Object 3"/>
          <p:cNvGraphicFramePr>
            <a:graphicFrameLocks noChangeAspect="1"/>
          </p:cNvGraphicFramePr>
          <p:nvPr/>
        </p:nvGraphicFramePr>
        <p:xfrm>
          <a:off x="1676400" y="3341996"/>
          <a:ext cx="27178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5" imgW="2717640" imgH="1307880" progId="Equation.DSMT4">
                  <p:embed/>
                </p:oleObj>
              </mc:Choice>
              <mc:Fallback>
                <p:oleObj name="Equation" r:id="rId5" imgW="2717640" imgH="1307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41996"/>
                        <a:ext cx="27178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0" name="Object 4"/>
          <p:cNvGraphicFramePr>
            <a:graphicFrameLocks noChangeAspect="1"/>
          </p:cNvGraphicFramePr>
          <p:nvPr/>
        </p:nvGraphicFramePr>
        <p:xfrm>
          <a:off x="1676400" y="5291446"/>
          <a:ext cx="2501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7" imgW="2501640" imgH="533160" progId="Equation.DSMT4">
                  <p:embed/>
                </p:oleObj>
              </mc:Choice>
              <mc:Fallback>
                <p:oleObj name="Equation" r:id="rId7" imgW="250164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291446"/>
                        <a:ext cx="2501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Determine whether or not a sequence is </a:t>
            </a:r>
            <a:r>
              <a:rPr lang="en-US" b="1" dirty="0" smtClean="0"/>
              <a:t>geometric.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Find the general term of a geometric sequence.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Find the specified terms of a geometric sequence.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Find the sum of the first </a:t>
            </a:r>
            <a:r>
              <a:rPr lang="en-US" i="1" dirty="0" smtClean="0"/>
              <a:t>n</a:t>
            </a:r>
            <a:r>
              <a:rPr lang="en-US" dirty="0" smtClean="0"/>
              <a:t> terms of a geometric sequence.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Find the sum of an infinite geometric </a:t>
            </a:r>
            <a:r>
              <a:rPr lang="en-US" b="1" dirty="0" smtClean="0"/>
              <a:t>series.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Partial Sums of Geometric Sequences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accumulated value of all deposits (plus interest) is the sum of the 20 terms of a geometric sequence.</a:t>
            </a:r>
          </a:p>
          <a:p>
            <a:r>
              <a:rPr lang="en-US" dirty="0" smtClean="0"/>
              <a:t>Value at the end of twenty years: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524000" y="3241344"/>
          <a:ext cx="270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3" imgW="2705040" imgH="431640" progId="Equation.DSMT4">
                  <p:embed/>
                </p:oleObj>
              </mc:Choice>
              <mc:Fallback>
                <p:oleObj name="Equation" r:id="rId3" imgW="270504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41344"/>
                        <a:ext cx="270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524000" y="4038600"/>
          <a:ext cx="2438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5" imgW="2438280" imgH="952200" progId="Equation.DSMT4">
                  <p:embed/>
                </p:oleObj>
              </mc:Choice>
              <mc:Fallback>
                <p:oleObj name="Equation" r:id="rId5" imgW="24382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38600"/>
                        <a:ext cx="2438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524000" y="5105400"/>
          <a:ext cx="6819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7" imgW="6819840" imgH="533160" progId="Equation.DSMT4">
                  <p:embed/>
                </p:oleObj>
              </mc:Choice>
              <mc:Fallback>
                <p:oleObj name="Equation" r:id="rId7" imgW="6819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105400"/>
                        <a:ext cx="6819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Partial Sums of Geometric Sequences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" y="4267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Thus the accumulated value of the annuity is </a:t>
            </a:r>
            <a:r>
              <a:rPr lang="en-US" sz="2800" dirty="0" smtClean="0">
                <a:solidFill>
                  <a:srgbClr val="FF0000"/>
                </a:solidFill>
              </a:rPr>
              <a:t>$49,423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830240" y="1295400"/>
          <a:ext cx="8140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3" imgW="8140680" imgH="1066680" progId="Equation.DSMT4">
                  <p:embed/>
                </p:oleObj>
              </mc:Choice>
              <mc:Fallback>
                <p:oleObj name="Equation" r:id="rId3" imgW="8140680" imgH="1066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40" y="1295400"/>
                        <a:ext cx="8140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830240" y="2465696"/>
          <a:ext cx="309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5" imgW="3098520" imgH="876240" progId="Equation.DSMT4">
                  <p:embed/>
                </p:oleObj>
              </mc:Choice>
              <mc:Fallback>
                <p:oleObj name="Equation" r:id="rId5" imgW="309852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40" y="2465696"/>
                        <a:ext cx="309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830240" y="3532496"/>
          <a:ext cx="748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7" imgW="7480080" imgH="330120" progId="Equation.DSMT4">
                  <p:embed/>
                </p:oleObj>
              </mc:Choice>
              <mc:Fallback>
                <p:oleObj name="Equation" r:id="rId7" imgW="748008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240" y="3532496"/>
                        <a:ext cx="748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Infinite Series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indicated sum of all terms of a sequence is called an </a:t>
            </a:r>
            <a:r>
              <a:rPr lang="en-US" b="1" dirty="0" smtClean="0">
                <a:solidFill>
                  <a:srgbClr val="C00000"/>
                </a:solidFill>
              </a:rPr>
              <a:t>infinite series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(or a </a:t>
            </a:r>
            <a:r>
              <a:rPr lang="en-US" b="1" dirty="0" smtClean="0">
                <a:solidFill>
                  <a:srgbClr val="C00000"/>
                </a:solidFill>
              </a:rPr>
              <a:t>series</a:t>
            </a:r>
            <a:r>
              <a:rPr lang="en-US" dirty="0" smtClean="0">
                <a:solidFill>
                  <a:srgbClr val="000000"/>
                </a:solidFill>
              </a:rPr>
              <a:t>). For a sequence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}, the corresponding series can be written as follows: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6850" name="Object 2"/>
          <p:cNvGraphicFramePr>
            <a:graphicFrameLocks noChangeAspect="1"/>
          </p:cNvGraphicFramePr>
          <p:nvPr/>
        </p:nvGraphicFramePr>
        <p:xfrm>
          <a:off x="2019300" y="3200400"/>
          <a:ext cx="510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5105160" imgH="952200" progId="Equation.DSMT4">
                  <p:embed/>
                </p:oleObj>
              </mc:Choice>
              <mc:Fallback>
                <p:oleObj name="Equation" r:id="rId3" imgW="510516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200400"/>
                        <a:ext cx="510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Sum of an Infinite Series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}, is a geometric sequence and |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| &lt; 1, then the sum of the infinite series is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7875" name="Object 3"/>
          <p:cNvGraphicFramePr>
            <a:graphicFrameLocks noChangeAspect="1"/>
          </p:cNvGraphicFramePr>
          <p:nvPr/>
        </p:nvGraphicFramePr>
        <p:xfrm>
          <a:off x="1701800" y="2819400"/>
          <a:ext cx="574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5740200" imgH="952200" progId="Equation.DSMT4">
                  <p:embed/>
                </p:oleObj>
              </mc:Choice>
              <mc:Fallback>
                <p:oleObj name="Equation" r:id="rId3" imgW="574020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819400"/>
                        <a:ext cx="574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Geometric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sum of each of the following geometric series.</a:t>
            </a:r>
            <a:endParaRPr lang="en-US" dirty="0"/>
          </a:p>
        </p:txBody>
      </p:sp>
      <p:graphicFrame>
        <p:nvGraphicFramePr>
          <p:cNvPr id="208898" name="Object 2"/>
          <p:cNvGraphicFramePr>
            <a:graphicFrameLocks noChangeAspect="1"/>
          </p:cNvGraphicFramePr>
          <p:nvPr/>
        </p:nvGraphicFramePr>
        <p:xfrm>
          <a:off x="530225" y="1892300"/>
          <a:ext cx="6743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3" imgW="6743520" imgH="1841400" progId="Equation.DSMT4">
                  <p:embed/>
                </p:oleObj>
              </mc:Choice>
              <mc:Fallback>
                <p:oleObj name="Equation" r:id="rId3" imgW="6743520" imgH="1841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892300"/>
                        <a:ext cx="67437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365760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/>
              <a:t>Solution: </a:t>
            </a:r>
          </a:p>
          <a:p>
            <a:r>
              <a:rPr lang="en-US" sz="2800" dirty="0" smtClean="0"/>
              <a:t>Here, </a:t>
            </a:r>
            <a:r>
              <a:rPr lang="en-US" sz="2800" i="1" dirty="0" smtClean="0">
                <a:solidFill>
                  <a:srgbClr val="7F00FF"/>
                </a:solidFill>
              </a:rPr>
              <a:t>a</a:t>
            </a:r>
            <a:r>
              <a:rPr lang="en-US" sz="2800" baseline="-25000" dirty="0" smtClean="0">
                <a:solidFill>
                  <a:srgbClr val="7F00FF"/>
                </a:solidFill>
              </a:rPr>
              <a:t>1 </a:t>
            </a:r>
            <a:r>
              <a:rPr lang="en-US" sz="2800" dirty="0" smtClean="0">
                <a:solidFill>
                  <a:srgbClr val="7F00FF"/>
                </a:solidFill>
              </a:rPr>
              <a:t>= 1 </a:t>
            </a:r>
            <a:r>
              <a:rPr lang="en-US" sz="2800" dirty="0" smtClean="0"/>
              <a:t>and            Substitution in the formula yields</a:t>
            </a:r>
            <a:endParaRPr lang="en-US" sz="2800" dirty="0"/>
          </a:p>
        </p:txBody>
      </p:sp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2882900" y="39243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5" imgW="825480" imgH="838080" progId="Equation.DSMT4">
                  <p:embed/>
                </p:oleObj>
              </mc:Choice>
              <mc:Fallback>
                <p:oleObj name="Equation" r:id="rId5" imgW="8254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9243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781300" y="4737100"/>
          <a:ext cx="12954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7" imgW="1295280" imgH="1269720" progId="Equation.DSMT4">
                  <p:embed/>
                </p:oleObj>
              </mc:Choice>
              <mc:Fallback>
                <p:oleObj name="Equation" r:id="rId7" imgW="1295280" imgH="1269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4737100"/>
                        <a:ext cx="12954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175456" y="4736152"/>
          <a:ext cx="5842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9" imgW="583920" imgH="1269720" progId="Equation.DSMT4">
                  <p:embed/>
                </p:oleObj>
              </mc:Choice>
              <mc:Fallback>
                <p:oleObj name="Equation" r:id="rId9" imgW="583920" imgH="1269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456" y="4736152"/>
                        <a:ext cx="5842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4828844" y="5025408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11" imgW="558720" imgH="291960" progId="Equation.DSMT4">
                  <p:embed/>
                </p:oleObj>
              </mc:Choice>
              <mc:Fallback>
                <p:oleObj name="Equation" r:id="rId11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844" y="5025408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Geometric Series (cont.)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08898" name="Object 2"/>
          <p:cNvGraphicFramePr>
            <a:graphicFrameLocks noChangeAspect="1"/>
          </p:cNvGraphicFramePr>
          <p:nvPr/>
        </p:nvGraphicFramePr>
        <p:xfrm>
          <a:off x="548640" y="12954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2501640" imgH="495000" progId="Equation.DSMT4">
                  <p:embed/>
                </p:oleObj>
              </mc:Choice>
              <mc:Fallback>
                <p:oleObj name="Equation" r:id="rId3" imgW="2501640" imgH="495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276600" y="1295400"/>
            <a:ext cx="5486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Recall that the bar over the 3 indicates a repeating pattern of digits in the decimal.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905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/>
              <a:t>Solution: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533400" y="31606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This format shows that the decimal number can be interpreted as a geometric series with </a:t>
            </a:r>
            <a:endParaRPr lang="en-US" sz="2800" dirty="0"/>
          </a:p>
        </p:txBody>
      </p:sp>
      <p:graphicFrame>
        <p:nvGraphicFramePr>
          <p:cNvPr id="210950" name="Object 6"/>
          <p:cNvGraphicFramePr>
            <a:graphicFrameLocks noChangeAspect="1"/>
          </p:cNvGraphicFramePr>
          <p:nvPr/>
        </p:nvGraphicFramePr>
        <p:xfrm>
          <a:off x="2368550" y="43434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4406760" imgH="838080" progId="Equation.DSMT4">
                  <p:embed/>
                </p:oleObj>
              </mc:Choice>
              <mc:Fallback>
                <p:oleObj name="Equation" r:id="rId5" imgW="44067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4343400"/>
                        <a:ext cx="440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523723"/>
              </p:ext>
            </p:extLst>
          </p:nvPr>
        </p:nvGraphicFramePr>
        <p:xfrm>
          <a:off x="530352" y="2645392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7" imgW="1447560" imgH="380880" progId="Equation.DSMT4">
                  <p:embed/>
                </p:oleObj>
              </mc:Choice>
              <mc:Fallback>
                <p:oleObj name="Equation" r:id="rId7" imgW="1447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45392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095500" y="2667000"/>
          <a:ext cx="614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9" imgW="6146640" imgH="380880" progId="Equation.DSMT4">
                  <p:embed/>
                </p:oleObj>
              </mc:Choice>
              <mc:Fallback>
                <p:oleObj name="Equation" r:id="rId9" imgW="61466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667000"/>
                        <a:ext cx="614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Geometric Series (cont.)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" y="1280160"/>
            <a:ext cx="4059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Applying the formula gives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457200" y="3717357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In this way, an infinite repeating decimal can be converted to fraction form:</a:t>
            </a:r>
            <a:endParaRPr lang="en-US" sz="2800" dirty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374900" y="1958975"/>
          <a:ext cx="1473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3" imgW="1473120" imgH="1663560" progId="Equation.DSMT4">
                  <p:embed/>
                </p:oleObj>
              </mc:Choice>
              <mc:Fallback>
                <p:oleObj name="Equation" r:id="rId3" imgW="1473120" imgH="1663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958975"/>
                        <a:ext cx="1473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962400" y="1981200"/>
          <a:ext cx="7620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5" imgW="761760" imgH="1663560" progId="Equation.DSMT4">
                  <p:embed/>
                </p:oleObj>
              </mc:Choice>
              <mc:Fallback>
                <p:oleObj name="Equation" r:id="rId5" imgW="761760" imgH="1663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1200"/>
                        <a:ext cx="7620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751696" y="2362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7" imgW="1257120" imgH="838080" progId="Equation.DSMT4">
                  <p:embed/>
                </p:oleObj>
              </mc:Choice>
              <mc:Fallback>
                <p:oleObj name="Equation" r:id="rId7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696" y="2362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6019800" y="2362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362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3207036" y="5107296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11" imgW="1447560" imgH="380880" progId="Equation.DSMT4">
                  <p:embed/>
                </p:oleObj>
              </mc:Choice>
              <mc:Fallback>
                <p:oleObj name="Equation" r:id="rId11" imgW="14475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7036" y="5107296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711700" y="483206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13" imgW="622080" imgH="838080" progId="Equation.DSMT4">
                  <p:embed/>
                </p:oleObj>
              </mc:Choice>
              <mc:Fallback>
                <p:oleObj name="Equation" r:id="rId13" imgW="622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83206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Geometric Series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30352" y="1371600"/>
          <a:ext cx="269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2692080" imgH="495000" progId="Equation.DSMT4">
                  <p:embed/>
                </p:oleObj>
              </mc:Choice>
              <mc:Fallback>
                <p:oleObj name="Equation" r:id="rId3" imgW="2692080" imgH="495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69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057400"/>
            <a:ext cx="822960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Solution: </a:t>
            </a:r>
          </a:p>
          <a:p>
            <a:r>
              <a:rPr lang="en-US" sz="2800" dirty="0" smtClean="0"/>
              <a:t>As shown in Example 7b, we can interpret the decimal number</a:t>
            </a:r>
          </a:p>
          <a:p>
            <a:pPr algn="ctr">
              <a:spcBef>
                <a:spcPts val="1800"/>
              </a:spcBef>
            </a:pPr>
            <a:r>
              <a:rPr lang="en-US" sz="2800" dirty="0" smtClean="0">
                <a:solidFill>
                  <a:srgbClr val="0000FF"/>
                </a:solidFill>
              </a:rPr>
              <a:t>0.99999…= </a:t>
            </a:r>
            <a:r>
              <a:rPr lang="en-US" sz="2800" dirty="0" smtClean="0">
                <a:solidFill>
                  <a:srgbClr val="000099"/>
                </a:solidFill>
              </a:rPr>
              <a:t>0.9 + 0.09 + 0.009 + 0.0009 +... 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as a geometric series with </a:t>
            </a:r>
            <a:endParaRPr lang="en-US" sz="2800" dirty="0"/>
          </a:p>
        </p:txBody>
      </p:sp>
      <p:graphicFrame>
        <p:nvGraphicFramePr>
          <p:cNvPr id="214021" name="Object 5"/>
          <p:cNvGraphicFramePr>
            <a:graphicFrameLocks noChangeAspect="1"/>
          </p:cNvGraphicFramePr>
          <p:nvPr/>
        </p:nvGraphicFramePr>
        <p:xfrm>
          <a:off x="2413000" y="4724400"/>
          <a:ext cx="431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5" imgW="4317840" imgH="838080" progId="Equation.DSMT4">
                  <p:embed/>
                </p:oleObj>
              </mc:Choice>
              <mc:Fallback>
                <p:oleObj name="Equation" r:id="rId5" imgW="43178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724400"/>
                        <a:ext cx="431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Geometric Series (cont.)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38728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This very interesting result shows that the infinite decimal notation 0.99999… is just another way of writing </a:t>
            </a:r>
            <a:r>
              <a:rPr lang="en-US" sz="2800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298700" y="1981200"/>
          <a:ext cx="1473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3" imgW="1473120" imgH="1663560" progId="Equation.DSMT4">
                  <p:embed/>
                </p:oleObj>
              </mc:Choice>
              <mc:Fallback>
                <p:oleObj name="Equation" r:id="rId3" imgW="1473120" imgH="1663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81200"/>
                        <a:ext cx="1473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872552" y="1994848"/>
          <a:ext cx="7620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5" imgW="761760" imgH="1663560" progId="Equation.DSMT4">
                  <p:embed/>
                </p:oleObj>
              </mc:Choice>
              <mc:Fallback>
                <p:oleObj name="Equation" r:id="rId5" imgW="761760" imgH="1663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552" y="1994848"/>
                        <a:ext cx="7620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656160" y="238949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7" imgW="1257120" imgH="838080" progId="Equation.DSMT4">
                  <p:embed/>
                </p:oleObj>
              </mc:Choice>
              <mc:Fallback>
                <p:oleObj name="Equation" r:id="rId7" imgW="1257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60" y="2389496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943600" y="2667000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9" imgW="545760" imgH="279360" progId="Equation.DSMT4">
                  <p:embed/>
                </p:oleObj>
              </mc:Choice>
              <mc:Fallback>
                <p:oleObj name="Equation" r:id="rId9" imgW="5457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667000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Applying the formula gives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Geometric Series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16067" name="Object 2"/>
          <p:cNvGraphicFramePr>
            <a:graphicFrameLocks noChangeAspect="1"/>
          </p:cNvGraphicFramePr>
          <p:nvPr/>
        </p:nvGraphicFramePr>
        <p:xfrm>
          <a:off x="530352" y="1371600"/>
          <a:ext cx="487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3" imgW="4876560" imgH="838080" progId="Equation.DSMT4">
                  <p:embed/>
                </p:oleObj>
              </mc:Choice>
              <mc:Fallback>
                <p:oleObj name="Equation" r:id="rId3" imgW="48765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87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2267220"/>
            <a:ext cx="8229600" cy="2136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sz="2800" dirty="0" smtClean="0"/>
              <a:t>Here, </a:t>
            </a:r>
            <a:r>
              <a:rPr lang="en-US" sz="2800" i="1" dirty="0" smtClean="0">
                <a:solidFill>
                  <a:srgbClr val="7F00FF"/>
                </a:solidFill>
              </a:rPr>
              <a:t>a</a:t>
            </a:r>
            <a:r>
              <a:rPr lang="en-US" sz="2800" baseline="-25000" dirty="0" smtClean="0">
                <a:solidFill>
                  <a:srgbClr val="7F00FF"/>
                </a:solidFill>
              </a:rPr>
              <a:t>1 </a:t>
            </a:r>
            <a:r>
              <a:rPr lang="en-US" sz="2800" dirty="0" smtClean="0">
                <a:solidFill>
                  <a:srgbClr val="7F00FF"/>
                </a:solidFill>
              </a:rPr>
              <a:t>= 5 </a:t>
            </a:r>
            <a:r>
              <a:rPr lang="en-US" sz="2800" dirty="0" smtClean="0"/>
              <a:t>and                A geometric series that 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alternates in sign will always have a negative value for </a:t>
            </a:r>
            <a:r>
              <a:rPr lang="en-US" sz="2800" i="1" dirty="0" smtClean="0"/>
              <a:t>r</a:t>
            </a:r>
            <a:r>
              <a:rPr lang="en-US" sz="2800" dirty="0" smtClean="0"/>
              <a:t>. Substitution in the formula gives</a:t>
            </a:r>
            <a:endParaRPr lang="en-US" sz="2800" dirty="0"/>
          </a:p>
        </p:txBody>
      </p:sp>
      <p:graphicFrame>
        <p:nvGraphicFramePr>
          <p:cNvPr id="216068" name="Object 4"/>
          <p:cNvGraphicFramePr>
            <a:graphicFrameLocks noChangeAspect="1"/>
          </p:cNvGraphicFramePr>
          <p:nvPr/>
        </p:nvGraphicFramePr>
        <p:xfrm>
          <a:off x="2882900" y="26162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6162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485900" y="4508500"/>
          <a:ext cx="1905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7" imgW="1904760" imgH="1333440" progId="Equation.DSMT4">
                  <p:embed/>
                </p:oleObj>
              </mc:Choice>
              <mc:Fallback>
                <p:oleObj name="Equation" r:id="rId7" imgW="1904760" imgH="1333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508500"/>
                        <a:ext cx="1905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477904" y="4503760"/>
          <a:ext cx="10541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9" imgW="1054080" imgH="1269720" progId="Equation.DSMT4">
                  <p:embed/>
                </p:oleObj>
              </mc:Choice>
              <mc:Fallback>
                <p:oleObj name="Equation" r:id="rId9" imgW="1054080" imgH="1269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4503760"/>
                        <a:ext cx="10541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4558352" y="4503760"/>
          <a:ext cx="5969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1" imgW="596880" imgH="1269720" progId="Equation.DSMT4">
                  <p:embed/>
                </p:oleObj>
              </mc:Choice>
              <mc:Fallback>
                <p:oleObj name="Equation" r:id="rId11" imgW="596880" imgH="1269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352" y="4503760"/>
                        <a:ext cx="5969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154304" y="450376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13" imgW="914400" imgH="838080" progId="Equation.DSMT4">
                  <p:embed/>
                </p:oleObj>
              </mc:Choice>
              <mc:Fallback>
                <p:oleObj name="Equation" r:id="rId13" imgW="914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304" y="450376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6109648" y="450376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15" imgW="787320" imgH="838080" progId="Equation.DSMT4">
                  <p:embed/>
                </p:oleObj>
              </mc:Choice>
              <mc:Fallback>
                <p:oleObj name="Equation" r:id="rId15" imgW="7873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9648" y="450376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Geometric Sequence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sequence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 is called an </a:t>
            </a:r>
            <a:r>
              <a:rPr lang="en-US" b="1" dirty="0" smtClean="0">
                <a:solidFill>
                  <a:srgbClr val="C00000"/>
                </a:solidFill>
              </a:rPr>
              <a:t>geometric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sequence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geometric progression</a:t>
            </a:r>
            <a:r>
              <a:rPr lang="en-US" dirty="0" smtClean="0">
                <a:solidFill>
                  <a:srgbClr val="000000"/>
                </a:solidFill>
              </a:rPr>
              <a:t>) if for any natural number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</a:p>
          <a:p>
            <a:pPr marL="0" indent="0"/>
            <a:endParaRPr lang="en-US" dirty="0" smtClean="0">
              <a:solidFill>
                <a:srgbClr val="000000"/>
              </a:solidFill>
            </a:endParaRPr>
          </a:p>
          <a:p>
            <a:pPr marL="0" indent="0"/>
            <a:endParaRPr lang="en-US" i="1" dirty="0" smtClean="0">
              <a:solidFill>
                <a:srgbClr val="000000"/>
              </a:solidFill>
            </a:endParaRPr>
          </a:p>
          <a:p>
            <a:pPr marL="0" indent="0"/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common ratio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1794" name="Object 2"/>
          <p:cNvGraphicFramePr>
            <a:graphicFrameLocks noChangeAspect="1"/>
          </p:cNvGraphicFramePr>
          <p:nvPr/>
        </p:nvGraphicFramePr>
        <p:xfrm>
          <a:off x="1606550" y="2784475"/>
          <a:ext cx="593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5930640" imgH="927000" progId="Equation.DSMT4">
                  <p:embed/>
                </p:oleObj>
              </mc:Choice>
              <mc:Fallback>
                <p:oleObj name="Equation" r:id="rId3" imgW="593064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2784475"/>
                        <a:ext cx="593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686104"/>
            <a:ext cx="8229600" cy="37240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/>
            <a:r>
              <a:rPr lang="en-US" sz="2800" b="1" dirty="0" smtClean="0">
                <a:solidFill>
                  <a:srgbClr val="000000"/>
                </a:solidFill>
              </a:rPr>
              <a:t>1.</a:t>
            </a:r>
            <a:r>
              <a:rPr lang="en-US" sz="2800" dirty="0" smtClean="0">
                <a:solidFill>
                  <a:srgbClr val="000000"/>
                </a:solidFill>
              </a:rPr>
              <a:t>	Show that the sequence                 is geometric by </a:t>
            </a:r>
          </a:p>
          <a:p>
            <a:pPr marL="463550" indent="-463550">
              <a:spcBef>
                <a:spcPts val="12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	finding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463550" indent="-463550"/>
            <a:r>
              <a:rPr lang="en-US" sz="2800" b="1" dirty="0" smtClean="0">
                <a:solidFill>
                  <a:srgbClr val="000000"/>
                </a:solidFill>
              </a:rPr>
              <a:t>2.</a:t>
            </a:r>
            <a:r>
              <a:rPr lang="en-US" sz="2800" dirty="0" smtClean="0">
                <a:solidFill>
                  <a:srgbClr val="000000"/>
                </a:solidFill>
              </a:rPr>
              <a:t>	If in a geometric series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baseline="-25000" dirty="0" smtClean="0">
                <a:solidFill>
                  <a:srgbClr val="000000"/>
                </a:solidFill>
              </a:rPr>
              <a:t>1 </a:t>
            </a:r>
            <a:r>
              <a:rPr lang="en-US" sz="2800" dirty="0" smtClean="0">
                <a:solidFill>
                  <a:srgbClr val="000000"/>
                </a:solidFill>
              </a:rPr>
              <a:t>= 0.1 and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= 2, find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baseline="-25000" dirty="0" smtClean="0">
                <a:solidFill>
                  <a:srgbClr val="000000"/>
                </a:solidFill>
              </a:rPr>
              <a:t>6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463550" indent="-463550"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3.</a:t>
            </a:r>
            <a:r>
              <a:rPr lang="en-US" sz="2800" dirty="0" smtClean="0">
                <a:solidFill>
                  <a:srgbClr val="000000"/>
                </a:solidFill>
              </a:rPr>
              <a:t>	Find the sum  </a:t>
            </a:r>
          </a:p>
          <a:p>
            <a:pPr marL="463550" indent="-463550">
              <a:spcBef>
                <a:spcPts val="1800"/>
              </a:spcBef>
            </a:pPr>
            <a:r>
              <a:rPr lang="en-US" sz="2800" b="1" dirty="0" smtClean="0">
                <a:solidFill>
                  <a:srgbClr val="000000"/>
                </a:solidFill>
              </a:rPr>
              <a:t>4.</a:t>
            </a:r>
            <a:r>
              <a:rPr lang="en-US" sz="2800" dirty="0" smtClean="0">
                <a:solidFill>
                  <a:srgbClr val="000000"/>
                </a:solidFill>
              </a:rPr>
              <a:t>	Represent the decimal        as a series using </a:t>
            </a:r>
            <a:r>
              <a:rPr lang="en-US" sz="2800" dirty="0" smtClean="0">
                <a:solidFill>
                  <a:srgbClr val="000000"/>
                </a:solidFill>
                <a:sym typeface="Symbol"/>
              </a:rPr>
              <a:t> </a:t>
            </a:r>
            <a:r>
              <a:rPr lang="en-US" sz="2800" dirty="0" smtClean="0">
                <a:solidFill>
                  <a:srgbClr val="000000"/>
                </a:solidFill>
              </a:rPr>
              <a:t>notation. </a:t>
            </a:r>
          </a:p>
          <a:p>
            <a:pPr marL="463550" indent="-463550"/>
            <a:r>
              <a:rPr lang="en-US" sz="2800" b="1" dirty="0" smtClean="0">
                <a:solidFill>
                  <a:srgbClr val="000000"/>
                </a:solidFill>
              </a:rPr>
              <a:t>5.</a:t>
            </a:r>
            <a:r>
              <a:rPr lang="en-US" sz="2800" dirty="0" smtClean="0">
                <a:solidFill>
                  <a:srgbClr val="000000"/>
                </a:solidFill>
              </a:rPr>
              <a:t>	Find the sum of the series in Problem 4.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graphicFrame>
        <p:nvGraphicFramePr>
          <p:cNvPr id="217090" name="Object 2"/>
          <p:cNvGraphicFramePr>
            <a:graphicFrameLocks noChangeAspect="1"/>
          </p:cNvGraphicFramePr>
          <p:nvPr/>
        </p:nvGraphicFramePr>
        <p:xfrm>
          <a:off x="4572000" y="1371600"/>
          <a:ext cx="1219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3" imgW="1218960" imgH="1155600" progId="Equation.DSMT4">
                  <p:embed/>
                </p:oleObj>
              </mc:Choice>
              <mc:Fallback>
                <p:oleObj name="Equation" r:id="rId3" imgW="1218960" imgH="1155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371600"/>
                        <a:ext cx="12192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091" name="Object 3"/>
          <p:cNvGraphicFramePr>
            <a:graphicFrameLocks noChangeAspect="1"/>
          </p:cNvGraphicFramePr>
          <p:nvPr/>
        </p:nvGraphicFramePr>
        <p:xfrm>
          <a:off x="2969904" y="30734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5" imgW="888840" imgH="952200" progId="Equation.DSMT4">
                  <p:embed/>
                </p:oleObj>
              </mc:Choice>
              <mc:Fallback>
                <p:oleObj name="Equation" r:id="rId5" imgW="88884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9904" y="30734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467524"/>
              </p:ext>
            </p:extLst>
          </p:nvPr>
        </p:nvGraphicFramePr>
        <p:xfrm>
          <a:off x="4318000" y="4034808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7" imgW="482400" imgH="406080" progId="Equation.DSMT4">
                  <p:embed/>
                </p:oleObj>
              </mc:Choice>
              <mc:Fallback>
                <p:oleObj name="Equation" r:id="rId7" imgW="48240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4034808"/>
                        <a:ext cx="482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18114" name="Object 2"/>
          <p:cNvGraphicFramePr>
            <a:graphicFrameLocks noChangeAspect="1"/>
          </p:cNvGraphicFramePr>
          <p:nvPr/>
        </p:nvGraphicFramePr>
        <p:xfrm>
          <a:off x="530352" y="1371600"/>
          <a:ext cx="4305300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3" imgW="4305240" imgH="2831760" progId="Equation.DSMT4">
                  <p:embed/>
                </p:oleObj>
              </mc:Choice>
              <mc:Fallback>
                <p:oleObj name="Equation" r:id="rId3" imgW="4305240" imgH="2831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305300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 Geometric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that the sequence           is geometric by finding </a:t>
            </a:r>
            <a:r>
              <a:rPr lang="en-US" i="1" dirty="0" smtClean="0"/>
              <a:t>r.</a:t>
            </a:r>
          </a:p>
          <a:p>
            <a:pPr>
              <a:spcBef>
                <a:spcPts val="4200"/>
              </a:spcBef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4093192" y="1078552"/>
          <a:ext cx="774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774360" imgH="927000" progId="Equation.DSMT4">
                  <p:embed/>
                </p:oleObj>
              </mc:Choice>
              <mc:Fallback>
                <p:oleObj name="Equation" r:id="rId3" imgW="77436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192" y="1078552"/>
                        <a:ext cx="774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22144" y="2084696"/>
          <a:ext cx="321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3213000" imgH="838080" progId="Equation.DSMT4">
                  <p:embed/>
                </p:oleObj>
              </mc:Choice>
              <mc:Fallback>
                <p:oleObj name="Equation" r:id="rId5" imgW="3213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2084696"/>
                        <a:ext cx="321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022144" y="3429000"/>
          <a:ext cx="62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622080" imgH="927000" progId="Equation.DSMT4">
                  <p:embed/>
                </p:oleObj>
              </mc:Choice>
              <mc:Fallback>
                <p:oleObj name="Equation" r:id="rId7" imgW="6220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3429000"/>
                        <a:ext cx="622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740395" y="3073400"/>
          <a:ext cx="952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952200" imgH="1663560" progId="Equation.DSMT4">
                  <p:embed/>
                </p:oleObj>
              </mc:Choice>
              <mc:Fallback>
                <p:oleObj name="Equation" r:id="rId9" imgW="952200" imgH="1663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395" y="3073400"/>
                        <a:ext cx="9525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788846" y="34290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1422360" imgH="876240" progId="Equation.DSMT4">
                  <p:embed/>
                </p:oleObj>
              </mc:Choice>
              <mc:Fallback>
                <p:oleObj name="Equation" r:id="rId11" imgW="14223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8846" y="3429000"/>
                        <a:ext cx="1422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07197" y="342900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3" imgW="990360" imgH="876240" progId="Equation.DSMT4">
                  <p:embed/>
                </p:oleObj>
              </mc:Choice>
              <mc:Fallback>
                <p:oleObj name="Equation" r:id="rId13" imgW="99036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197" y="3429000"/>
                        <a:ext cx="990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6388100" y="34798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5" imgW="1002960" imgH="838080" progId="Equation.DSMT4">
                  <p:embed/>
                </p:oleObj>
              </mc:Choice>
              <mc:Fallback>
                <p:oleObj name="Equation" r:id="rId15" imgW="1002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4798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5715000" y="3505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867400" y="4038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 Sequence that is Not Geometric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24343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Show that the sequence {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} is not geometric.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  </a:t>
            </a:r>
            <a:r>
              <a:rPr lang="en-US" dirty="0" smtClean="0"/>
              <a:t>To show that something is not true, we find a </a:t>
            </a:r>
            <a:r>
              <a:rPr lang="en-US" b="1" dirty="0" smtClean="0"/>
              <a:t>counterexample</a:t>
            </a:r>
            <a:r>
              <a:rPr lang="en-US" dirty="0" smtClean="0"/>
              <a:t>. In this case, we find two pairs of successive terms and show that they have different ratios.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Consider the ratio                       and the ratio  </a:t>
            </a:r>
          </a:p>
          <a:p>
            <a:pPr>
              <a:spcBef>
                <a:spcPts val="3000"/>
              </a:spcBef>
            </a:pPr>
            <a:r>
              <a:rPr lang="en-US" dirty="0" smtClean="0"/>
              <a:t>Because               there is no common ratio for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successive terms and the sequence {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} is </a:t>
            </a:r>
            <a:r>
              <a:rPr lang="en-US" b="1" dirty="0" smtClean="0">
                <a:solidFill>
                  <a:srgbClr val="FF0000"/>
                </a:solidFill>
              </a:rPr>
              <a:t>not geometric</a:t>
            </a:r>
            <a:r>
              <a:rPr lang="en-US" b="1" dirty="0" smtClean="0"/>
              <a:t>.</a:t>
            </a:r>
            <a:endParaRPr lang="en-US" dirty="0"/>
          </a:p>
        </p:txBody>
      </p:sp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3222008" y="3390900"/>
          <a:ext cx="1663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663560" imgH="965160" progId="Equation.DSMT4">
                  <p:embed/>
                </p:oleObj>
              </mc:Choice>
              <mc:Fallback>
                <p:oleObj name="Equation" r:id="rId3" imgW="166356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008" y="3390900"/>
                        <a:ext cx="1663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6896100" y="3390900"/>
          <a:ext cx="1943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942920" imgH="965160" progId="Equation.DSMT4">
                  <p:embed/>
                </p:oleObj>
              </mc:Choice>
              <mc:Fallback>
                <p:oleObj name="Equation" r:id="rId5" imgW="194292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100" y="3390900"/>
                        <a:ext cx="1943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3" name="Object 5"/>
          <p:cNvGraphicFramePr>
            <a:graphicFrameLocks noChangeAspect="1"/>
          </p:cNvGraphicFramePr>
          <p:nvPr/>
        </p:nvGraphicFramePr>
        <p:xfrm>
          <a:off x="1815152" y="423099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152" y="4230996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pt-BR" b="1" dirty="0" smtClean="0">
                <a:solidFill>
                  <a:srgbClr val="000000"/>
                </a:solidFill>
              </a:rPr>
              <a:t>The Formula for the </a:t>
            </a:r>
            <a:r>
              <a:rPr lang="pt-BR" b="1" i="1" dirty="0" smtClean="0">
                <a:solidFill>
                  <a:srgbClr val="000000"/>
                </a:solidFill>
              </a:rPr>
              <a:t>n</a:t>
            </a:r>
            <a:r>
              <a:rPr lang="pt-BR" b="1" baseline="30000" dirty="0" smtClean="0">
                <a:solidFill>
                  <a:srgbClr val="000000"/>
                </a:solidFill>
              </a:rPr>
              <a:t>th</a:t>
            </a:r>
            <a:r>
              <a:rPr lang="pt-BR" b="1" dirty="0" smtClean="0">
                <a:solidFill>
                  <a:srgbClr val="000000"/>
                </a:solidFill>
              </a:rPr>
              <a:t> Term of a Geometric Sequence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{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-25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} is a geometric sequence, then the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baseline="30000" dirty="0" smtClean="0">
                <a:solidFill>
                  <a:srgbClr val="000000"/>
                </a:solidFill>
              </a:rPr>
              <a:t>th</a:t>
            </a:r>
            <a:r>
              <a:rPr lang="en-US" dirty="0" smtClean="0">
                <a:solidFill>
                  <a:srgbClr val="000000"/>
                </a:solidFill>
              </a:rPr>
              <a:t> term has the form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the common ratio.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2514" name="Object 2"/>
          <p:cNvGraphicFramePr>
            <a:graphicFrameLocks noChangeAspect="1"/>
          </p:cNvGraphicFramePr>
          <p:nvPr/>
        </p:nvGraphicFramePr>
        <p:xfrm>
          <a:off x="3822700" y="2730500"/>
          <a:ext cx="149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1498320" imgH="469800" progId="Equation.DSMT4">
                  <p:embed/>
                </p:oleObj>
              </mc:Choice>
              <mc:Fallback>
                <p:oleObj name="Equation" r:id="rId3" imgW="149832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2730500"/>
                        <a:ext cx="149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a Specified Term of a Geometric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If in a geometric sequence</a:t>
            </a:r>
            <a:r>
              <a:rPr lang="en-US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/>
        </p:nvGraphicFramePr>
        <p:xfrm>
          <a:off x="4892675" y="1133475"/>
          <a:ext cx="378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3784320" imgH="838080" progId="Equation.DSMT4">
                  <p:embed/>
                </p:oleObj>
              </mc:Choice>
              <mc:Fallback>
                <p:oleObj name="Equation" r:id="rId3" imgW="3784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5" y="1133475"/>
                        <a:ext cx="378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70765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5" imgW="1206360" imgH="469800" progId="Equation.DSMT4">
                  <p:embed/>
                </p:oleObj>
              </mc:Choice>
              <mc:Fallback>
                <p:oleObj name="Equation" r:id="rId5" imgW="12063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0765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740789" y="2438400"/>
          <a:ext cx="1447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7" imgW="1447560" imgH="952200" progId="Equation.DSMT4">
                  <p:embed/>
                </p:oleObj>
              </mc:Choice>
              <mc:Fallback>
                <p:oleObj name="Equation" r:id="rId7" imgW="144756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789" y="2438400"/>
                        <a:ext cx="1447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192526" y="2508912"/>
          <a:ext cx="160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9" imgW="1600200" imgH="888840" progId="Equation.DSMT4">
                  <p:embed/>
                </p:oleObj>
              </mc:Choice>
              <mc:Fallback>
                <p:oleObj name="Equation" r:id="rId9" imgW="160020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526" y="2508912"/>
                        <a:ext cx="1600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796663" y="2528248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1" imgW="914400" imgH="838080" progId="Equation.DSMT4">
                  <p:embed/>
                </p:oleObj>
              </mc:Choice>
              <mc:Fallback>
                <p:oleObj name="Equation" r:id="rId11" imgW="914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663" y="2528248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715000" y="2528248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3" imgW="952200" imgH="838080" progId="Equation.DSMT4">
                  <p:embed/>
                </p:oleObj>
              </mc:Choice>
              <mc:Fallback>
                <p:oleObj name="Equation" r:id="rId13" imgW="952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528248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Finding a Specified Term of a Geometric Sequence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 smtClean="0"/>
              <a:t>b.	</a:t>
            </a:r>
            <a:r>
              <a:rPr lang="en-US" dirty="0" smtClean="0"/>
              <a:t>Find the seventh term of the following geometric </a:t>
            </a:r>
          </a:p>
          <a:p>
            <a:pPr marL="463550" indent="-463550">
              <a:lnSpc>
                <a:spcPct val="150000"/>
              </a:lnSpc>
            </a:pPr>
            <a:r>
              <a:rPr lang="en-US" dirty="0" smtClean="0"/>
              <a:t>	sequence: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Find </a:t>
            </a:r>
            <a:r>
              <a:rPr lang="en-US" i="1" dirty="0" smtClean="0"/>
              <a:t>r </a:t>
            </a:r>
            <a:r>
              <a:rPr lang="en-US" dirty="0" smtClean="0"/>
              <a:t>using the formula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191780"/>
            <a:ext cx="38942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Now, the seventh term is </a:t>
            </a:r>
            <a:endParaRPr lang="en-US" sz="2800" dirty="0"/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076700" y="2857500"/>
          <a:ext cx="4368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3" imgW="4368600" imgH="927000" progId="Equation.DSMT4">
                  <p:embed/>
                </p:oleObj>
              </mc:Choice>
              <mc:Fallback>
                <p:oleObj name="Equation" r:id="rId3" imgW="436860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857500"/>
                        <a:ext cx="4368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3" name="Object 3"/>
          <p:cNvGraphicFramePr>
            <a:graphicFrameLocks noChangeAspect="1"/>
          </p:cNvGraphicFramePr>
          <p:nvPr/>
        </p:nvGraphicFramePr>
        <p:xfrm>
          <a:off x="4241800" y="5264150"/>
          <a:ext cx="30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5" imgW="304560" imgH="431640" progId="Equation.DSMT4">
                  <p:embed/>
                </p:oleObj>
              </mc:Choice>
              <mc:Fallback>
                <p:oleObj name="Equation" r:id="rId5" imgW="30456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5264150"/>
                        <a:ext cx="30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981200" y="4038600"/>
          <a:ext cx="876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7" imgW="876240" imgH="927000" progId="Equation.DSMT4">
                  <p:embed/>
                </p:oleObj>
              </mc:Choice>
              <mc:Fallback>
                <p:oleObj name="Equation" r:id="rId7" imgW="8762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876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959100" y="3657600"/>
          <a:ext cx="5842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9" imgW="583920" imgH="1231560" progId="Equation.DSMT4">
                  <p:embed/>
                </p:oleObj>
              </mc:Choice>
              <mc:Fallback>
                <p:oleObj name="Equation" r:id="rId9" imgW="583920" imgH="1231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3657600"/>
                        <a:ext cx="5842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644900" y="4038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40386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648200" y="40386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3" imgW="520560" imgH="838080" progId="Equation.DSMT4">
                  <p:embed/>
                </p:oleObj>
              </mc:Choice>
              <mc:Fallback>
                <p:oleObj name="Equation" r:id="rId13" imgW="5205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386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6959600" y="502285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15" imgW="812520" imgH="838080" progId="Equation.DSMT4">
                  <p:embed/>
                </p:oleObj>
              </mc:Choice>
              <mc:Fallback>
                <p:oleObj name="Equation" r:id="rId15" imgW="812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0" y="502285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641600" y="18034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17" imgW="1790640" imgH="838080" progId="Equation.DSMT4">
                  <p:embed/>
                </p:oleObj>
              </mc:Choice>
              <mc:Fallback>
                <p:oleObj name="Equation" r:id="rId17" imgW="1790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1803400"/>
                        <a:ext cx="179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791200" y="4965700"/>
          <a:ext cx="1193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19" imgW="1193760" imgH="952200" progId="Equation.DSMT4">
                  <p:embed/>
                </p:oleObj>
              </mc:Choice>
              <mc:Fallback>
                <p:oleObj name="Equation" r:id="rId19" imgW="1193760" imgH="952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965700"/>
                        <a:ext cx="1193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635500" y="5245100"/>
          <a:ext cx="105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21" imgW="1054080" imgH="469800" progId="Equation.DSMT4">
                  <p:embed/>
                </p:oleObj>
              </mc:Choice>
              <mc:Fallback>
                <p:oleObj name="Equation" r:id="rId21" imgW="105408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5245100"/>
                        <a:ext cx="105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Finding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dirty="0" smtClean="0"/>
              <a:t> for a Geometric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5842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Find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dirty="0" smtClean="0"/>
              <a:t> for the geometric sequence in which </a:t>
            </a:r>
          </a:p>
          <a:p>
            <a:pPr>
              <a:spcBef>
                <a:spcPts val="672"/>
              </a:spcBef>
            </a:pP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5 </a:t>
            </a:r>
            <a:r>
              <a:rPr lang="en-US" dirty="0" smtClean="0">
                <a:solidFill>
                  <a:srgbClr val="0000FF"/>
                </a:solidFill>
              </a:rPr>
              <a:t>= 2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baseline="-25000" dirty="0" smtClean="0">
                <a:solidFill>
                  <a:srgbClr val="0000FF"/>
                </a:solidFill>
              </a:rPr>
              <a:t>7 </a:t>
            </a:r>
            <a:r>
              <a:rPr lang="en-US" dirty="0" smtClean="0">
                <a:solidFill>
                  <a:srgbClr val="0000FF"/>
                </a:solidFill>
              </a:rPr>
              <a:t>= 4</a:t>
            </a:r>
            <a:r>
              <a:rPr lang="en-US" dirty="0" smtClean="0"/>
              <a:t>.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Using the formula                     we get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Now, dividing gives</a:t>
            </a:r>
            <a:endParaRPr lang="en-US" dirty="0"/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3200400" y="28575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" imgW="1549080" imgH="469800" progId="Equation.DSMT4">
                  <p:embed/>
                </p:oleObj>
              </mc:Choice>
              <mc:Fallback>
                <p:oleObj name="Equation" r:id="rId3" imgW="154908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8575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587" name="Object 3"/>
          <p:cNvGraphicFramePr>
            <a:graphicFrameLocks noChangeAspect="1"/>
          </p:cNvGraphicFramePr>
          <p:nvPr/>
        </p:nvGraphicFramePr>
        <p:xfrm>
          <a:off x="5880100" y="2882900"/>
          <a:ext cx="295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5" imgW="2958840" imgH="469800" progId="Equation.DSMT4">
                  <p:embed/>
                </p:oleObj>
              </mc:Choice>
              <mc:Fallback>
                <p:oleObj name="Equation" r:id="rId5" imgW="295884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2882900"/>
                        <a:ext cx="295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081160"/>
              </p:ext>
            </p:extLst>
          </p:nvPr>
        </p:nvGraphicFramePr>
        <p:xfrm>
          <a:off x="3873500" y="3817938"/>
          <a:ext cx="1231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7" imgW="1231560" imgH="965160" progId="Equation.DSMT4">
                  <p:embed/>
                </p:oleObj>
              </mc:Choice>
              <mc:Fallback>
                <p:oleObj name="Equation" r:id="rId7" imgW="123156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817938"/>
                        <a:ext cx="1231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04648" y="4988256"/>
          <a:ext cx="81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9" imgW="812520" imgH="368280" progId="Equation.DSMT4">
                  <p:embed/>
                </p:oleObj>
              </mc:Choice>
              <mc:Fallback>
                <p:oleObj name="Equation" r:id="rId9" imgW="8125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648" y="4988256"/>
                        <a:ext cx="812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329752" y="5543264"/>
          <a:ext cx="123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1" imgW="1231560" imgH="444240" progId="Equation.DSMT4">
                  <p:embed/>
                </p:oleObj>
              </mc:Choice>
              <mc:Fallback>
                <p:oleObj name="Equation" r:id="rId11" imgW="1231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752" y="5543264"/>
                        <a:ext cx="123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044950" y="3454400"/>
          <a:ext cx="24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3" imgW="241200" imgH="355320" progId="Equation.DSMT4">
                  <p:embed/>
                </p:oleObj>
              </mc:Choice>
              <mc:Fallback>
                <p:oleObj name="Equation" r:id="rId13" imgW="2412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3454400"/>
                        <a:ext cx="241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3810000" y="38862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810000" y="44196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976</Words>
  <Application>Microsoft Office PowerPoint</Application>
  <PresentationFormat>On-screen Show (4:3)</PresentationFormat>
  <Paragraphs>118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Courier New</vt:lpstr>
      <vt:lpstr>Calibri</vt:lpstr>
      <vt:lpstr>Symbol</vt:lpstr>
      <vt:lpstr>Office Theme</vt:lpstr>
      <vt:lpstr>Equation</vt:lpstr>
      <vt:lpstr>Section 10.4</vt:lpstr>
      <vt:lpstr>Objectives</vt:lpstr>
      <vt:lpstr>Geometric Sequences</vt:lpstr>
      <vt:lpstr>Example 1: A Geometric Sequence</vt:lpstr>
      <vt:lpstr>Example 2: A Sequence that is Not Geometric</vt:lpstr>
      <vt:lpstr>Geometric Sequences</vt:lpstr>
      <vt:lpstr>Example 3: Finding a Specified Term of a Geometric Sequence</vt:lpstr>
      <vt:lpstr>Example 3: Finding a Specified Term of a Geometric Sequence (cont.)</vt:lpstr>
      <vt:lpstr>Example 4: Finding a1 and r for a Geometric Sequence</vt:lpstr>
      <vt:lpstr>Example 4: Finding a1 and r for a Geometric Sequence (cont.)</vt:lpstr>
      <vt:lpstr>Example 4: Finding a1 and r for a Geometric Sequence (cont.)</vt:lpstr>
      <vt:lpstr>Partial Sum of a Geometric Sequence</vt:lpstr>
      <vt:lpstr>Example 5: Partial Sums of Geometric Sequences</vt:lpstr>
      <vt:lpstr>Example 5: Partial Sums of Geometric Sequences (cont.)</vt:lpstr>
      <vt:lpstr>Example 5: Partial Sums of Geometric Sequences (cont.)</vt:lpstr>
      <vt:lpstr>Example 5: Partial Sums of Geometric Sequences (cont.)</vt:lpstr>
      <vt:lpstr>Example 5: Partial Sums of Geometric Sequences (cont.)</vt:lpstr>
      <vt:lpstr>Example 6: Partial Sums of Geometric Sequences</vt:lpstr>
      <vt:lpstr>Example 6: Partial Sums of Geometric Sequences (cont.)</vt:lpstr>
      <vt:lpstr>Example 6: Partial Sums of Geometric Sequences (cont.)</vt:lpstr>
      <vt:lpstr>Example 6: Partial Sums of Geometric Sequences (cont.)</vt:lpstr>
      <vt:lpstr>Geometric Series</vt:lpstr>
      <vt:lpstr>Geometric Series</vt:lpstr>
      <vt:lpstr>Example 7: Geometric Series</vt:lpstr>
      <vt:lpstr>Example 7: Geometric Series (cont.)</vt:lpstr>
      <vt:lpstr>Example 7: Geometric Series (cont.)</vt:lpstr>
      <vt:lpstr>Example 7: Geometric Series (cont.)</vt:lpstr>
      <vt:lpstr>Example 7: Geometric Series (cont.)</vt:lpstr>
      <vt:lpstr>Example 7: Geometric Series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42</cp:revision>
  <dcterms:created xsi:type="dcterms:W3CDTF">2013-04-26T14:43:13Z</dcterms:created>
  <dcterms:modified xsi:type="dcterms:W3CDTF">2017-07-31T17:55:26Z</dcterms:modified>
</cp:coreProperties>
</file>