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4" r:id="rId8"/>
    <p:sldId id="265" r:id="rId9"/>
    <p:sldId id="267" r:id="rId10"/>
    <p:sldId id="268" r:id="rId11"/>
    <p:sldId id="269" r:id="rId12"/>
    <p:sldId id="270" r:id="rId13"/>
    <p:sldId id="271" r:id="rId14"/>
    <p:sldId id="272" r:id="rId15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8"/>
      <p:bold r:id="rId19"/>
      <p:italic r:id="rId20"/>
      <p:boldItalic r:id="rId2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728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1.fntdata"/><Relationship Id="rId3" Type="http://schemas.openxmlformats.org/officeDocument/2006/relationships/slide" Target="slides/slide2.xml"/><Relationship Id="rId21" Type="http://schemas.openxmlformats.org/officeDocument/2006/relationships/font" Target="fonts/font4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font" Target="fonts/font3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7/31/2017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16868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BD7D38-C8EF-4B75-A4E9-265A211EE6F2}" type="datetimeFigureOut">
              <a:rPr lang="en-US" smtClean="0"/>
              <a:pPr/>
              <a:t>7/31/2017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B14710-8F84-4474-89A3-B0A9B527435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34388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  <a:r>
              <a:rPr lang="en-US" baseline="-25000" dirty="0" smtClean="0">
                <a:solidFill>
                  <a:srgbClr val="2D7D9F"/>
                </a:solidFill>
              </a:rPr>
              <a:t>  </a:t>
            </a:r>
            <a:endParaRPr lang="en-US" baseline="-25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9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4.w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3.7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Graphing systems of Linear Inequalities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1: Graphing Systems of Linear Inequalities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1588">
              <a:buNone/>
            </a:pPr>
            <a:r>
              <a:rPr lang="en-US" dirty="0" smtClean="0"/>
              <a:t>The solution set consists of the boundary lines and the region between them. </a:t>
            </a:r>
            <a:endParaRPr lang="en-US" dirty="0"/>
          </a:p>
        </p:txBody>
      </p:sp>
      <p:pic>
        <p:nvPicPr>
          <p:cNvPr id="26627" name="Picture 3" descr="C:\Documents and Settings\Nagesh\Desktop\3_7_Examplec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71800" y="2209801"/>
            <a:ext cx="3200400" cy="319074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1: Graphing Systems of Linear Inequalities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1588">
              <a:buNone/>
              <a:tabLst>
                <a:tab pos="914400" algn="l"/>
                <a:tab pos="1376363" algn="l"/>
              </a:tabLst>
            </a:pPr>
            <a:r>
              <a:rPr lang="en-US" b="1" dirty="0" smtClean="0"/>
              <a:t>Note:	</a:t>
            </a:r>
            <a:r>
              <a:rPr lang="en-US" dirty="0" smtClean="0"/>
              <a:t>When the boundary lines are parallel there are 	three possibilities: </a:t>
            </a:r>
          </a:p>
          <a:p>
            <a:pPr marL="0" indent="1588">
              <a:buNone/>
              <a:tabLst>
                <a:tab pos="914400" algn="l"/>
                <a:tab pos="1376363" algn="l"/>
              </a:tabLst>
            </a:pPr>
            <a:r>
              <a:rPr lang="en-US" dirty="0" smtClean="0"/>
              <a:t>	</a:t>
            </a:r>
            <a:r>
              <a:rPr lang="en-US" b="1" dirty="0" smtClean="0"/>
              <a:t>1.	</a:t>
            </a:r>
            <a:r>
              <a:rPr lang="en-US" dirty="0" smtClean="0"/>
              <a:t>The common region will be in the form of a 		strip between two lines (as in this example). </a:t>
            </a:r>
          </a:p>
          <a:p>
            <a:pPr marL="0" indent="1588">
              <a:buNone/>
              <a:tabLst>
                <a:tab pos="914400" algn="l"/>
                <a:tab pos="1376363" algn="l"/>
              </a:tabLst>
            </a:pPr>
            <a:r>
              <a:rPr lang="en-US" b="1" dirty="0" smtClean="0"/>
              <a:t>	2.	</a:t>
            </a:r>
            <a:r>
              <a:rPr lang="en-US" dirty="0" smtClean="0"/>
              <a:t>The common region will be a half-plane, as 		the solution to one inequality will be entirely 		contained within the solution of the other 		inequality. </a:t>
            </a:r>
          </a:p>
          <a:p>
            <a:pPr marL="0" indent="1588">
              <a:buNone/>
              <a:tabLst>
                <a:tab pos="914400" algn="l"/>
                <a:tab pos="1376363" algn="l"/>
              </a:tabLst>
            </a:pPr>
            <a:r>
              <a:rPr lang="en-US" b="1" dirty="0" smtClean="0"/>
              <a:t>	3.	</a:t>
            </a:r>
            <a:r>
              <a:rPr lang="en-US" dirty="0" smtClean="0"/>
              <a:t>There will be no common region and the 			solution set will be the empty set, </a:t>
            </a:r>
            <a:r>
              <a:rPr lang="en-US" dirty="0" smtClean="0">
                <a:sym typeface="Symbol"/>
              </a:rPr>
              <a:t></a:t>
            </a:r>
            <a:r>
              <a:rPr lang="en-US" dirty="0" smtClean="0"/>
              <a:t>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2: Graphing Systems of Linear Inequalities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1588">
              <a:buNone/>
              <a:tabLst>
                <a:tab pos="520700" algn="l"/>
              </a:tabLst>
            </a:pPr>
            <a:r>
              <a:rPr lang="en-US" dirty="0" smtClean="0"/>
              <a:t>Use a TI-84 Plus graphing calculator to graph the following system of linear inequalities: </a:t>
            </a:r>
          </a:p>
          <a:p>
            <a:pPr marL="1588" indent="-1588">
              <a:buNone/>
              <a:tabLst>
                <a:tab pos="520700" algn="l"/>
              </a:tabLst>
              <a:defRPr/>
            </a:pPr>
            <a:endParaRPr lang="en-US" sz="1000" dirty="0" smtClean="0"/>
          </a:p>
          <a:p>
            <a:pPr marL="1588" indent="-1588">
              <a:buNone/>
              <a:tabLst>
                <a:tab pos="520700" algn="l"/>
              </a:tabLst>
              <a:defRPr/>
            </a:pPr>
            <a:endParaRPr lang="en-US" dirty="0" smtClean="0"/>
          </a:p>
          <a:p>
            <a:pPr marL="1588" indent="-1588">
              <a:buNone/>
              <a:tabLst>
                <a:tab pos="520700" algn="l"/>
              </a:tabLst>
              <a:defRPr/>
            </a:pPr>
            <a:endParaRPr lang="en-US" b="1" dirty="0" smtClean="0"/>
          </a:p>
          <a:p>
            <a:pPr marL="1588" indent="-1588">
              <a:buNone/>
              <a:tabLst>
                <a:tab pos="520700" algn="l"/>
              </a:tabLst>
              <a:defRPr/>
            </a:pPr>
            <a:r>
              <a:rPr lang="en-US" b="1" dirty="0" smtClean="0"/>
              <a:t>Solution:</a:t>
            </a:r>
          </a:p>
          <a:p>
            <a:pPr marL="1588" indent="-1588">
              <a:buNone/>
              <a:tabLst>
                <a:tab pos="520700" algn="l"/>
              </a:tabLst>
              <a:defRPr/>
            </a:pPr>
            <a:r>
              <a:rPr lang="en-US" b="1" dirty="0" smtClean="0"/>
              <a:t>	Step 1:  </a:t>
            </a:r>
            <a:r>
              <a:rPr lang="en-US" dirty="0" smtClean="0"/>
              <a:t>Solve each inequality for </a:t>
            </a:r>
            <a:r>
              <a:rPr lang="en-US" i="1" dirty="0" smtClean="0"/>
              <a:t>y</a:t>
            </a:r>
            <a:r>
              <a:rPr lang="en-US" dirty="0" smtClean="0"/>
              <a:t>:</a:t>
            </a:r>
            <a:r>
              <a:rPr lang="en-US" i="1" dirty="0" smtClean="0"/>
              <a:t> </a:t>
            </a:r>
          </a:p>
          <a:p>
            <a:pPr marL="1588" indent="-1588">
              <a:buNone/>
              <a:tabLst>
                <a:tab pos="520700" algn="l"/>
              </a:tabLst>
              <a:defRPr/>
            </a:pPr>
            <a:endParaRPr lang="en-US" sz="1800" b="1" dirty="0" smtClean="0"/>
          </a:p>
          <a:p>
            <a:pPr marL="1588" indent="-1588">
              <a:buNone/>
              <a:tabLst>
                <a:tab pos="520700" algn="l"/>
              </a:tabLst>
              <a:defRPr/>
            </a:pPr>
            <a:r>
              <a:rPr lang="en-US" dirty="0" smtClean="0"/>
              <a:t>	[</a:t>
            </a:r>
            <a:r>
              <a:rPr lang="en-US" b="1" dirty="0" smtClean="0"/>
              <a:t>Note:</a:t>
            </a:r>
            <a:r>
              <a:rPr lang="en-US" dirty="0" smtClean="0"/>
              <a:t> When solving </a:t>
            </a:r>
            <a:r>
              <a:rPr lang="en-US" dirty="0" smtClean="0">
                <a:solidFill>
                  <a:srgbClr val="000099"/>
                </a:solidFill>
              </a:rPr>
              <a:t>2</a:t>
            </a:r>
            <a:r>
              <a:rPr lang="en-US" i="1" dirty="0" smtClean="0">
                <a:solidFill>
                  <a:srgbClr val="000099"/>
                </a:solidFill>
              </a:rPr>
              <a:t>x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smtClean="0">
                <a:solidFill>
                  <a:srgbClr val="000099"/>
                </a:solidFill>
                <a:latin typeface="Symbol" pitchFamily="18" charset="2"/>
              </a:rPr>
              <a:t>-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i="1" dirty="0" smtClean="0">
                <a:solidFill>
                  <a:srgbClr val="000099"/>
                </a:solidFill>
              </a:rPr>
              <a:t>y</a:t>
            </a:r>
            <a:r>
              <a:rPr lang="en-US" dirty="0" smtClean="0">
                <a:solidFill>
                  <a:srgbClr val="000099"/>
                </a:solidFill>
              </a:rPr>
              <a:t> ≤ 0  </a:t>
            </a:r>
            <a:r>
              <a:rPr lang="en-US" dirty="0" smtClean="0"/>
              <a:t>for </a:t>
            </a:r>
            <a:r>
              <a:rPr lang="en-US" i="1" dirty="0" smtClean="0"/>
              <a:t>y</a:t>
            </a:r>
            <a:r>
              <a:rPr lang="en-US" dirty="0" smtClean="0"/>
              <a:t>, we write the inequality as </a:t>
            </a:r>
            <a:r>
              <a:rPr lang="en-US" dirty="0" smtClean="0">
                <a:solidFill>
                  <a:srgbClr val="000099"/>
                </a:solidFill>
              </a:rPr>
              <a:t>2</a:t>
            </a:r>
            <a:r>
              <a:rPr lang="en-US" i="1" dirty="0" smtClean="0">
                <a:solidFill>
                  <a:srgbClr val="000099"/>
                </a:solidFill>
              </a:rPr>
              <a:t>x</a:t>
            </a:r>
            <a:r>
              <a:rPr lang="en-US" dirty="0" smtClean="0">
                <a:solidFill>
                  <a:srgbClr val="000099"/>
                </a:solidFill>
              </a:rPr>
              <a:t> ≤ </a:t>
            </a:r>
            <a:r>
              <a:rPr lang="en-US" i="1" dirty="0" smtClean="0">
                <a:solidFill>
                  <a:srgbClr val="000099"/>
                </a:solidFill>
              </a:rPr>
              <a:t>y </a:t>
            </a:r>
            <a:r>
              <a:rPr lang="en-US" dirty="0" smtClean="0"/>
              <a:t>and then as </a:t>
            </a:r>
            <a:r>
              <a:rPr lang="en-US" i="1" dirty="0" smtClean="0">
                <a:solidFill>
                  <a:srgbClr val="000099"/>
                </a:solidFill>
              </a:rPr>
              <a:t>y</a:t>
            </a:r>
            <a:r>
              <a:rPr lang="en-US" dirty="0" smtClean="0">
                <a:solidFill>
                  <a:srgbClr val="000099"/>
                </a:solidFill>
              </a:rPr>
              <a:t> ≥ 2</a:t>
            </a:r>
            <a:r>
              <a:rPr lang="en-US" i="1" dirty="0" smtClean="0">
                <a:solidFill>
                  <a:srgbClr val="000099"/>
                </a:solidFill>
              </a:rPr>
              <a:t>x</a:t>
            </a:r>
            <a:r>
              <a:rPr lang="en-US" dirty="0" smtClean="0"/>
              <a:t>.]</a:t>
            </a:r>
            <a:endParaRPr lang="en-US" dirty="0"/>
          </a:p>
        </p:txBody>
      </p:sp>
      <p:graphicFrame>
        <p:nvGraphicFramePr>
          <p:cNvPr id="27654" name="Object 2"/>
          <p:cNvGraphicFramePr>
            <a:graphicFrameLocks noChangeAspect="1"/>
          </p:cNvGraphicFramePr>
          <p:nvPr/>
        </p:nvGraphicFramePr>
        <p:xfrm>
          <a:off x="3740150" y="2476500"/>
          <a:ext cx="16637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Equation" r:id="rId3" imgW="1663560" imgH="1028520" progId="Equation.DSMT4">
                  <p:embed/>
                </p:oleObj>
              </mc:Choice>
              <mc:Fallback>
                <p:oleObj name="Equation" r:id="rId3" imgW="1663560" imgH="102852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0150" y="2476500"/>
                        <a:ext cx="16637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5" name="Object 3"/>
          <p:cNvGraphicFramePr>
            <a:graphicFrameLocks noChangeAspect="1"/>
          </p:cNvGraphicFramePr>
          <p:nvPr/>
        </p:nvGraphicFramePr>
        <p:xfrm>
          <a:off x="5753100" y="3657600"/>
          <a:ext cx="18796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Equation" r:id="rId5" imgW="1879560" imgH="1028520" progId="Equation.DSMT4">
                  <p:embed/>
                </p:oleObj>
              </mc:Choice>
              <mc:Fallback>
                <p:oleObj name="Equation" r:id="rId5" imgW="1879560" imgH="102852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53100" y="3657600"/>
                        <a:ext cx="18796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2: Graphing Systems of Linear Inequalities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954107"/>
          </a:xfrm>
        </p:spPr>
        <p:txBody>
          <a:bodyPr>
            <a:spAutoFit/>
          </a:bodyPr>
          <a:lstStyle/>
          <a:p>
            <a:pPr marL="1588" indent="-1588">
              <a:buNone/>
              <a:defRPr/>
            </a:pPr>
            <a:r>
              <a:rPr lang="en-US" b="1" dirty="0" smtClean="0"/>
              <a:t>	Step 2:  </a:t>
            </a:r>
            <a:r>
              <a:rPr lang="en-US" dirty="0" smtClean="0"/>
              <a:t>Press the              key and enter both functions and the corresponding symbols as they appear here.</a:t>
            </a:r>
            <a:endParaRPr lang="en-US" dirty="0"/>
          </a:p>
        </p:txBody>
      </p:sp>
      <p:pic>
        <p:nvPicPr>
          <p:cNvPr id="27652" name="Picture 4" descr="C:\Documents and Settings\Nagesh\Desktop\y-equals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98800" y="1413933"/>
            <a:ext cx="957262" cy="314325"/>
          </a:xfrm>
          <a:prstGeom prst="rect">
            <a:avLst/>
          </a:prstGeom>
          <a:noFill/>
        </p:spPr>
      </p:pic>
      <p:pic>
        <p:nvPicPr>
          <p:cNvPr id="27653" name="Picture 5" descr="C:\Documents and Settings\Nagesh\Desktop\SCREEN17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0352" y="2688337"/>
            <a:ext cx="3200400" cy="2645663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4191000" y="2590800"/>
            <a:ext cx="4572000" cy="2677656"/>
          </a:xfrm>
          <a:prstGeom prst="rect">
            <a:avLst/>
          </a:prstGeom>
        </p:spPr>
        <p:txBody>
          <a:bodyPr>
            <a:spAutoFit/>
          </a:bodyPr>
          <a:lstStyle/>
          <a:p>
            <a:pPr marL="1588" indent="-1588">
              <a:buNone/>
              <a:defRPr/>
            </a:pPr>
            <a:r>
              <a:rPr lang="en-US" sz="2800" b="1" dirty="0" smtClean="0"/>
              <a:t>	</a:t>
            </a:r>
            <a:r>
              <a:rPr lang="en-US" sz="2800" dirty="0" smtClean="0"/>
              <a:t>[</a:t>
            </a:r>
            <a:r>
              <a:rPr lang="en-US" sz="2800" b="1" dirty="0" smtClean="0"/>
              <a:t>Remember:</a:t>
            </a:r>
            <a:r>
              <a:rPr lang="en-US" sz="2800" dirty="0" smtClean="0"/>
              <a:t>  To shade your graphs, position the cursor over the slash next to Y</a:t>
            </a:r>
            <a:r>
              <a:rPr lang="en-US" sz="2800" baseline="-25000" dirty="0" smtClean="0"/>
              <a:t>1 </a:t>
            </a:r>
            <a:r>
              <a:rPr lang="en-US" sz="2800" dirty="0" smtClean="0"/>
              <a:t>(or Y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) and hit           repeatedly until the appropriate shading is displayed.]</a:t>
            </a:r>
          </a:p>
        </p:txBody>
      </p:sp>
      <p:pic>
        <p:nvPicPr>
          <p:cNvPr id="7" name="Picture 2" descr="C:\Documents and Settings\Nagesh\Desktop\ENTER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91200" y="4038600"/>
            <a:ext cx="762000" cy="36979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2: Graphing Systems of Linear Inequalities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88" indent="-1588">
              <a:buNone/>
              <a:defRPr/>
            </a:pPr>
            <a:r>
              <a:rPr lang="en-US" b="1" dirty="0" smtClean="0"/>
              <a:t>	Step 3:  </a:t>
            </a:r>
            <a:r>
              <a:rPr lang="en-US" dirty="0" smtClean="0"/>
              <a:t>Press              . The display should appear as follows. The solution is the cross-hatched region.</a:t>
            </a:r>
            <a:endParaRPr lang="en-US" dirty="0"/>
          </a:p>
        </p:txBody>
      </p:sp>
      <p:pic>
        <p:nvPicPr>
          <p:cNvPr id="29699" name="Picture 3" descr="C:\Documents and Settings\Nagesh\Desktop\GRAPH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90800" y="1460500"/>
            <a:ext cx="959504" cy="238125"/>
          </a:xfrm>
          <a:prstGeom prst="rect">
            <a:avLst/>
          </a:prstGeom>
          <a:noFill/>
        </p:spPr>
      </p:pic>
      <p:pic>
        <p:nvPicPr>
          <p:cNvPr id="6" name="Picture 2" descr="C:\Documents and Settings\Nagesh\Desktop\SCREEN18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71800" y="2590800"/>
            <a:ext cx="3200400" cy="26456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dirty="0" smtClean="0"/>
              <a:t>Objectives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523220"/>
          </a:xfrm>
        </p:spPr>
        <p:txBody>
          <a:bodyPr>
            <a:spAutoFit/>
          </a:bodyPr>
          <a:lstStyle/>
          <a:p>
            <a:pPr>
              <a:buFont typeface="Courier New" pitchFamily="49" charset="0"/>
              <a:buChar char="o"/>
              <a:tabLst>
                <a:tab pos="338138" algn="l"/>
              </a:tabLst>
            </a:pPr>
            <a:r>
              <a:rPr lang="en-US" dirty="0" smtClean="0"/>
              <a:t>	Solve systems of linear inequalities graphically.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Solve Systems of Linear Inequalities Graphically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062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algn="ctr">
              <a:buFont typeface="Courier New" pitchFamily="49" charset="0"/>
              <a:buNone/>
              <a:defRPr/>
            </a:pPr>
            <a:r>
              <a:rPr lang="en-US" b="1" dirty="0" smtClean="0">
                <a:solidFill>
                  <a:srgbClr val="000000"/>
                </a:solidFill>
              </a:rPr>
              <a:t>To Solve a System of Two Linear Inequalities</a:t>
            </a:r>
          </a:p>
          <a:p>
            <a:pPr marL="0" indent="1588">
              <a:buNone/>
              <a:tabLst>
                <a:tab pos="461963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1.	</a:t>
            </a:r>
            <a:r>
              <a:rPr lang="en-US" dirty="0" smtClean="0">
                <a:solidFill>
                  <a:srgbClr val="000000"/>
                </a:solidFill>
              </a:rPr>
              <a:t>For each inequality, graph the boundary line and 	shade the appropriate half-plane. (Refer to Section 	2.5 to review this process.)</a:t>
            </a:r>
          </a:p>
          <a:p>
            <a:pPr marL="0" indent="1588">
              <a:buNone/>
              <a:tabLst>
                <a:tab pos="461963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2.	</a:t>
            </a:r>
            <a:r>
              <a:rPr lang="en-US" dirty="0" smtClean="0">
                <a:solidFill>
                  <a:srgbClr val="000000"/>
                </a:solidFill>
              </a:rPr>
              <a:t>Determine the region of the graph that is common 	to both half-planes (the region where the shading 	overlaps). </a:t>
            </a:r>
          </a:p>
          <a:p>
            <a:pPr marL="0" indent="1588">
              <a:buNone/>
              <a:tabLst>
                <a:tab pos="461963" algn="l"/>
              </a:tabLst>
            </a:pPr>
            <a:r>
              <a:rPr lang="en-US" dirty="0" smtClean="0">
                <a:solidFill>
                  <a:srgbClr val="000000"/>
                </a:solidFill>
              </a:rPr>
              <a:t>	(This region is called the intersection of the two 	half-planes.)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Solve Systems of Linear Inequalities Graphically</a:t>
            </a:r>
            <a:endParaRPr lang="en-US" dirty="0" smtClean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19124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algn="ctr">
              <a:buNone/>
              <a:defRPr/>
            </a:pPr>
            <a:r>
              <a:rPr lang="en-US" b="1" dirty="0" smtClean="0">
                <a:solidFill>
                  <a:srgbClr val="000000"/>
                </a:solidFill>
              </a:rPr>
              <a:t>To Solve a System of Two Linear Inequalities</a:t>
            </a:r>
          </a:p>
          <a:p>
            <a:pPr marL="0" indent="1588">
              <a:buNone/>
              <a:tabLst>
                <a:tab pos="461963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3.	</a:t>
            </a:r>
            <a:r>
              <a:rPr lang="en-US" dirty="0" smtClean="0">
                <a:solidFill>
                  <a:srgbClr val="000000"/>
                </a:solidFill>
              </a:rPr>
              <a:t>To check, pick one test-point in the intersection and 	verify that it satisfies both inequalities.</a:t>
            </a:r>
          </a:p>
          <a:p>
            <a:pPr marL="0" indent="1588">
              <a:buNone/>
              <a:tabLst>
                <a:tab pos="461963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Note:</a:t>
            </a:r>
            <a:r>
              <a:rPr lang="en-US" dirty="0" smtClean="0">
                <a:solidFill>
                  <a:srgbClr val="000000"/>
                </a:solidFill>
              </a:rPr>
              <a:t> If there is no intersection, then the system is inconsistent and has no solution.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1: Graphing Systems of Linear </a:t>
            </a:r>
            <a:br>
              <a:rPr lang="en-US" dirty="0" smtClean="0"/>
            </a:br>
            <a:r>
              <a:rPr lang="en-US" dirty="0" smtClean="0"/>
              <a:t>Inequalities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88" indent="-1588">
              <a:buNone/>
              <a:tabLst>
                <a:tab pos="461963" algn="l"/>
              </a:tabLst>
              <a:defRPr/>
            </a:pPr>
            <a:r>
              <a:rPr lang="en-US" b="1" dirty="0" smtClean="0"/>
              <a:t>a.	</a:t>
            </a:r>
            <a:r>
              <a:rPr lang="en-US" dirty="0" smtClean="0"/>
              <a:t>Graph the points that satisfy the system of </a:t>
            </a:r>
          </a:p>
          <a:p>
            <a:pPr marL="1588" indent="-1588">
              <a:buNone/>
              <a:tabLst>
                <a:tab pos="461963" algn="l"/>
              </a:tabLst>
              <a:defRPr/>
            </a:pPr>
            <a:endParaRPr lang="en-US" sz="1000" dirty="0" smtClean="0"/>
          </a:p>
          <a:p>
            <a:pPr marL="1588" indent="-1588">
              <a:buNone/>
              <a:tabLst>
                <a:tab pos="461963" algn="l"/>
              </a:tabLst>
              <a:defRPr/>
            </a:pPr>
            <a:r>
              <a:rPr lang="en-US" dirty="0" smtClean="0"/>
              <a:t>		inequalities: </a:t>
            </a:r>
          </a:p>
          <a:p>
            <a:pPr marL="1588" indent="-1588">
              <a:buNone/>
              <a:tabLst>
                <a:tab pos="461963" algn="l"/>
              </a:tabLst>
              <a:defRPr/>
            </a:pPr>
            <a:endParaRPr lang="en-US" dirty="0" smtClean="0"/>
          </a:p>
          <a:p>
            <a:pPr marL="1588" indent="-1588">
              <a:buNone/>
              <a:tabLst>
                <a:tab pos="461963" algn="l"/>
              </a:tabLst>
              <a:defRPr/>
            </a:pPr>
            <a:r>
              <a:rPr lang="en-US" b="1" dirty="0" smtClean="0"/>
              <a:t>Solution:</a:t>
            </a:r>
          </a:p>
          <a:p>
            <a:pPr marL="1588" indent="-1588">
              <a:buNone/>
              <a:tabLst>
                <a:tab pos="461963" algn="l"/>
              </a:tabLst>
              <a:defRPr/>
            </a:pPr>
            <a:r>
              <a:rPr lang="en-US" b="1" dirty="0" smtClean="0"/>
              <a:t>	Step 1:  </a:t>
            </a:r>
            <a:r>
              <a:rPr lang="en-US" dirty="0" smtClean="0"/>
              <a:t>For </a:t>
            </a:r>
            <a:r>
              <a:rPr lang="en-US" i="1" dirty="0" smtClean="0">
                <a:solidFill>
                  <a:srgbClr val="000099"/>
                </a:solidFill>
              </a:rPr>
              <a:t>x </a:t>
            </a:r>
            <a:r>
              <a:rPr lang="en-US" dirty="0" smtClean="0">
                <a:solidFill>
                  <a:srgbClr val="000099"/>
                </a:solidFill>
              </a:rPr>
              <a:t>≤ 2</a:t>
            </a:r>
            <a:r>
              <a:rPr lang="en-US" dirty="0" smtClean="0"/>
              <a:t>, the points are to the left of and on the line </a:t>
            </a:r>
            <a:r>
              <a:rPr lang="en-US" i="1" dirty="0" smtClean="0">
                <a:solidFill>
                  <a:srgbClr val="000099"/>
                </a:solidFill>
              </a:rPr>
              <a:t>x</a:t>
            </a:r>
            <a:r>
              <a:rPr lang="en-US" dirty="0" smtClean="0">
                <a:solidFill>
                  <a:srgbClr val="000099"/>
                </a:solidFill>
              </a:rPr>
              <a:t> = 2</a:t>
            </a:r>
            <a:r>
              <a:rPr lang="en-US" dirty="0" smtClean="0"/>
              <a:t>.</a:t>
            </a:r>
            <a:r>
              <a:rPr lang="en-US" i="1" dirty="0" smtClean="0"/>
              <a:t> </a:t>
            </a:r>
          </a:p>
          <a:p>
            <a:pPr marL="1588" indent="-1588">
              <a:buNone/>
              <a:tabLst>
                <a:tab pos="461963" algn="l"/>
              </a:tabLst>
              <a:defRPr/>
            </a:pPr>
            <a:r>
              <a:rPr lang="en-US" b="1" dirty="0" smtClean="0"/>
              <a:t>	Step 2:  </a:t>
            </a:r>
            <a:r>
              <a:rPr lang="en-US" dirty="0" smtClean="0"/>
              <a:t>For </a:t>
            </a:r>
            <a:r>
              <a:rPr lang="en-US" i="1" dirty="0" smtClean="0">
                <a:solidFill>
                  <a:srgbClr val="000099"/>
                </a:solidFill>
              </a:rPr>
              <a:t>y </a:t>
            </a:r>
            <a:r>
              <a:rPr lang="en-US" dirty="0" smtClean="0">
                <a:solidFill>
                  <a:srgbClr val="000099"/>
                </a:solidFill>
              </a:rPr>
              <a:t>≥ </a:t>
            </a:r>
            <a:r>
              <a:rPr lang="en-US" i="1" dirty="0" smtClean="0">
                <a:solidFill>
                  <a:srgbClr val="000099"/>
                </a:solidFill>
              </a:rPr>
              <a:t>−x</a:t>
            </a:r>
            <a:r>
              <a:rPr lang="en-US" dirty="0" smtClean="0">
                <a:solidFill>
                  <a:srgbClr val="000099"/>
                </a:solidFill>
              </a:rPr>
              <a:t> + 1</a:t>
            </a:r>
            <a:r>
              <a:rPr lang="en-US" dirty="0" smtClean="0"/>
              <a:t>, the points are above and on the line </a:t>
            </a:r>
            <a:r>
              <a:rPr lang="en-US" i="1" dirty="0" smtClean="0">
                <a:solidFill>
                  <a:srgbClr val="000099"/>
                </a:solidFill>
              </a:rPr>
              <a:t>y</a:t>
            </a:r>
            <a:r>
              <a:rPr lang="en-US" dirty="0" smtClean="0">
                <a:solidFill>
                  <a:srgbClr val="000099"/>
                </a:solidFill>
              </a:rPr>
              <a:t> = −</a:t>
            </a:r>
            <a:r>
              <a:rPr lang="en-US" i="1" dirty="0" smtClean="0">
                <a:solidFill>
                  <a:srgbClr val="000099"/>
                </a:solidFill>
              </a:rPr>
              <a:t>x</a:t>
            </a:r>
            <a:r>
              <a:rPr lang="en-US" dirty="0" smtClean="0">
                <a:solidFill>
                  <a:srgbClr val="000099"/>
                </a:solidFill>
              </a:rPr>
              <a:t> + 1</a:t>
            </a:r>
            <a:r>
              <a:rPr lang="en-US" dirty="0" smtClean="0"/>
              <a:t>.</a:t>
            </a:r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2918010" y="1752600"/>
          <a:ext cx="16764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3" imgW="1676160" imgH="1028520" progId="Equation.DSMT4">
                  <p:embed/>
                </p:oleObj>
              </mc:Choice>
              <mc:Fallback>
                <p:oleObj name="Equation" r:id="rId3" imgW="1676160" imgH="102852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8010" y="1752600"/>
                        <a:ext cx="1676400" cy="1028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1: Graphing Systems of Linear Inequalities (cont.)</a:t>
            </a:r>
          </a:p>
        </p:txBody>
      </p:sp>
      <p:sp>
        <p:nvSpPr>
          <p:cNvPr id="4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indent="4763">
              <a:defRPr/>
            </a:pPr>
            <a:r>
              <a:rPr lang="en-US" b="1" dirty="0" smtClean="0">
                <a:solidFill>
                  <a:schemeClr val="tx1"/>
                </a:solidFill>
              </a:rPr>
              <a:t>Step 3:  </a:t>
            </a:r>
            <a:r>
              <a:rPr lang="en-US" dirty="0" smtClean="0"/>
              <a:t>Determine the region that is common to both half-planes. In this case, we test the point </a:t>
            </a:r>
            <a:r>
              <a:rPr lang="en-US" dirty="0" smtClean="0">
                <a:solidFill>
                  <a:srgbClr val="000099"/>
                </a:solidFill>
              </a:rPr>
              <a:t>(0, 3)</a:t>
            </a:r>
            <a:r>
              <a:rPr lang="en-US" dirty="0" smtClean="0"/>
              <a:t>. On the graph below, the solution is the purple-shaded region and its boundary lines.</a:t>
            </a:r>
            <a:endParaRPr lang="en-US" dirty="0" smtClean="0">
              <a:solidFill>
                <a:schemeClr val="tx1"/>
              </a:solidFill>
            </a:endParaRPr>
          </a:p>
          <a:p>
            <a:pPr indent="4763">
              <a:buFont typeface="Courier New" pitchFamily="49" charset="0"/>
              <a:buNone/>
              <a:defRPr/>
            </a:pPr>
            <a:endParaRPr lang="en-US" dirty="0" smtClean="0"/>
          </a:p>
          <a:p>
            <a:pPr indent="4763">
              <a:buFont typeface="Courier New" pitchFamily="49" charset="0"/>
              <a:buNone/>
              <a:defRPr/>
            </a:pPr>
            <a:endParaRPr lang="en-US" dirty="0" smtClean="0"/>
          </a:p>
          <a:p>
            <a:pPr indent="4763">
              <a:buFont typeface="Courier New" pitchFamily="49" charset="0"/>
              <a:buNone/>
              <a:tabLst>
                <a:tab pos="463550" algn="l"/>
              </a:tabLst>
              <a:defRPr/>
            </a:pPr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1066800" y="3751884"/>
            <a:ext cx="4114800" cy="10402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1588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Courier New" pitchFamily="49" charset="0"/>
              <a:buNone/>
              <a:tabLst>
                <a:tab pos="1828800" algn="l"/>
              </a:tabLst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0 ≤ 2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808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 true statement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Courier New" pitchFamily="49" charset="0"/>
              <a:buNone/>
              <a:tabLst>
                <a:tab pos="1828800" algn="l"/>
              </a:tabLst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 ≥ −0 + 1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808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 true statement 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808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5" name="Picture 4" descr="3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6400" y="2676652"/>
            <a:ext cx="3200400" cy="319074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1: Graphing Systems of Linear Inequalities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15082"/>
          </a:xfrm>
        </p:spPr>
        <p:txBody>
          <a:bodyPr>
            <a:spAutoFit/>
          </a:bodyPr>
          <a:lstStyle/>
          <a:p>
            <a:pPr marL="1588" indent="-1588">
              <a:buNone/>
              <a:tabLst>
                <a:tab pos="457200" algn="l"/>
              </a:tabLst>
              <a:defRPr/>
            </a:pPr>
            <a:r>
              <a:rPr lang="en-US" b="1" dirty="0" smtClean="0"/>
              <a:t>b.	</a:t>
            </a:r>
            <a:r>
              <a:rPr lang="en-US" dirty="0" smtClean="0"/>
              <a:t>Solve the system of linear inequalities graphically:</a:t>
            </a:r>
          </a:p>
          <a:p>
            <a:pPr marL="1588" indent="-1588">
              <a:buNone/>
              <a:tabLst>
                <a:tab pos="457200" algn="l"/>
              </a:tabLst>
              <a:defRPr/>
            </a:pPr>
            <a:endParaRPr lang="en-US" sz="1000" dirty="0" smtClean="0"/>
          </a:p>
          <a:p>
            <a:pPr marL="1588" indent="-1588">
              <a:buNone/>
              <a:tabLst>
                <a:tab pos="457200" algn="l"/>
              </a:tabLst>
              <a:defRPr/>
            </a:pPr>
            <a:endParaRPr lang="en-US" dirty="0" smtClean="0"/>
          </a:p>
          <a:p>
            <a:pPr marL="1588" indent="-1588">
              <a:lnSpc>
                <a:spcPct val="150000"/>
              </a:lnSpc>
              <a:buNone/>
              <a:tabLst>
                <a:tab pos="457200" algn="l"/>
              </a:tabLst>
              <a:defRPr/>
            </a:pPr>
            <a:r>
              <a:rPr lang="en-US" b="1" dirty="0" smtClean="0"/>
              <a:t>Solution:</a:t>
            </a:r>
          </a:p>
          <a:p>
            <a:pPr marL="1588" indent="-1588">
              <a:buNone/>
              <a:tabLst>
                <a:tab pos="457200" algn="l"/>
              </a:tabLst>
              <a:defRPr/>
            </a:pPr>
            <a:r>
              <a:rPr lang="en-US" b="1" dirty="0" smtClean="0"/>
              <a:t>	Step 1:  </a:t>
            </a:r>
            <a:r>
              <a:rPr lang="en-US" dirty="0" smtClean="0"/>
              <a:t>Solve each inequality for </a:t>
            </a:r>
            <a:r>
              <a:rPr lang="en-US" i="1" dirty="0" smtClean="0"/>
              <a:t>y</a:t>
            </a:r>
            <a:r>
              <a:rPr lang="en-US" dirty="0" smtClean="0"/>
              <a:t>:</a:t>
            </a:r>
            <a:r>
              <a:rPr lang="en-US" i="1" dirty="0" smtClean="0"/>
              <a:t> </a:t>
            </a:r>
          </a:p>
          <a:p>
            <a:pPr marL="1588" indent="-1588">
              <a:spcBef>
                <a:spcPts val="1800"/>
              </a:spcBef>
              <a:buNone/>
              <a:tabLst>
                <a:tab pos="457200" algn="l"/>
              </a:tabLst>
              <a:defRPr/>
            </a:pPr>
            <a:r>
              <a:rPr lang="en-US" b="1" dirty="0" smtClean="0"/>
              <a:t>	Step 2:  </a:t>
            </a:r>
            <a:r>
              <a:rPr lang="en-US" dirty="0" smtClean="0"/>
              <a:t>For </a:t>
            </a:r>
            <a:r>
              <a:rPr lang="en-US" i="1" dirty="0" smtClean="0">
                <a:solidFill>
                  <a:srgbClr val="000099"/>
                </a:solidFill>
              </a:rPr>
              <a:t>y</a:t>
            </a:r>
            <a:r>
              <a:rPr lang="en-US" dirty="0" smtClean="0">
                <a:solidFill>
                  <a:srgbClr val="000099"/>
                </a:solidFill>
              </a:rPr>
              <a:t> ≤ −2x + 6</a:t>
            </a:r>
            <a:r>
              <a:rPr lang="en-US" dirty="0" smtClean="0"/>
              <a:t>, the points are below and on the line </a:t>
            </a:r>
            <a:r>
              <a:rPr lang="en-US" i="1" dirty="0" smtClean="0">
                <a:solidFill>
                  <a:srgbClr val="000099"/>
                </a:solidFill>
              </a:rPr>
              <a:t>y</a:t>
            </a:r>
            <a:r>
              <a:rPr lang="en-US" dirty="0" smtClean="0">
                <a:solidFill>
                  <a:srgbClr val="000099"/>
                </a:solidFill>
              </a:rPr>
              <a:t> = −2x + 6</a:t>
            </a:r>
            <a:r>
              <a:rPr lang="en-US" dirty="0" smtClean="0"/>
              <a:t>.</a:t>
            </a:r>
          </a:p>
          <a:p>
            <a:pPr marL="1588" indent="-1588">
              <a:tabLst>
                <a:tab pos="457200" algn="l"/>
              </a:tabLst>
              <a:defRPr/>
            </a:pPr>
            <a:r>
              <a:rPr lang="en-US" b="1" dirty="0" smtClean="0"/>
              <a:t>	Step 3:  </a:t>
            </a:r>
            <a:r>
              <a:rPr lang="en-US" dirty="0" smtClean="0"/>
              <a:t>For </a:t>
            </a:r>
            <a:r>
              <a:rPr lang="en-US" i="1" dirty="0" smtClean="0">
                <a:solidFill>
                  <a:srgbClr val="000099"/>
                </a:solidFill>
              </a:rPr>
              <a:t>y</a:t>
            </a:r>
            <a:r>
              <a:rPr lang="en-US" dirty="0" smtClean="0">
                <a:solidFill>
                  <a:srgbClr val="000099"/>
                </a:solidFill>
              </a:rPr>
              <a:t> &lt; −</a:t>
            </a:r>
            <a:r>
              <a:rPr lang="en-US" i="1" dirty="0" smtClean="0">
                <a:solidFill>
                  <a:srgbClr val="000099"/>
                </a:solidFill>
              </a:rPr>
              <a:t>x</a:t>
            </a:r>
            <a:r>
              <a:rPr lang="en-US" dirty="0" smtClean="0">
                <a:solidFill>
                  <a:srgbClr val="000099"/>
                </a:solidFill>
              </a:rPr>
              <a:t> + 4</a:t>
            </a:r>
            <a:r>
              <a:rPr lang="en-US" dirty="0" smtClean="0"/>
              <a:t>, the points are below but not on the line </a:t>
            </a:r>
            <a:r>
              <a:rPr lang="en-US" i="1" dirty="0" smtClean="0">
                <a:solidFill>
                  <a:srgbClr val="000099"/>
                </a:solidFill>
              </a:rPr>
              <a:t>y</a:t>
            </a:r>
            <a:r>
              <a:rPr lang="en-US" dirty="0" smtClean="0">
                <a:solidFill>
                  <a:srgbClr val="000099"/>
                </a:solidFill>
              </a:rPr>
              <a:t> = −</a:t>
            </a:r>
            <a:r>
              <a:rPr lang="en-US" i="1" dirty="0" smtClean="0">
                <a:solidFill>
                  <a:srgbClr val="000099"/>
                </a:solidFill>
              </a:rPr>
              <a:t>x</a:t>
            </a:r>
            <a:r>
              <a:rPr lang="en-US" dirty="0" smtClean="0">
                <a:solidFill>
                  <a:srgbClr val="000099"/>
                </a:solidFill>
              </a:rPr>
              <a:t> + 4</a:t>
            </a:r>
            <a:r>
              <a:rPr lang="en-US" dirty="0" smtClean="0"/>
              <a:t>.</a:t>
            </a:r>
            <a:endParaRPr lang="en-US" dirty="0"/>
          </a:p>
        </p:txBody>
      </p:sp>
      <p:graphicFrame>
        <p:nvGraphicFramePr>
          <p:cNvPr id="23554" name="Object 2"/>
          <p:cNvGraphicFramePr>
            <a:graphicFrameLocks noChangeAspect="1"/>
          </p:cNvGraphicFramePr>
          <p:nvPr/>
        </p:nvGraphicFramePr>
        <p:xfrm>
          <a:off x="3740150" y="1905000"/>
          <a:ext cx="16637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Equation" r:id="rId3" imgW="1663560" imgH="1028520" progId="Equation.DSMT4">
                  <p:embed/>
                </p:oleObj>
              </mc:Choice>
              <mc:Fallback>
                <p:oleObj name="Equation" r:id="rId3" imgW="1663560" imgH="102852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0150" y="1905000"/>
                        <a:ext cx="16637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5" name="Object 3"/>
          <p:cNvGraphicFramePr>
            <a:graphicFrameLocks noChangeAspect="1"/>
          </p:cNvGraphicFramePr>
          <p:nvPr/>
        </p:nvGraphicFramePr>
        <p:xfrm>
          <a:off x="5715000" y="2971800"/>
          <a:ext cx="18669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quation" r:id="rId5" imgW="1866600" imgH="1028520" progId="Equation.DSMT4">
                  <p:embed/>
                </p:oleObj>
              </mc:Choice>
              <mc:Fallback>
                <p:oleObj name="Equation" r:id="rId5" imgW="1866600" imgH="102852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2971800"/>
                        <a:ext cx="18669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1: Graphing Systems of Linear Inequalities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815882"/>
          </a:xfrm>
        </p:spPr>
        <p:txBody>
          <a:bodyPr>
            <a:spAutoFit/>
          </a:bodyPr>
          <a:lstStyle/>
          <a:p>
            <a:pPr marL="0" indent="1588">
              <a:buNone/>
              <a:tabLst>
                <a:tab pos="1709738" algn="l"/>
              </a:tabLst>
            </a:pPr>
            <a:r>
              <a:rPr lang="en-US" b="1" dirty="0" smtClean="0"/>
              <a:t>Step 4:  </a:t>
            </a:r>
            <a:r>
              <a:rPr lang="en-US" dirty="0" smtClean="0"/>
              <a:t>Determine the region that is common to both half-planes. Note that the line </a:t>
            </a:r>
            <a:r>
              <a:rPr lang="en-US" i="1" dirty="0" smtClean="0">
                <a:solidFill>
                  <a:srgbClr val="000099"/>
                </a:solidFill>
              </a:rPr>
              <a:t>y = −x</a:t>
            </a:r>
            <a:r>
              <a:rPr lang="en-US" dirty="0" smtClean="0">
                <a:solidFill>
                  <a:srgbClr val="000099"/>
                </a:solidFill>
              </a:rPr>
              <a:t> + 4 </a:t>
            </a:r>
            <a:r>
              <a:rPr lang="en-US" dirty="0" smtClean="0"/>
              <a:t>is dashed to indicate that the points on the line are not included. In this case, we test the point </a:t>
            </a:r>
            <a:r>
              <a:rPr lang="en-US" dirty="0" smtClean="0">
                <a:solidFill>
                  <a:srgbClr val="000099"/>
                </a:solidFill>
              </a:rPr>
              <a:t>(0, 0)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838200" y="3818431"/>
            <a:ext cx="4267200" cy="10402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1588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Courier New" pitchFamily="49" charset="0"/>
              <a:buNone/>
              <a:tabLst>
                <a:tab pos="1828800" algn="l"/>
              </a:tabLst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 ∙ 0 + 0 ≤ 6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808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 true statement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Courier New" pitchFamily="49" charset="0"/>
              <a:buNone/>
              <a:tabLst>
                <a:tab pos="1828800" algn="l"/>
              </a:tabLst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0 + 0 &lt; 4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808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 true statement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808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808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5" name="Picture 2" descr="C:\Documents and Settings\Nagesh\Desktop\43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10200" y="2743200"/>
            <a:ext cx="3200400" cy="319074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1: Graphing Systems of Linear Inequalities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1588">
              <a:buNone/>
              <a:tabLst>
                <a:tab pos="461963" algn="l"/>
              </a:tabLst>
              <a:defRPr/>
            </a:pPr>
            <a:r>
              <a:rPr lang="en-US" b="1" dirty="0" smtClean="0"/>
              <a:t>c.	</a:t>
            </a:r>
            <a:r>
              <a:rPr lang="en-US" dirty="0" smtClean="0"/>
              <a:t>Solve the system of linear inequalities graphically:</a:t>
            </a:r>
          </a:p>
          <a:p>
            <a:pPr marL="0" indent="1588">
              <a:buNone/>
              <a:tabLst>
                <a:tab pos="461963" algn="l"/>
              </a:tabLst>
              <a:defRPr/>
            </a:pPr>
            <a:endParaRPr lang="en-US" sz="1000" dirty="0" smtClean="0"/>
          </a:p>
          <a:p>
            <a:pPr marL="0" indent="1588">
              <a:buNone/>
              <a:tabLst>
                <a:tab pos="461963" algn="l"/>
              </a:tabLst>
              <a:defRPr/>
            </a:pPr>
            <a:endParaRPr lang="en-US" dirty="0" smtClean="0"/>
          </a:p>
          <a:p>
            <a:pPr marL="0" indent="1588">
              <a:buNone/>
              <a:tabLst>
                <a:tab pos="461963" algn="l"/>
              </a:tabLst>
              <a:defRPr/>
            </a:pPr>
            <a:endParaRPr lang="en-US" b="1" dirty="0" smtClean="0"/>
          </a:p>
          <a:p>
            <a:pPr marL="0" indent="1588">
              <a:buNone/>
              <a:tabLst>
                <a:tab pos="461963" algn="l"/>
              </a:tabLst>
              <a:defRPr/>
            </a:pPr>
            <a:r>
              <a:rPr lang="en-US" b="1" dirty="0" smtClean="0"/>
              <a:t>Solution:</a:t>
            </a:r>
          </a:p>
          <a:p>
            <a:pPr marL="0" indent="1588">
              <a:buNone/>
            </a:pPr>
            <a:r>
              <a:rPr lang="en-US" dirty="0" smtClean="0"/>
              <a:t>For </a:t>
            </a:r>
            <a:r>
              <a:rPr lang="en-US" i="1" dirty="0" smtClean="0">
                <a:solidFill>
                  <a:srgbClr val="000099"/>
                </a:solidFill>
              </a:rPr>
              <a:t>y</a:t>
            </a:r>
            <a:r>
              <a:rPr lang="en-US" dirty="0" smtClean="0">
                <a:solidFill>
                  <a:srgbClr val="000099"/>
                </a:solidFill>
              </a:rPr>
              <a:t> ≥ </a:t>
            </a:r>
            <a:r>
              <a:rPr lang="en-US" i="1" dirty="0" smtClean="0">
                <a:solidFill>
                  <a:srgbClr val="000099"/>
                </a:solidFill>
              </a:rPr>
              <a:t>x</a:t>
            </a:r>
            <a:r>
              <a:rPr lang="en-US" dirty="0" smtClean="0"/>
              <a:t>, the points are above and on the line </a:t>
            </a:r>
            <a:r>
              <a:rPr lang="en-US" i="1" dirty="0" smtClean="0">
                <a:solidFill>
                  <a:srgbClr val="000099"/>
                </a:solidFill>
              </a:rPr>
              <a:t>y</a:t>
            </a:r>
            <a:r>
              <a:rPr lang="en-US" dirty="0" smtClean="0">
                <a:solidFill>
                  <a:srgbClr val="000099"/>
                </a:solidFill>
              </a:rPr>
              <a:t> = </a:t>
            </a:r>
            <a:r>
              <a:rPr lang="en-US" i="1" dirty="0" smtClean="0">
                <a:solidFill>
                  <a:srgbClr val="000099"/>
                </a:solidFill>
              </a:rPr>
              <a:t>x</a:t>
            </a:r>
            <a:r>
              <a:rPr lang="en-US" dirty="0" smtClean="0"/>
              <a:t>.</a:t>
            </a:r>
          </a:p>
          <a:p>
            <a:pPr marL="0" indent="1588">
              <a:buNone/>
            </a:pPr>
            <a:r>
              <a:rPr lang="en-US" dirty="0" smtClean="0"/>
              <a:t>For </a:t>
            </a:r>
            <a:r>
              <a:rPr lang="en-US" i="1" dirty="0" smtClean="0">
                <a:solidFill>
                  <a:srgbClr val="000099"/>
                </a:solidFill>
              </a:rPr>
              <a:t>y</a:t>
            </a:r>
            <a:r>
              <a:rPr lang="en-US" dirty="0" smtClean="0">
                <a:solidFill>
                  <a:srgbClr val="000099"/>
                </a:solidFill>
              </a:rPr>
              <a:t> ≤ </a:t>
            </a:r>
            <a:r>
              <a:rPr lang="en-US" i="1" dirty="0" smtClean="0">
                <a:solidFill>
                  <a:srgbClr val="000099"/>
                </a:solidFill>
              </a:rPr>
              <a:t>x</a:t>
            </a:r>
            <a:r>
              <a:rPr lang="en-US" dirty="0" smtClean="0">
                <a:solidFill>
                  <a:srgbClr val="000099"/>
                </a:solidFill>
              </a:rPr>
              <a:t> + 2</a:t>
            </a:r>
            <a:r>
              <a:rPr lang="en-US" dirty="0" smtClean="0"/>
              <a:t>, the points are below and on the line </a:t>
            </a:r>
            <a:r>
              <a:rPr lang="en-US" i="1" dirty="0" smtClean="0">
                <a:solidFill>
                  <a:srgbClr val="000099"/>
                </a:solidFill>
              </a:rPr>
              <a:t>y </a:t>
            </a:r>
            <a:r>
              <a:rPr lang="en-US" dirty="0" smtClean="0">
                <a:solidFill>
                  <a:srgbClr val="000099"/>
                </a:solidFill>
              </a:rPr>
              <a:t>= </a:t>
            </a:r>
            <a:r>
              <a:rPr lang="en-US" i="1" dirty="0" smtClean="0">
                <a:solidFill>
                  <a:srgbClr val="000099"/>
                </a:solidFill>
              </a:rPr>
              <a:t>x </a:t>
            </a:r>
            <a:r>
              <a:rPr lang="en-US" dirty="0" smtClean="0">
                <a:solidFill>
                  <a:srgbClr val="000099"/>
                </a:solidFill>
              </a:rPr>
              <a:t>+ 2</a:t>
            </a:r>
            <a:r>
              <a:rPr lang="en-US" dirty="0" smtClean="0"/>
              <a:t>.</a:t>
            </a:r>
            <a:endParaRPr lang="en-US" i="1" dirty="0" smtClean="0"/>
          </a:p>
        </p:txBody>
      </p:sp>
      <p:graphicFrame>
        <p:nvGraphicFramePr>
          <p:cNvPr id="25602" name="Object 2"/>
          <p:cNvGraphicFramePr>
            <a:graphicFrameLocks noChangeAspect="1"/>
          </p:cNvGraphicFramePr>
          <p:nvPr/>
        </p:nvGraphicFramePr>
        <p:xfrm>
          <a:off x="3657600" y="1905000"/>
          <a:ext cx="14732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Equation" r:id="rId3" imgW="1473120" imgH="1028520" progId="Equation.DSMT4">
                  <p:embed/>
                </p:oleObj>
              </mc:Choice>
              <mc:Fallback>
                <p:oleObj name="Equation" r:id="rId3" imgW="1473120" imgH="102852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1905000"/>
                        <a:ext cx="14732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266</Words>
  <Application>Microsoft Office PowerPoint</Application>
  <PresentationFormat>On-screen Show (4:3)</PresentationFormat>
  <Paragraphs>67</Paragraphs>
  <Slides>14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Symbol</vt:lpstr>
      <vt:lpstr>Calibri</vt:lpstr>
      <vt:lpstr>Courier New</vt:lpstr>
      <vt:lpstr>Arial</vt:lpstr>
      <vt:lpstr>Office Theme</vt:lpstr>
      <vt:lpstr>Equation</vt:lpstr>
      <vt:lpstr>Section 3.7</vt:lpstr>
      <vt:lpstr>Objectives</vt:lpstr>
      <vt:lpstr>Solve Systems of Linear Inequalities Graphically</vt:lpstr>
      <vt:lpstr>Solve Systems of Linear Inequalities Graphically</vt:lpstr>
      <vt:lpstr>Example 1: Graphing Systems of Linear  Inequalities</vt:lpstr>
      <vt:lpstr>Example 1: Graphing Systems of Linear Inequalities (cont.)</vt:lpstr>
      <vt:lpstr>Example 1: Graphing Systems of Linear Inequalities (cont.)</vt:lpstr>
      <vt:lpstr>Example 1: Graphing Systems of Linear Inequalities (cont.)</vt:lpstr>
      <vt:lpstr>Example 1: Graphing Systems of Linear Inequalities (cont.)</vt:lpstr>
      <vt:lpstr>Example 1: Graphing Systems of Linear Inequalities (cont.)</vt:lpstr>
      <vt:lpstr>Example 1: Graphing Systems of Linear Inequalities (cont.)</vt:lpstr>
      <vt:lpstr>Example 2: Graphing Systems of Linear Inequalities</vt:lpstr>
      <vt:lpstr>Example 2: Graphing Systems of Linear Inequalities (cont.)</vt:lpstr>
      <vt:lpstr>Example 2: Graphing Systems of Linear Inequalities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Intermediate Algebra</dc:title>
  <dc:creator>Hawkes Learning Systems</dc:creator>
  <cp:lastModifiedBy>ashish.samudre</cp:lastModifiedBy>
  <cp:revision>33</cp:revision>
  <dcterms:created xsi:type="dcterms:W3CDTF">2013-04-26T14:43:13Z</dcterms:created>
  <dcterms:modified xsi:type="dcterms:W3CDTF">2017-07-31T13:39:38Z</dcterms:modified>
</cp:coreProperties>
</file>