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88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E5CF8-2A3E-4B78-B4EC-66D5BD80FFE2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BD870-02E5-4A54-9E29-0AA87B1E2F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720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Addition and Subtraction with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Subtraction with Polynomials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  <a:defRPr/>
            </a:pPr>
            <a:r>
              <a:rPr lang="en-US" b="1" dirty="0" smtClean="0"/>
              <a:t>b.	</a:t>
            </a:r>
            <a:r>
              <a:rPr lang="en-US" dirty="0" smtClean="0"/>
              <a:t>Multiply each term being subtracted by −1. </a:t>
            </a: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90600" y="2057400"/>
          <a:ext cx="397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3974760" imgH="571320" progId="Equation.DSMT4">
                  <p:embed/>
                </p:oleObj>
              </mc:Choice>
              <mc:Fallback>
                <p:oleObj name="Equation" r:id="rId3" imgW="397476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057400"/>
                        <a:ext cx="397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321790" y="2667000"/>
          <a:ext cx="511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5117760" imgH="571320" progId="Equation.DSMT4">
                  <p:embed/>
                </p:oleObj>
              </mc:Choice>
              <mc:Fallback>
                <p:oleObj name="Equation" r:id="rId5" imgW="5117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790" y="2667000"/>
                        <a:ext cx="511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321790" y="3445933"/>
          <a:ext cx="4229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4228920" imgH="571320" progId="Equation.DSMT4">
                  <p:embed/>
                </p:oleObj>
              </mc:Choice>
              <mc:Fallback>
                <p:oleObj name="Equation" r:id="rId7" imgW="42289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790" y="3445933"/>
                        <a:ext cx="4229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321790" y="4224866"/>
          <a:ext cx="378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3784320" imgH="444240" progId="Equation.DSMT4">
                  <p:embed/>
                </p:oleObj>
              </mc:Choice>
              <mc:Fallback>
                <p:oleObj name="Equation" r:id="rId9" imgW="37843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790" y="4224866"/>
                        <a:ext cx="378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321790" y="4876800"/>
          <a:ext cx="327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3276360" imgH="469800" progId="Equation.DSMT4">
                  <p:embed/>
                </p:oleObj>
              </mc:Choice>
              <mc:Fallback>
                <p:oleObj name="Equation" r:id="rId11" imgW="3276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790" y="4876800"/>
                        <a:ext cx="327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/>
          <p:cNvSpPr/>
          <p:nvPr/>
        </p:nvSpPr>
        <p:spPr>
          <a:xfrm rot="5400000">
            <a:off x="5350625" y="4069080"/>
            <a:ext cx="182880" cy="128016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Brace 10"/>
          <p:cNvSpPr/>
          <p:nvPr/>
        </p:nvSpPr>
        <p:spPr>
          <a:xfrm rot="5400000">
            <a:off x="3233650" y="3977640"/>
            <a:ext cx="182880" cy="146304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Subtraction with Polynomials</a:t>
            </a:r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5261"/>
          </a:xfrm>
        </p:spPr>
        <p:txBody>
          <a:bodyPr>
            <a:spAutoFit/>
          </a:bodyPr>
          <a:lstStyle/>
          <a:p>
            <a:pPr marL="0" indent="4763">
              <a:lnSpc>
                <a:spcPct val="110000"/>
              </a:lnSpc>
              <a:spcBef>
                <a:spcPts val="672"/>
              </a:spcBef>
              <a:buNone/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Find the difference </a:t>
            </a:r>
            <a:endParaRPr lang="en-US" b="1" dirty="0" smtClean="0"/>
          </a:p>
          <a:p>
            <a:pPr marL="514350" indent="-514350">
              <a:lnSpc>
                <a:spcPct val="110000"/>
              </a:lnSpc>
              <a:spcBef>
                <a:spcPts val="672"/>
              </a:spcBef>
              <a:buNone/>
            </a:pPr>
            <a:r>
              <a:rPr lang="en-US" b="1" dirty="0" smtClean="0"/>
              <a:t>Solution: </a:t>
            </a:r>
          </a:p>
          <a:p>
            <a:pPr marL="1588" indent="-1588">
              <a:lnSpc>
                <a:spcPct val="110000"/>
              </a:lnSpc>
              <a:spcBef>
                <a:spcPts val="672"/>
              </a:spcBef>
              <a:buNone/>
            </a:pPr>
            <a:r>
              <a:rPr lang="en-US" dirty="0" smtClean="0"/>
              <a:t>Change the sign of each term in the polynomial being subtracted and combine like terms. </a:t>
            </a:r>
          </a:p>
          <a:p>
            <a:pPr marL="1588" indent="-1588">
              <a:lnSpc>
                <a:spcPct val="110000"/>
              </a:lnSpc>
              <a:spcBef>
                <a:spcPts val="672"/>
              </a:spcBef>
              <a:buNone/>
            </a:pPr>
            <a:endParaRPr lang="en-US" dirty="0" smtClean="0"/>
          </a:p>
          <a:p>
            <a:pPr marL="1588" indent="-1588">
              <a:lnSpc>
                <a:spcPct val="110000"/>
              </a:lnSpc>
              <a:spcBef>
                <a:spcPts val="672"/>
              </a:spcBef>
              <a:buNone/>
            </a:pPr>
            <a:endParaRPr lang="en-US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44019" y="1305790"/>
          <a:ext cx="457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4572000" imgH="571320" progId="Equation.DSMT4">
                  <p:embed/>
                </p:oleObj>
              </mc:Choice>
              <mc:Fallback>
                <p:oleObj name="Equation" r:id="rId3" imgW="4572000" imgH="5713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019" y="1305790"/>
                        <a:ext cx="4572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3400" y="3581400"/>
          <a:ext cx="425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4254480" imgH="571320" progId="Equation.DSMT4">
                  <p:embed/>
                </p:oleObj>
              </mc:Choice>
              <mc:Fallback>
                <p:oleObj name="Equation" r:id="rId5" imgW="42544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81400"/>
                        <a:ext cx="425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876805" y="3657600"/>
          <a:ext cx="387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3873240" imgH="380880" progId="Equation.DSMT4">
                  <p:embed/>
                </p:oleObj>
              </mc:Choice>
              <mc:Fallback>
                <p:oleObj name="Equation" r:id="rId7" imgW="38732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5" y="3657600"/>
                        <a:ext cx="387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876805" y="4343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1904760" imgH="380880" progId="Equation.DSMT4">
                  <p:embed/>
                </p:oleObj>
              </mc:Choice>
              <mc:Fallback>
                <p:oleObj name="Equation" r:id="rId9" imgW="19047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5" y="43434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Subtraction with Polynomials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polynomials are written in a vertical format, one beneath the other, we change the signs of the terms of the polynomial being subtracted, and then combine like terms.</a:t>
            </a:r>
          </a:p>
          <a:p>
            <a:endParaRPr lang="en-US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295400" y="3505200"/>
          <a:ext cx="2438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2438280" imgH="1079280" progId="Equation.DSMT4">
                  <p:embed/>
                </p:oleObj>
              </mc:Choice>
              <mc:Fallback>
                <p:oleObj name="Equation" r:id="rId3" imgW="2438280" imgH="1079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24384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800600" y="3505200"/>
          <a:ext cx="21717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2171520" imgH="1117440" progId="Equation.DSMT4">
                  <p:embed/>
                </p:oleObj>
              </mc:Choice>
              <mc:Fallback>
                <p:oleObj name="Equation" r:id="rId5" imgW="2171520" imgH="1117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05200"/>
                        <a:ext cx="21717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994565" y="465513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1955520" imgH="469800" progId="Equation.DSMT4">
                  <p:embed/>
                </p:oleObj>
              </mc:Choice>
              <mc:Fallback>
                <p:oleObj name="Equation" r:id="rId7" imgW="1955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565" y="4655130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962400" y="4343400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Subtraction with Polynomials (cont.)</a:t>
            </a:r>
          </a:p>
        </p:txBody>
      </p:sp>
      <p:sp>
        <p:nvSpPr>
          <p:cNvPr id="1536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Find the difference 										     </a:t>
            </a:r>
          </a:p>
          <a:p>
            <a:pPr marL="0" indent="4763">
              <a:spcBef>
                <a:spcPts val="2400"/>
              </a:spcBef>
              <a:buNone/>
              <a:tabLst>
                <a:tab pos="463550" algn="l"/>
              </a:tabLst>
            </a:pPr>
            <a:r>
              <a:rPr lang="en-US" dirty="0" smtClean="0"/>
              <a:t>	by writing the terms in a vertical format and 	changing the signs of the polynomial being 	subtracted. </a:t>
            </a:r>
          </a:p>
          <a:p>
            <a:pPr marL="0" indent="4763"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 marL="0" indent="4763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lnSpc>
                <a:spcPct val="150000"/>
              </a:lnSpc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lnSpc>
                <a:spcPct val="150000"/>
              </a:lnSpc>
              <a:buNone/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1193800" y="1905000"/>
          <a:ext cx="6756401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6756120" imgH="571320" progId="Equation.DSMT4">
                  <p:embed/>
                </p:oleObj>
              </mc:Choice>
              <mc:Fallback>
                <p:oleObj name="Equation" r:id="rId3" imgW="6756120" imgH="5713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905000"/>
                        <a:ext cx="6756401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299313"/>
              </p:ext>
            </p:extLst>
          </p:nvPr>
        </p:nvGraphicFramePr>
        <p:xfrm>
          <a:off x="530352" y="4343400"/>
          <a:ext cx="39624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3962160" imgH="1206360" progId="Equation.DSMT4">
                  <p:embed/>
                </p:oleObj>
              </mc:Choice>
              <mc:Fallback>
                <p:oleObj name="Equation" r:id="rId5" imgW="3962160" imgH="12063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43400"/>
                        <a:ext cx="3962400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620495" y="5181600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223199"/>
              </p:ext>
            </p:extLst>
          </p:nvPr>
        </p:nvGraphicFramePr>
        <p:xfrm>
          <a:off x="4835240" y="4038600"/>
          <a:ext cx="4165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4165560" imgH="279360" progId="Equation.DSMT4">
                  <p:embed/>
                </p:oleObj>
              </mc:Choice>
              <mc:Fallback>
                <p:oleObj name="Equation" r:id="rId7" imgW="416556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240" y="4038600"/>
                        <a:ext cx="4165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989212"/>
              </p:ext>
            </p:extLst>
          </p:nvPr>
        </p:nvGraphicFramePr>
        <p:xfrm>
          <a:off x="5257800" y="4384965"/>
          <a:ext cx="3721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3720960" imgH="1206360" progId="Equation.DSMT4">
                  <p:embed/>
                </p:oleObj>
              </mc:Choice>
              <mc:Fallback>
                <p:oleObj name="Equation" r:id="rId9" imgW="3720960" imgH="1206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384965"/>
                        <a:ext cx="3721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096749"/>
              </p:ext>
            </p:extLst>
          </p:nvPr>
        </p:nvGraphicFramePr>
        <p:xfrm>
          <a:off x="5499100" y="5562600"/>
          <a:ext cx="347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3479760" imgH="380880" progId="Equation.DSMT4">
                  <p:embed/>
                </p:oleObj>
              </mc:Choice>
              <mc:Fallback>
                <p:oleObj name="Equation" r:id="rId11" imgW="3479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5562600"/>
                        <a:ext cx="347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Evaluation of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For the polynomial 				    find </a:t>
            </a:r>
            <a:r>
              <a:rPr lang="en-US" i="1" dirty="0" smtClean="0"/>
              <a:t>P</a:t>
            </a:r>
            <a:r>
              <a:rPr lang="en-US" dirty="0" smtClean="0"/>
              <a:t>(4). </a:t>
            </a:r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 marL="1588" indent="-1588">
              <a:buNone/>
              <a:tabLst>
                <a:tab pos="463550" algn="l"/>
              </a:tabLst>
            </a:pPr>
            <a:r>
              <a:rPr lang="en-US" dirty="0" smtClean="0"/>
              <a:t>Substitute 4 for </a:t>
            </a:r>
            <a:r>
              <a:rPr lang="en-US" i="1" dirty="0" smtClean="0"/>
              <a:t>x</a:t>
            </a:r>
            <a:r>
              <a:rPr lang="en-US" dirty="0" smtClean="0"/>
              <a:t> throughout the polynomial. 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02040" y="1330035"/>
          <a:ext cx="3390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3390840" imgH="482400" progId="Equation.DSMT4">
                  <p:embed/>
                </p:oleObj>
              </mc:Choice>
              <mc:Fallback>
                <p:oleObj name="Equation" r:id="rId3" imgW="339084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40" y="1330035"/>
                        <a:ext cx="3390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422652" y="3060700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5" imgW="672840" imgH="469800" progId="Equation.DSMT4">
                  <p:embed/>
                </p:oleObj>
              </mc:Choice>
              <mc:Fallback>
                <p:oleObj name="Equation" r:id="rId5" imgW="672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652" y="3060700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187700" y="3060700"/>
          <a:ext cx="290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7" imgW="2908080" imgH="380880" progId="Equation.DSMT4">
                  <p:embed/>
                </p:oleObj>
              </mc:Choice>
              <mc:Fallback>
                <p:oleObj name="Equation" r:id="rId7" imgW="29080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060700"/>
                        <a:ext cx="290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187700" y="3801533"/>
          <a:ext cx="246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9" imgW="2463480" imgH="291960" progId="Equation.DSMT4">
                  <p:embed/>
                </p:oleObj>
              </mc:Choice>
              <mc:Fallback>
                <p:oleObj name="Equation" r:id="rId9" imgW="2463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801533"/>
                        <a:ext cx="246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187700" y="4453466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1" imgW="1790640" imgH="291960" progId="Equation.DSMT4">
                  <p:embed/>
                </p:oleObj>
              </mc:Choice>
              <mc:Fallback>
                <p:oleObj name="Equation" r:id="rId11" imgW="1790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453466"/>
                        <a:ext cx="1790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187700" y="51054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51054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Evaluation of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Evaluate the polynomial 				</a:t>
            </a:r>
          </a:p>
          <a:p>
            <a:pPr marL="514350" indent="-514350">
              <a:buNone/>
              <a:tabLst>
                <a:tab pos="463550" algn="l"/>
              </a:tabLst>
            </a:pPr>
            <a:r>
              <a:rPr lang="en-US" dirty="0" smtClean="0"/>
              <a:t>	for </a:t>
            </a:r>
            <a:r>
              <a:rPr lang="en-US" i="1" dirty="0" smtClean="0"/>
              <a:t>x </a:t>
            </a:r>
            <a:r>
              <a:rPr lang="en-US" dirty="0" smtClean="0"/>
              <a:t>= −1 and </a:t>
            </a:r>
            <a:r>
              <a:rPr lang="en-US" i="1" dirty="0" smtClean="0"/>
              <a:t>y</a:t>
            </a:r>
            <a:r>
              <a:rPr lang="en-US" dirty="0" smtClean="0"/>
              <a:t> = −6. </a:t>
            </a:r>
          </a:p>
          <a:p>
            <a:pPr marL="6350" indent="6350"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 marL="6350" indent="6350">
              <a:buNone/>
              <a:tabLst>
                <a:tab pos="463550" algn="l"/>
              </a:tabLst>
            </a:pPr>
            <a:r>
              <a:rPr lang="en-US" dirty="0" smtClean="0"/>
              <a:t>Substitute −1 for </a:t>
            </a:r>
            <a:r>
              <a:rPr lang="en-US" i="1" dirty="0" smtClean="0"/>
              <a:t>x </a:t>
            </a:r>
            <a:r>
              <a:rPr lang="en-US" dirty="0" smtClean="0"/>
              <a:t>and −6 for </a:t>
            </a:r>
            <a:r>
              <a:rPr lang="en-US" i="1" dirty="0" smtClean="0"/>
              <a:t>y</a:t>
            </a:r>
            <a:r>
              <a:rPr lang="en-US" dirty="0" smtClean="0"/>
              <a:t> throughout the polynomial.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30334" y="1350820"/>
          <a:ext cx="438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" imgW="4381200" imgH="482400" progId="Equation.DSMT4">
                  <p:embed/>
                </p:oleObj>
              </mc:Choice>
              <mc:Fallback>
                <p:oleObj name="Equation" r:id="rId3" imgW="438120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0334" y="1350820"/>
                        <a:ext cx="4381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38862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5" imgW="1371600" imgH="469800" progId="Equation.DSMT4">
                  <p:embed/>
                </p:oleObj>
              </mc:Choice>
              <mc:Fallback>
                <p:oleObj name="Equation" r:id="rId5" imgW="1371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029690" y="3823850"/>
          <a:ext cx="6426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7" imgW="6426000" imgH="533160" progId="Equation.DSMT4">
                  <p:embed/>
                </p:oleObj>
              </mc:Choice>
              <mc:Fallback>
                <p:oleObj name="Equation" r:id="rId7" imgW="64260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690" y="3823850"/>
                        <a:ext cx="6426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029690" y="4543133"/>
          <a:ext cx="314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9" imgW="3149280" imgH="291960" progId="Equation.DSMT4">
                  <p:embed/>
                </p:oleObj>
              </mc:Choice>
              <mc:Fallback>
                <p:oleObj name="Equation" r:id="rId9" imgW="3149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690" y="4543133"/>
                        <a:ext cx="314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029690" y="5021116"/>
          <a:ext cx="152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1" imgW="1523880" imgH="291960" progId="Equation.DSMT4">
                  <p:embed/>
                </p:oleObj>
              </mc:Choice>
              <mc:Fallback>
                <p:oleObj name="Equation" r:id="rId11" imgW="1523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690" y="5021116"/>
                        <a:ext cx="1524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029690" y="54991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3" imgW="647640" imgH="291960" progId="Equation.DSMT4">
                  <p:embed/>
                </p:oleObj>
              </mc:Choice>
              <mc:Fallback>
                <p:oleObj name="Equation" r:id="rId13" imgW="647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690" y="54991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Add or subtract as indicated and simplify the result. </a:t>
            </a:r>
            <a:endParaRPr lang="en-US" sz="4000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7688" y="1905000"/>
          <a:ext cx="614680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6146640" imgH="2501640" progId="Equation.DSMT4">
                  <p:embed/>
                </p:oleObj>
              </mc:Choice>
              <mc:Fallback>
                <p:oleObj name="Equation" r:id="rId3" imgW="6146640" imgH="250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905000"/>
                        <a:ext cx="6146800" cy="250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530352" y="1280160"/>
          <a:ext cx="6451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6451560" imgH="977760" progId="Equation.DSMT4">
                  <p:embed/>
                </p:oleObj>
              </mc:Choice>
              <mc:Fallback>
                <p:oleObj name="Equation" r:id="rId3" imgW="6451560" imgH="977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6451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Identify polynomial expressions.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Classify certain polynomials as monomials, binomials, or trinomials.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Add and subtract polynomials.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Evaluate polynomials for given values of the variables.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Monomial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monomial in 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an expression of the form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 whole number and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any real number.</a:t>
            </a:r>
          </a:p>
          <a:p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degree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the monomial,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the </a:t>
            </a:r>
            <a:r>
              <a:rPr lang="en-US" b="1" dirty="0" smtClean="0">
                <a:solidFill>
                  <a:srgbClr val="C00000"/>
                </a:solidFill>
              </a:rPr>
              <a:t>coefficient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Monomial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311650" y="2451100"/>
          <a:ext cx="520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520560" imgH="368280" progId="Equation.DSMT4">
                  <p:embed/>
                </p:oleObj>
              </mc:Choice>
              <mc:Fallback>
                <p:oleObj name="Equation" r:id="rId3" imgW="520560" imgH="368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2451100"/>
                        <a:ext cx="520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Polynomial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polynomial</a:t>
            </a:r>
            <a:r>
              <a:rPr lang="en-US" dirty="0" smtClean="0">
                <a:solidFill>
                  <a:srgbClr val="000000"/>
                </a:solidFill>
              </a:rPr>
              <a:t> is a monomial or the algebraic sum or difference of monomials.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degree of a polynomial </a:t>
            </a:r>
            <a:r>
              <a:rPr lang="en-US" dirty="0" smtClean="0">
                <a:solidFill>
                  <a:srgbClr val="000000"/>
                </a:solidFill>
              </a:rPr>
              <a:t>is the largest of the degrees of its terms after like terms have been combined.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coefficient of the term of largest degree is called the </a:t>
            </a:r>
            <a:r>
              <a:rPr lang="en-US" b="1" dirty="0" smtClean="0">
                <a:solidFill>
                  <a:srgbClr val="C00000"/>
                </a:solidFill>
              </a:rPr>
              <a:t>leading coefficient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Polynomials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1915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hangingPunct="0">
              <a:spcBef>
                <a:spcPts val="672"/>
              </a:spcBef>
              <a:tabLst>
                <a:tab pos="1828800" algn="l"/>
                <a:tab pos="45720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Polynomial</a:t>
            </a:r>
          </a:p>
          <a:p>
            <a:pPr>
              <a:spcBef>
                <a:spcPts val="672"/>
              </a:spcBef>
              <a:tabLst>
                <a:tab pos="1828800" algn="l"/>
                <a:tab pos="45720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Term	   Description	    Example</a:t>
            </a:r>
          </a:p>
          <a:p>
            <a:pPr>
              <a:spcBef>
                <a:spcPts val="672"/>
              </a:spcBef>
              <a:tabLst>
                <a:tab pos="1828800" algn="l"/>
                <a:tab pos="457200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Monomial:	</a:t>
            </a:r>
            <a:r>
              <a:rPr lang="en-US" dirty="0" smtClean="0">
                <a:solidFill>
                  <a:srgbClr val="000000"/>
                </a:solidFill>
              </a:rPr>
              <a:t>polynomial with	15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 (third-degree</a:t>
            </a:r>
          </a:p>
          <a:p>
            <a:pPr>
              <a:spcBef>
                <a:spcPts val="672"/>
              </a:spcBef>
              <a:tabLst>
                <a:tab pos="1828800" algn="l"/>
                <a:tab pos="45720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 	one term	monomial)</a:t>
            </a:r>
          </a:p>
          <a:p>
            <a:pPr>
              <a:spcBef>
                <a:spcPts val="672"/>
              </a:spcBef>
              <a:tabLst>
                <a:tab pos="1828800" algn="l"/>
                <a:tab pos="457200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Binomial:	</a:t>
            </a:r>
            <a:r>
              <a:rPr lang="en-US" dirty="0" smtClean="0">
                <a:solidFill>
                  <a:srgbClr val="000000"/>
                </a:solidFill>
              </a:rPr>
              <a:t>polynomial with	4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– 10 (first-degree          	two terms	binomial)</a:t>
            </a:r>
          </a:p>
          <a:p>
            <a:pPr>
              <a:spcBef>
                <a:spcPts val="672"/>
              </a:spcBef>
              <a:tabLst>
                <a:tab pos="1828800" algn="l"/>
                <a:tab pos="457200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Trinomial:	</a:t>
            </a:r>
            <a:r>
              <a:rPr lang="en-US" dirty="0" smtClean="0">
                <a:solidFill>
                  <a:srgbClr val="000000"/>
                </a:solidFill>
              </a:rPr>
              <a:t>polynomial with	 –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4</a:t>
            </a:r>
            <a:r>
              <a:rPr lang="en-US" dirty="0" smtClean="0">
                <a:solidFill>
                  <a:srgbClr val="000000"/>
                </a:solidFill>
              </a:rPr>
              <a:t> + 2x – 1  	 	three terms	(fourth-degree 			trinomial)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 smtClean="0"/>
              <a:t>Simplify each of the following expressions.</a:t>
            </a:r>
          </a:p>
          <a:p>
            <a:pPr marL="1588" indent="-1588">
              <a:lnSpc>
                <a:spcPct val="150000"/>
              </a:lnSpc>
              <a:buNone/>
            </a:pPr>
            <a:endParaRPr lang="en-US" dirty="0" smtClean="0"/>
          </a:p>
          <a:p>
            <a:pPr marL="1588" indent="-1588">
              <a:buNone/>
            </a:pPr>
            <a:r>
              <a:rPr lang="en-US" b="1" dirty="0" smtClean="0"/>
              <a:t>Solution: </a:t>
            </a: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</p:txBody>
      </p:sp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Addition with Polynomials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0352" y="1905000"/>
          <a:ext cx="4432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4431960" imgH="571320" progId="Equation.DSMT4">
                  <p:embed/>
                </p:oleObj>
              </mc:Choice>
              <mc:Fallback>
                <p:oleObj name="Equation" r:id="rId3" imgW="443196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4432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3400" y="3200400"/>
          <a:ext cx="3949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3949560" imgH="571320" progId="Equation.DSMT4">
                  <p:embed/>
                </p:oleObj>
              </mc:Choice>
              <mc:Fallback>
                <p:oleObj name="Equation" r:id="rId5" imgW="394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3949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495800" y="3263900"/>
          <a:ext cx="375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3759120" imgH="380880" progId="Equation.DSMT4">
                  <p:embed/>
                </p:oleObj>
              </mc:Choice>
              <mc:Fallback>
                <p:oleObj name="Equation" r:id="rId7" imgW="3759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63900"/>
                        <a:ext cx="375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495800" y="4559300"/>
          <a:ext cx="344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3441600" imgH="469800" progId="Equation.DSMT4">
                  <p:embed/>
                </p:oleObj>
              </mc:Choice>
              <mc:Fallback>
                <p:oleObj name="Equation" r:id="rId9" imgW="34416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559300"/>
                        <a:ext cx="3441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495800" y="3911600"/>
          <a:ext cx="375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3759120" imgH="380880" progId="Equation.DSMT4">
                  <p:embed/>
                </p:oleObj>
              </mc:Choice>
              <mc:Fallback>
                <p:oleObj name="Equation" r:id="rId11" imgW="37591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911600"/>
                        <a:ext cx="375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/>
          <p:cNvSpPr/>
          <p:nvPr/>
        </p:nvSpPr>
        <p:spPr>
          <a:xfrm rot="5400000">
            <a:off x="6537960" y="3721330"/>
            <a:ext cx="182880" cy="137160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Brace 10"/>
          <p:cNvSpPr/>
          <p:nvPr/>
        </p:nvSpPr>
        <p:spPr>
          <a:xfrm rot="5400000">
            <a:off x="7834745" y="4087090"/>
            <a:ext cx="182880" cy="64008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Addition with Polynomials (cont.)</a:t>
            </a:r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523220"/>
          </a:xfrm>
        </p:spPr>
        <p:txBody>
          <a:bodyPr>
            <a:spAutoFit/>
          </a:bodyPr>
          <a:lstStyle/>
          <a:p>
            <a:pPr marL="1588" indent="-1588">
              <a:buNone/>
            </a:pPr>
            <a:r>
              <a:rPr lang="en-US" b="1" dirty="0" smtClean="0"/>
              <a:t>Solution: </a:t>
            </a:r>
            <a:endParaRPr lang="en-US" u="sng" dirty="0" smtClean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30352" y="1447800"/>
          <a:ext cx="447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4470120" imgH="571320" progId="Equation.DSMT4">
                  <p:embed/>
                </p:oleObj>
              </mc:Choice>
              <mc:Fallback>
                <p:oleObj name="Equation" r:id="rId3" imgW="4470120" imgH="5713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447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2667000"/>
          <a:ext cx="398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3987720" imgH="571320" progId="Equation.DSMT4">
                  <p:embed/>
                </p:oleObj>
              </mc:Choice>
              <mc:Fallback>
                <p:oleObj name="Equation" r:id="rId5" imgW="398772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398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572000" y="2723570"/>
          <a:ext cx="378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3784320" imgH="380880" progId="Equation.DSMT4">
                  <p:embed/>
                </p:oleObj>
              </mc:Choice>
              <mc:Fallback>
                <p:oleObj name="Equation" r:id="rId7" imgW="37843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723570"/>
                        <a:ext cx="378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572000" y="4559300"/>
          <a:ext cx="332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3327120" imgH="469800" progId="Equation.DSMT4">
                  <p:embed/>
                </p:oleObj>
              </mc:Choice>
              <mc:Fallback>
                <p:oleObj name="Equation" r:id="rId9" imgW="33271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59300"/>
                        <a:ext cx="332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572000" y="3641435"/>
          <a:ext cx="378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3784320" imgH="380880" progId="Equation.DSMT4">
                  <p:embed/>
                </p:oleObj>
              </mc:Choice>
              <mc:Fallback>
                <p:oleObj name="Equation" r:id="rId11" imgW="3784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41435"/>
                        <a:ext cx="378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ight Brace 10"/>
          <p:cNvSpPr/>
          <p:nvPr/>
        </p:nvSpPr>
        <p:spPr>
          <a:xfrm rot="5400000">
            <a:off x="6752705" y="3627120"/>
            <a:ext cx="182880" cy="100584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ight Brace 11"/>
          <p:cNvSpPr/>
          <p:nvPr/>
        </p:nvSpPr>
        <p:spPr>
          <a:xfrm rot="5400000">
            <a:off x="7802880" y="3718560"/>
            <a:ext cx="182880" cy="82296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ight Brace 12"/>
          <p:cNvSpPr/>
          <p:nvPr/>
        </p:nvSpPr>
        <p:spPr>
          <a:xfrm rot="5400000">
            <a:off x="5379720" y="3535680"/>
            <a:ext cx="182880" cy="118872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p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Addition with Polynomials in Vertical Format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marL="1588" indent="-1588">
              <a:buNone/>
            </a:pPr>
            <a:r>
              <a:rPr lang="en-US" dirty="0" smtClean="0"/>
              <a:t>Write the sum 						    in a vertical format and evaluate.</a:t>
            </a:r>
          </a:p>
          <a:p>
            <a:pPr marL="1588" indent="-1588">
              <a:buNone/>
            </a:pPr>
            <a:r>
              <a:rPr lang="en-US" b="1" dirty="0" smtClean="0"/>
              <a:t>Solution: </a:t>
            </a:r>
          </a:p>
          <a:p>
            <a:pPr marL="1588" indent="-1588">
              <a:buNone/>
            </a:pPr>
            <a:endParaRPr lang="en-US" dirty="0" smtClean="0">
              <a:solidFill>
                <a:srgbClr val="000099"/>
              </a:solidFill>
            </a:endParaRPr>
          </a:p>
          <a:p>
            <a:pPr marL="1588" indent="-1588">
              <a:buNone/>
            </a:pPr>
            <a:endParaRPr lang="en-US" dirty="0" smtClean="0">
              <a:solidFill>
                <a:srgbClr val="000099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667000" y="1295400"/>
          <a:ext cx="543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5435280" imgH="571320" progId="Equation.DSMT4">
                  <p:embed/>
                </p:oleObj>
              </mc:Choice>
              <mc:Fallback>
                <p:oleObj name="Equation" r:id="rId3" imgW="5435280" imgH="5713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295400"/>
                        <a:ext cx="5435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530352" y="2940050"/>
          <a:ext cx="29718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2971800" imgH="1460160" progId="Equation.DSMT4">
                  <p:embed/>
                </p:oleObj>
              </mc:Choice>
              <mc:Fallback>
                <p:oleObj name="Equation" r:id="rId5" imgW="2971800" imgH="14601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40050"/>
                        <a:ext cx="2971800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810000" y="3553690"/>
          <a:ext cx="4165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4165560" imgH="279360" progId="Equation.DSMT4">
                  <p:embed/>
                </p:oleObj>
              </mc:Choice>
              <mc:Fallback>
                <p:oleObj name="Equation" r:id="rId7" imgW="4165560" imgH="2793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53690"/>
                        <a:ext cx="4165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4025900"/>
          <a:ext cx="287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2869920" imgH="469800" progId="Equation.DSMT4">
                  <p:embed/>
                </p:oleObj>
              </mc:Choice>
              <mc:Fallback>
                <p:oleObj name="Equation" r:id="rId9" imgW="28699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25900"/>
                        <a:ext cx="2870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Subtraction with Polynomials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 smtClean="0"/>
              <a:t>Find the difference in simplest form: 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 marL="0" indent="4763">
              <a:buNone/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Add the opposites of the terms being subtracted. </a:t>
            </a:r>
          </a:p>
          <a:p>
            <a:pPr marL="514350" indent="-514350">
              <a:buNone/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33650" y="1828800"/>
          <a:ext cx="4076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4076640" imgH="571320" progId="Equation.DSMT4">
                  <p:embed/>
                </p:oleObj>
              </mc:Choice>
              <mc:Fallback>
                <p:oleObj name="Equation" r:id="rId3" imgW="407664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1828800"/>
                        <a:ext cx="4076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400" y="3664525"/>
          <a:ext cx="3784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3784320" imgH="571320" progId="Equation.DSMT4">
                  <p:embed/>
                </p:oleObj>
              </mc:Choice>
              <mc:Fallback>
                <p:oleObj name="Equation" r:id="rId5" imgW="378432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64525"/>
                        <a:ext cx="3784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19600" y="3657600"/>
          <a:ext cx="426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4267080" imgH="571320" progId="Equation.DSMT4">
                  <p:embed/>
                </p:oleObj>
              </mc:Choice>
              <mc:Fallback>
                <p:oleObj name="Equation" r:id="rId7" imgW="42670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657600"/>
                        <a:ext cx="4267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419600" y="5181600"/>
          <a:ext cx="300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9" imgW="3009600" imgH="469800" progId="Equation.DSMT4">
                  <p:embed/>
                </p:oleObj>
              </mc:Choice>
              <mc:Fallback>
                <p:oleObj name="Equation" r:id="rId9" imgW="30096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181600"/>
                        <a:ext cx="300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419600" y="4483100"/>
          <a:ext cx="360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1" imgW="3606480" imgH="444240" progId="Equation.DSMT4">
                  <p:embed/>
                </p:oleObj>
              </mc:Choice>
              <mc:Fallback>
                <p:oleObj name="Equation" r:id="rId11" imgW="36064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483100"/>
                        <a:ext cx="360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/>
          <p:cNvSpPr/>
          <p:nvPr/>
        </p:nvSpPr>
        <p:spPr>
          <a:xfrm rot="5400000">
            <a:off x="7266710" y="4373880"/>
            <a:ext cx="182880" cy="118872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Brace 10"/>
          <p:cNvSpPr/>
          <p:nvPr/>
        </p:nvSpPr>
        <p:spPr>
          <a:xfrm rot="5400000">
            <a:off x="5339540" y="4236720"/>
            <a:ext cx="182880" cy="1463040"/>
          </a:xfrm>
          <a:prstGeom prst="righ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290</Words>
  <Application>Microsoft Office PowerPoint</Application>
  <PresentationFormat>On-screen Show (4:3)</PresentationFormat>
  <Paragraphs>65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Courier New</vt:lpstr>
      <vt:lpstr>Calibri</vt:lpstr>
      <vt:lpstr>Arial</vt:lpstr>
      <vt:lpstr>Office Theme</vt:lpstr>
      <vt:lpstr>Equation</vt:lpstr>
      <vt:lpstr>Section 4.2</vt:lpstr>
      <vt:lpstr>Objectives</vt:lpstr>
      <vt:lpstr>Monomial</vt:lpstr>
      <vt:lpstr>Polynomials</vt:lpstr>
      <vt:lpstr>Polynomials</vt:lpstr>
      <vt:lpstr>Example 1: Addition with Polynomials</vt:lpstr>
      <vt:lpstr>Example 1: Addition with Polynomials (cont.)</vt:lpstr>
      <vt:lpstr>Example 2: Addition with Polynomials in Vertical Format</vt:lpstr>
      <vt:lpstr>Example 3: Subtraction with Polynomials</vt:lpstr>
      <vt:lpstr>Example 3: Subtraction with Polynomials (cont.)</vt:lpstr>
      <vt:lpstr>Example 4: Subtraction with Polynomials</vt:lpstr>
      <vt:lpstr>Example 4: Subtraction with Polynomials (cont.)</vt:lpstr>
      <vt:lpstr>Example 4: Subtraction with Polynomials (cont.)</vt:lpstr>
      <vt:lpstr>Example 5: Evaluation of Polynomials</vt:lpstr>
      <vt:lpstr>Example 5: Evaluation of Polynomials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41</cp:revision>
  <dcterms:created xsi:type="dcterms:W3CDTF">2013-04-26T14:43:13Z</dcterms:created>
  <dcterms:modified xsi:type="dcterms:W3CDTF">2017-07-28T15:52:31Z</dcterms:modified>
</cp:coreProperties>
</file>