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5"/>
      <p:bold r:id="rId26"/>
      <p:italic r:id="rId27"/>
      <p:boldItalic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08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image" Target="../media/image68.wmf"/><Relationship Id="rId7" Type="http://schemas.openxmlformats.org/officeDocument/2006/relationships/image" Target="../media/image72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11" Type="http://schemas.openxmlformats.org/officeDocument/2006/relationships/image" Target="../media/image76.wmf"/><Relationship Id="rId5" Type="http://schemas.openxmlformats.org/officeDocument/2006/relationships/image" Target="../media/image70.wmf"/><Relationship Id="rId10" Type="http://schemas.openxmlformats.org/officeDocument/2006/relationships/image" Target="../media/image75.wmf"/><Relationship Id="rId4" Type="http://schemas.openxmlformats.org/officeDocument/2006/relationships/image" Target="../media/image69.wmf"/><Relationship Id="rId9" Type="http://schemas.openxmlformats.org/officeDocument/2006/relationships/image" Target="../media/image7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6" Type="http://schemas.openxmlformats.org/officeDocument/2006/relationships/image" Target="../media/image81.wmf"/><Relationship Id="rId5" Type="http://schemas.openxmlformats.org/officeDocument/2006/relationships/image" Target="../media/image80.wmf"/><Relationship Id="rId4" Type="http://schemas.openxmlformats.org/officeDocument/2006/relationships/image" Target="../media/image79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2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3" Type="http://schemas.openxmlformats.org/officeDocument/2006/relationships/image" Target="../media/image85.wmf"/><Relationship Id="rId7" Type="http://schemas.openxmlformats.org/officeDocument/2006/relationships/image" Target="../media/image89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6" Type="http://schemas.openxmlformats.org/officeDocument/2006/relationships/image" Target="../media/image88.wmf"/><Relationship Id="rId5" Type="http://schemas.openxmlformats.org/officeDocument/2006/relationships/image" Target="../media/image87.wmf"/><Relationship Id="rId10" Type="http://schemas.openxmlformats.org/officeDocument/2006/relationships/image" Target="../media/image92.wmf"/><Relationship Id="rId4" Type="http://schemas.openxmlformats.org/officeDocument/2006/relationships/image" Target="../media/image86.wmf"/><Relationship Id="rId9" Type="http://schemas.openxmlformats.org/officeDocument/2006/relationships/image" Target="../media/image91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3" Type="http://schemas.openxmlformats.org/officeDocument/2006/relationships/image" Target="../media/image95.wmf"/><Relationship Id="rId7" Type="http://schemas.openxmlformats.org/officeDocument/2006/relationships/image" Target="../media/image99.wmf"/><Relationship Id="rId2" Type="http://schemas.openxmlformats.org/officeDocument/2006/relationships/image" Target="../media/image94.wmf"/><Relationship Id="rId1" Type="http://schemas.openxmlformats.org/officeDocument/2006/relationships/image" Target="../media/image93.wmf"/><Relationship Id="rId6" Type="http://schemas.openxmlformats.org/officeDocument/2006/relationships/image" Target="../media/image98.wmf"/><Relationship Id="rId11" Type="http://schemas.openxmlformats.org/officeDocument/2006/relationships/image" Target="../media/image103.wmf"/><Relationship Id="rId5" Type="http://schemas.openxmlformats.org/officeDocument/2006/relationships/image" Target="../media/image97.wmf"/><Relationship Id="rId10" Type="http://schemas.openxmlformats.org/officeDocument/2006/relationships/image" Target="../media/image102.wmf"/><Relationship Id="rId4" Type="http://schemas.openxmlformats.org/officeDocument/2006/relationships/image" Target="../media/image96.wmf"/><Relationship Id="rId9" Type="http://schemas.openxmlformats.org/officeDocument/2006/relationships/image" Target="../media/image101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4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5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6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image" Target="../media/image46.wmf"/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12" Type="http://schemas.openxmlformats.org/officeDocument/2006/relationships/image" Target="../media/image45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11" Type="http://schemas.openxmlformats.org/officeDocument/2006/relationships/image" Target="../media/image44.wmf"/><Relationship Id="rId5" Type="http://schemas.openxmlformats.org/officeDocument/2006/relationships/image" Target="../media/image38.wmf"/><Relationship Id="rId10" Type="http://schemas.openxmlformats.org/officeDocument/2006/relationships/image" Target="../media/image43.wmf"/><Relationship Id="rId4" Type="http://schemas.openxmlformats.org/officeDocument/2006/relationships/image" Target="../media/image37.wmf"/><Relationship Id="rId9" Type="http://schemas.openxmlformats.org/officeDocument/2006/relationships/image" Target="../media/image42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image" Target="../media/image56.wmf"/><Relationship Id="rId3" Type="http://schemas.openxmlformats.org/officeDocument/2006/relationships/image" Target="../media/image49.wmf"/><Relationship Id="rId7" Type="http://schemas.openxmlformats.org/officeDocument/2006/relationships/image" Target="../media/image40.wmf"/><Relationship Id="rId12" Type="http://schemas.openxmlformats.org/officeDocument/2006/relationships/image" Target="../media/image55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39.wmf"/><Relationship Id="rId11" Type="http://schemas.openxmlformats.org/officeDocument/2006/relationships/image" Target="../media/image54.wmf"/><Relationship Id="rId5" Type="http://schemas.openxmlformats.org/officeDocument/2006/relationships/image" Target="../media/image38.wmf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image" Target="../media/image5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916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D6CD05-2404-4B72-BE41-5D22609AC000}" type="datetimeFigureOut">
              <a:rPr lang="en-US" smtClean="0"/>
              <a:pPr/>
              <a:t>7/28/2017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D914F9-747C-4150-AA28-F3BF4E11CC6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596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</a:t>
            </a:r>
            <a:r>
              <a:rPr lang="en-US" baseline="-25000" dirty="0" smtClean="0">
                <a:solidFill>
                  <a:srgbClr val="2D7D9F"/>
                </a:solidFill>
              </a:rPr>
              <a:t>Learning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</a:t>
            </a:r>
            <a:r>
              <a:rPr lang="en-US" baseline="-25000" dirty="0" smtClean="0">
                <a:solidFill>
                  <a:srgbClr val="2D7D9F"/>
                </a:solidFill>
              </a:rPr>
              <a:t>Learning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6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63.bin"/><Relationship Id="rId5" Type="http://schemas.openxmlformats.org/officeDocument/2006/relationships/oleObject" Target="../embeddings/oleObject60.bin"/><Relationship Id="rId10" Type="http://schemas.openxmlformats.org/officeDocument/2006/relationships/image" Target="../media/image60.wmf"/><Relationship Id="rId4" Type="http://schemas.openxmlformats.org/officeDocument/2006/relationships/image" Target="../media/image57.wmf"/><Relationship Id="rId9" Type="http://schemas.openxmlformats.org/officeDocument/2006/relationships/oleObject" Target="../embeddings/oleObject6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6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66.bin"/><Relationship Id="rId4" Type="http://schemas.openxmlformats.org/officeDocument/2006/relationships/image" Target="../media/image6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oleObject" Target="../embeddings/oleObject73.bin"/><Relationship Id="rId18" Type="http://schemas.openxmlformats.org/officeDocument/2006/relationships/image" Target="../media/image73.wmf"/><Relationship Id="rId3" Type="http://schemas.openxmlformats.org/officeDocument/2006/relationships/oleObject" Target="../embeddings/oleObject68.bin"/><Relationship Id="rId21" Type="http://schemas.openxmlformats.org/officeDocument/2006/relationships/oleObject" Target="../embeddings/oleObject77.bin"/><Relationship Id="rId7" Type="http://schemas.openxmlformats.org/officeDocument/2006/relationships/oleObject" Target="../embeddings/oleObject70.bin"/><Relationship Id="rId12" Type="http://schemas.openxmlformats.org/officeDocument/2006/relationships/image" Target="../media/image70.wmf"/><Relationship Id="rId17" Type="http://schemas.openxmlformats.org/officeDocument/2006/relationships/oleObject" Target="../embeddings/oleObject75.bin"/><Relationship Id="rId25" Type="http://schemas.openxmlformats.org/officeDocument/2006/relationships/oleObject" Target="../embeddings/oleObject7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2.wmf"/><Relationship Id="rId20" Type="http://schemas.openxmlformats.org/officeDocument/2006/relationships/image" Target="../media/image74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72.bin"/><Relationship Id="rId24" Type="http://schemas.openxmlformats.org/officeDocument/2006/relationships/image" Target="../media/image76.wmf"/><Relationship Id="rId5" Type="http://schemas.openxmlformats.org/officeDocument/2006/relationships/oleObject" Target="../embeddings/oleObject69.bin"/><Relationship Id="rId15" Type="http://schemas.openxmlformats.org/officeDocument/2006/relationships/oleObject" Target="../embeddings/oleObject74.bin"/><Relationship Id="rId23" Type="http://schemas.openxmlformats.org/officeDocument/2006/relationships/oleObject" Target="../embeddings/oleObject78.bin"/><Relationship Id="rId10" Type="http://schemas.openxmlformats.org/officeDocument/2006/relationships/image" Target="../media/image69.wmf"/><Relationship Id="rId19" Type="http://schemas.openxmlformats.org/officeDocument/2006/relationships/oleObject" Target="../embeddings/oleObject76.bin"/><Relationship Id="rId4" Type="http://schemas.openxmlformats.org/officeDocument/2006/relationships/image" Target="../media/image66.wmf"/><Relationship Id="rId9" Type="http://schemas.openxmlformats.org/officeDocument/2006/relationships/oleObject" Target="../embeddings/oleObject71.bin"/><Relationship Id="rId14" Type="http://schemas.openxmlformats.org/officeDocument/2006/relationships/image" Target="../media/image71.wmf"/><Relationship Id="rId22" Type="http://schemas.openxmlformats.org/officeDocument/2006/relationships/image" Target="../media/image75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13" Type="http://schemas.openxmlformats.org/officeDocument/2006/relationships/oleObject" Target="../embeddings/oleObject85.bin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12" Type="http://schemas.openxmlformats.org/officeDocument/2006/relationships/image" Target="../media/image8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7.wmf"/><Relationship Id="rId11" Type="http://schemas.openxmlformats.org/officeDocument/2006/relationships/oleObject" Target="../embeddings/oleObject84.bin"/><Relationship Id="rId5" Type="http://schemas.openxmlformats.org/officeDocument/2006/relationships/oleObject" Target="../embeddings/oleObject81.bin"/><Relationship Id="rId10" Type="http://schemas.openxmlformats.org/officeDocument/2006/relationships/image" Target="../media/image79.wmf"/><Relationship Id="rId4" Type="http://schemas.openxmlformats.org/officeDocument/2006/relationships/image" Target="../media/image76.wmf"/><Relationship Id="rId9" Type="http://schemas.openxmlformats.org/officeDocument/2006/relationships/oleObject" Target="../embeddings/oleObject83.bin"/><Relationship Id="rId14" Type="http://schemas.openxmlformats.org/officeDocument/2006/relationships/image" Target="../media/image81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8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13" Type="http://schemas.openxmlformats.org/officeDocument/2006/relationships/oleObject" Target="../embeddings/oleObject92.bin"/><Relationship Id="rId18" Type="http://schemas.openxmlformats.org/officeDocument/2006/relationships/image" Target="../media/image90.wmf"/><Relationship Id="rId3" Type="http://schemas.openxmlformats.org/officeDocument/2006/relationships/oleObject" Target="../embeddings/oleObject87.bin"/><Relationship Id="rId21" Type="http://schemas.openxmlformats.org/officeDocument/2006/relationships/oleObject" Target="../embeddings/oleObject96.bin"/><Relationship Id="rId7" Type="http://schemas.openxmlformats.org/officeDocument/2006/relationships/oleObject" Target="../embeddings/oleObject89.bin"/><Relationship Id="rId12" Type="http://schemas.openxmlformats.org/officeDocument/2006/relationships/image" Target="../media/image87.wmf"/><Relationship Id="rId17" Type="http://schemas.openxmlformats.org/officeDocument/2006/relationships/oleObject" Target="../embeddings/oleObject9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9.wmf"/><Relationship Id="rId20" Type="http://schemas.openxmlformats.org/officeDocument/2006/relationships/image" Target="../media/image91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4.wmf"/><Relationship Id="rId11" Type="http://schemas.openxmlformats.org/officeDocument/2006/relationships/oleObject" Target="../embeddings/oleObject91.bin"/><Relationship Id="rId5" Type="http://schemas.openxmlformats.org/officeDocument/2006/relationships/oleObject" Target="../embeddings/oleObject88.bin"/><Relationship Id="rId15" Type="http://schemas.openxmlformats.org/officeDocument/2006/relationships/oleObject" Target="../embeddings/oleObject93.bin"/><Relationship Id="rId10" Type="http://schemas.openxmlformats.org/officeDocument/2006/relationships/image" Target="../media/image86.wmf"/><Relationship Id="rId19" Type="http://schemas.openxmlformats.org/officeDocument/2006/relationships/oleObject" Target="../embeddings/oleObject95.bin"/><Relationship Id="rId4" Type="http://schemas.openxmlformats.org/officeDocument/2006/relationships/image" Target="../media/image83.wmf"/><Relationship Id="rId9" Type="http://schemas.openxmlformats.org/officeDocument/2006/relationships/oleObject" Target="../embeddings/oleObject90.bin"/><Relationship Id="rId14" Type="http://schemas.openxmlformats.org/officeDocument/2006/relationships/image" Target="../media/image88.wmf"/><Relationship Id="rId22" Type="http://schemas.openxmlformats.org/officeDocument/2006/relationships/image" Target="../media/image92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wmf"/><Relationship Id="rId13" Type="http://schemas.openxmlformats.org/officeDocument/2006/relationships/oleObject" Target="../embeddings/oleObject102.bin"/><Relationship Id="rId18" Type="http://schemas.openxmlformats.org/officeDocument/2006/relationships/image" Target="../media/image100.wmf"/><Relationship Id="rId3" Type="http://schemas.openxmlformats.org/officeDocument/2006/relationships/oleObject" Target="../embeddings/oleObject97.bin"/><Relationship Id="rId21" Type="http://schemas.openxmlformats.org/officeDocument/2006/relationships/oleObject" Target="../embeddings/oleObject106.bin"/><Relationship Id="rId7" Type="http://schemas.openxmlformats.org/officeDocument/2006/relationships/oleObject" Target="../embeddings/oleObject99.bin"/><Relationship Id="rId12" Type="http://schemas.openxmlformats.org/officeDocument/2006/relationships/image" Target="../media/image97.wmf"/><Relationship Id="rId17" Type="http://schemas.openxmlformats.org/officeDocument/2006/relationships/oleObject" Target="../embeddings/oleObject10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9.wmf"/><Relationship Id="rId20" Type="http://schemas.openxmlformats.org/officeDocument/2006/relationships/image" Target="../media/image101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94.wmf"/><Relationship Id="rId11" Type="http://schemas.openxmlformats.org/officeDocument/2006/relationships/oleObject" Target="../embeddings/oleObject101.bin"/><Relationship Id="rId24" Type="http://schemas.openxmlformats.org/officeDocument/2006/relationships/image" Target="../media/image103.wmf"/><Relationship Id="rId5" Type="http://schemas.openxmlformats.org/officeDocument/2006/relationships/oleObject" Target="../embeddings/oleObject98.bin"/><Relationship Id="rId15" Type="http://schemas.openxmlformats.org/officeDocument/2006/relationships/oleObject" Target="../embeddings/oleObject103.bin"/><Relationship Id="rId23" Type="http://schemas.openxmlformats.org/officeDocument/2006/relationships/oleObject" Target="../embeddings/oleObject107.bin"/><Relationship Id="rId10" Type="http://schemas.openxmlformats.org/officeDocument/2006/relationships/image" Target="../media/image96.wmf"/><Relationship Id="rId19" Type="http://schemas.openxmlformats.org/officeDocument/2006/relationships/oleObject" Target="../embeddings/oleObject105.bin"/><Relationship Id="rId4" Type="http://schemas.openxmlformats.org/officeDocument/2006/relationships/image" Target="../media/image93.wmf"/><Relationship Id="rId9" Type="http://schemas.openxmlformats.org/officeDocument/2006/relationships/oleObject" Target="../embeddings/oleObject100.bin"/><Relationship Id="rId14" Type="http://schemas.openxmlformats.org/officeDocument/2006/relationships/image" Target="../media/image98.wmf"/><Relationship Id="rId22" Type="http://schemas.openxmlformats.org/officeDocument/2006/relationships/image" Target="../media/image102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104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10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106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107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32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1.wmf"/><Relationship Id="rId20" Type="http://schemas.openxmlformats.org/officeDocument/2006/relationships/image" Target="../media/image33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10" Type="http://schemas.openxmlformats.org/officeDocument/2006/relationships/image" Target="../media/image28.wmf"/><Relationship Id="rId19" Type="http://schemas.openxmlformats.org/officeDocument/2006/relationships/oleObject" Target="../embeddings/oleObject32.bin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8.bin"/><Relationship Id="rId18" Type="http://schemas.openxmlformats.org/officeDocument/2006/relationships/image" Target="../media/image41.wmf"/><Relationship Id="rId26" Type="http://schemas.openxmlformats.org/officeDocument/2006/relationships/image" Target="../media/image45.wmf"/><Relationship Id="rId3" Type="http://schemas.openxmlformats.org/officeDocument/2006/relationships/oleObject" Target="../embeddings/oleObject33.bin"/><Relationship Id="rId21" Type="http://schemas.openxmlformats.org/officeDocument/2006/relationships/oleObject" Target="../embeddings/oleObject42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8.wmf"/><Relationship Id="rId17" Type="http://schemas.openxmlformats.org/officeDocument/2006/relationships/oleObject" Target="../embeddings/oleObject40.bin"/><Relationship Id="rId25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0.wmf"/><Relationship Id="rId20" Type="http://schemas.openxmlformats.org/officeDocument/2006/relationships/image" Target="../media/image42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7.bin"/><Relationship Id="rId24" Type="http://schemas.openxmlformats.org/officeDocument/2006/relationships/image" Target="../media/image44.wmf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23" Type="http://schemas.openxmlformats.org/officeDocument/2006/relationships/oleObject" Target="../embeddings/oleObject43.bin"/><Relationship Id="rId28" Type="http://schemas.openxmlformats.org/officeDocument/2006/relationships/image" Target="../media/image46.wmf"/><Relationship Id="rId10" Type="http://schemas.openxmlformats.org/officeDocument/2006/relationships/image" Target="../media/image37.wmf"/><Relationship Id="rId19" Type="http://schemas.openxmlformats.org/officeDocument/2006/relationships/oleObject" Target="../embeddings/oleObject41.bin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9.wmf"/><Relationship Id="rId22" Type="http://schemas.openxmlformats.org/officeDocument/2006/relationships/image" Target="../media/image43.wmf"/><Relationship Id="rId27" Type="http://schemas.openxmlformats.org/officeDocument/2006/relationships/oleObject" Target="../embeddings/oleObject4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oleObject" Target="../embeddings/oleObject51.bin"/><Relationship Id="rId18" Type="http://schemas.openxmlformats.org/officeDocument/2006/relationships/image" Target="../media/image51.wmf"/><Relationship Id="rId26" Type="http://schemas.openxmlformats.org/officeDocument/2006/relationships/image" Target="../media/image55.wmf"/><Relationship Id="rId3" Type="http://schemas.openxmlformats.org/officeDocument/2006/relationships/oleObject" Target="../embeddings/oleObject46.bin"/><Relationship Id="rId21" Type="http://schemas.openxmlformats.org/officeDocument/2006/relationships/oleObject" Target="../embeddings/oleObject55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38.wmf"/><Relationship Id="rId17" Type="http://schemas.openxmlformats.org/officeDocument/2006/relationships/oleObject" Target="../embeddings/oleObject53.bin"/><Relationship Id="rId25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0.wmf"/><Relationship Id="rId20" Type="http://schemas.openxmlformats.org/officeDocument/2006/relationships/image" Target="../media/image52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50.bin"/><Relationship Id="rId24" Type="http://schemas.openxmlformats.org/officeDocument/2006/relationships/image" Target="../media/image54.wmf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23" Type="http://schemas.openxmlformats.org/officeDocument/2006/relationships/oleObject" Target="../embeddings/oleObject56.bin"/><Relationship Id="rId28" Type="http://schemas.openxmlformats.org/officeDocument/2006/relationships/image" Target="../media/image56.wmf"/><Relationship Id="rId10" Type="http://schemas.openxmlformats.org/officeDocument/2006/relationships/image" Target="../media/image50.wmf"/><Relationship Id="rId19" Type="http://schemas.openxmlformats.org/officeDocument/2006/relationships/oleObject" Target="../embeddings/oleObject54.bin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39.wmf"/><Relationship Id="rId22" Type="http://schemas.openxmlformats.org/officeDocument/2006/relationships/image" Target="../media/image53.wmf"/><Relationship Id="rId27" Type="http://schemas.openxmlformats.org/officeDocument/2006/relationships/oleObject" Target="../embeddings/oleObject5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4.3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Multiplication with Polynomials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FOIL Method (cont.)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257800" y="2500312"/>
            <a:ext cx="365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Apply the FOIL method mentally.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57800" y="3198812"/>
            <a:ext cx="3581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Note that in this special case the two middle terms are opposites and their sum is 0.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533400" y="1371600"/>
          <a:ext cx="2362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3" imgW="2361960" imgH="469800" progId="Equation.DSMT4">
                  <p:embed/>
                </p:oleObj>
              </mc:Choice>
              <mc:Fallback>
                <p:oleObj name="Equation" r:id="rId3" imgW="23619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2362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33400" y="20574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0574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533400" y="2514600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7" imgW="1879560" imgH="469800" progId="Equation.DSMT4">
                  <p:embed/>
                </p:oleObj>
              </mc:Choice>
              <mc:Fallback>
                <p:oleObj name="Equation" r:id="rId7" imgW="18795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514600"/>
                        <a:ext cx="187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438400" y="2501900"/>
          <a:ext cx="2654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9" imgW="2654280" imgH="380880" progId="Equation.DSMT4">
                  <p:embed/>
                </p:oleObj>
              </mc:Choice>
              <mc:Fallback>
                <p:oleObj name="Equation" r:id="rId9" imgW="26542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501900"/>
                        <a:ext cx="2654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2438400" y="3200400"/>
          <a:ext cx="1308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11" imgW="1307880" imgH="380880" progId="Equation.DSMT4">
                  <p:embed/>
                </p:oleObj>
              </mc:Choice>
              <mc:Fallback>
                <p:oleObj name="Equation" r:id="rId11" imgW="13078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200400"/>
                        <a:ext cx="1308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Difference of Two Squares: 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 + </a:t>
            </a:r>
            <a:r>
              <a:rPr lang="en-US" i="1" dirty="0" smtClean="0"/>
              <a:t>a</a:t>
            </a:r>
            <a:r>
              <a:rPr lang="en-US" dirty="0" smtClean="0"/>
              <a:t>)(</a:t>
            </a:r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en-US" dirty="0" smtClean="0">
                <a:latin typeface="Symbol" pitchFamily="18" charset="2"/>
              </a:rPr>
              <a:t>-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) = </a:t>
            </a:r>
            <a:r>
              <a:rPr lang="en-US" i="1" dirty="0" smtClean="0"/>
              <a:t>x</a:t>
            </a:r>
            <a:r>
              <a:rPr lang="en-US" baseline="30000" dirty="0" smtClean="0"/>
              <a:t>2</a:t>
            </a:r>
            <a:r>
              <a:rPr lang="en-US" dirty="0" smtClean="0"/>
              <a:t> – </a:t>
            </a:r>
            <a:r>
              <a:rPr lang="en-US" i="1" dirty="0" smtClean="0"/>
              <a:t>a</a:t>
            </a:r>
            <a:r>
              <a:rPr lang="en-US" baseline="30000" dirty="0" smtClean="0"/>
              <a:t>2</a:t>
            </a:r>
            <a:endParaRPr lang="en-US" baseline="30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6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buNone/>
            </a:pPr>
            <a:r>
              <a:rPr lang="en-US" b="1" dirty="0" smtClean="0">
                <a:solidFill>
                  <a:srgbClr val="000000"/>
                </a:solidFill>
              </a:rPr>
              <a:t>Difference of Two Squares </a:t>
            </a:r>
          </a:p>
          <a:p>
            <a:pPr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01378" name="Object 2"/>
          <p:cNvGraphicFramePr>
            <a:graphicFrameLocks noChangeAspect="1"/>
          </p:cNvGraphicFramePr>
          <p:nvPr/>
        </p:nvGraphicFramePr>
        <p:xfrm>
          <a:off x="2940050" y="1955800"/>
          <a:ext cx="3263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3" imgW="3263760" imgH="482400" progId="Equation.DSMT4">
                  <p:embed/>
                </p:oleObj>
              </mc:Choice>
              <mc:Fallback>
                <p:oleObj name="Equation" r:id="rId3" imgW="326376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0050" y="1955800"/>
                        <a:ext cx="3263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Difference of Two Squares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463550" algn="l"/>
              </a:tabLst>
            </a:pPr>
            <a:r>
              <a:rPr lang="en-US" dirty="0" smtClean="0"/>
              <a:t>Find each product.</a:t>
            </a:r>
          </a:p>
          <a:p>
            <a:pPr marL="0" indent="0">
              <a:buNone/>
              <a:tabLst>
                <a:tab pos="463550" algn="l"/>
              </a:tabLst>
            </a:pPr>
            <a:r>
              <a:rPr lang="en-US" b="1" dirty="0" smtClean="0"/>
              <a:t>a.	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+ 4)(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– 4)</a:t>
            </a:r>
          </a:p>
          <a:p>
            <a:pPr marL="0" indent="0">
              <a:buNone/>
              <a:tabLst>
                <a:tab pos="463550" algn="l"/>
              </a:tabLst>
            </a:pPr>
            <a:r>
              <a:rPr lang="en-US" b="1" dirty="0" smtClean="0"/>
              <a:t>Solution:</a:t>
            </a:r>
            <a:r>
              <a:rPr lang="en-US" dirty="0" smtClean="0"/>
              <a:t> </a:t>
            </a:r>
          </a:p>
          <a:p>
            <a:pPr marL="0" indent="0">
              <a:buNone/>
              <a:tabLst>
                <a:tab pos="463550" algn="l"/>
              </a:tabLst>
            </a:pPr>
            <a:r>
              <a:rPr lang="en-US" dirty="0" smtClean="0"/>
              <a:t>The two binomials represent the sum and difference of </a:t>
            </a:r>
            <a:r>
              <a:rPr lang="en-US" i="1" dirty="0" smtClean="0"/>
              <a:t>x</a:t>
            </a:r>
            <a:r>
              <a:rPr lang="en-US" dirty="0" smtClean="0"/>
              <a:t> and 4. So, the product is the difference of their squares.</a:t>
            </a:r>
            <a:endParaRPr lang="en-US" dirty="0"/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530352" y="4381500"/>
          <a:ext cx="191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3" imgW="1917360" imgH="469800" progId="Equation.DSMT4">
                  <p:embed/>
                </p:oleObj>
              </mc:Choice>
              <mc:Fallback>
                <p:oleObj name="Equation" r:id="rId3" imgW="19173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381500"/>
                        <a:ext cx="191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590800" y="4381500"/>
          <a:ext cx="1244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5" imgW="1244520" imgH="368280" progId="Equation.DSMT4">
                  <p:embed/>
                </p:oleObj>
              </mc:Choice>
              <mc:Fallback>
                <p:oleObj name="Equation" r:id="rId5" imgW="124452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381500"/>
                        <a:ext cx="1244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987800" y="4381500"/>
          <a:ext cx="4241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7" imgW="4241520" imgH="469800" progId="Equation.DSMT4">
                  <p:embed/>
                </p:oleObj>
              </mc:Choice>
              <mc:Fallback>
                <p:oleObj name="Equation" r:id="rId7" imgW="42415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7800" y="4381500"/>
                        <a:ext cx="4241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Difference of Two Squares (cont.)</a:t>
            </a:r>
            <a:endParaRPr lang="en-US" dirty="0"/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533400" y="1371600"/>
          <a:ext cx="2667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1" name="Equation" r:id="rId3" imgW="2666880" imgH="469800" progId="Equation.DSMT4">
                  <p:embed/>
                </p:oleObj>
              </mc:Choice>
              <mc:Fallback>
                <p:oleObj name="Equation" r:id="rId3" imgW="26668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2667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33400" y="214122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2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14122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533400" y="2698750"/>
          <a:ext cx="2209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3" name="Equation" r:id="rId7" imgW="2209680" imgH="469800" progId="Equation.DSMT4">
                  <p:embed/>
                </p:oleObj>
              </mc:Choice>
              <mc:Fallback>
                <p:oleObj name="Equation" r:id="rId7" imgW="22096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698750"/>
                        <a:ext cx="2209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819400" y="2667000"/>
          <a:ext cx="1625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4" name="Equation" r:id="rId9" imgW="1625400" imgH="533160" progId="Equation.DSMT4">
                  <p:embed/>
                </p:oleObj>
              </mc:Choice>
              <mc:Fallback>
                <p:oleObj name="Equation" r:id="rId9" imgW="162540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667000"/>
                        <a:ext cx="1625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4495800" y="2717800"/>
          <a:ext cx="1473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5" name="Equation" r:id="rId11" imgW="1473120" imgH="444240" progId="Equation.DSMT4">
                  <p:embed/>
                </p:oleObj>
              </mc:Choice>
              <mc:Fallback>
                <p:oleObj name="Equation" r:id="rId11" imgW="147312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717800"/>
                        <a:ext cx="1473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533400" y="3515360"/>
          <a:ext cx="2628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6" name="Equation" r:id="rId13" imgW="2628720" imgH="571320" progId="Equation.DSMT4">
                  <p:embed/>
                </p:oleObj>
              </mc:Choice>
              <mc:Fallback>
                <p:oleObj name="Equation" r:id="rId13" imgW="2628720" imgH="571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515360"/>
                        <a:ext cx="2628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533400" y="438658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7" name="Equation" r:id="rId15" imgW="1384200" imgH="304560" progId="Equation.DSMT4">
                  <p:embed/>
                </p:oleObj>
              </mc:Choice>
              <mc:Fallback>
                <p:oleObj name="Equation" r:id="rId15" imgW="1384200" imgH="304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38658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533400" y="5035550"/>
          <a:ext cx="2171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8" name="Equation" r:id="rId17" imgW="2171520" imgH="571320" progId="Equation.DSMT4">
                  <p:embed/>
                </p:oleObj>
              </mc:Choice>
              <mc:Fallback>
                <p:oleObj name="Equation" r:id="rId17" imgW="2171520" imgH="571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035550"/>
                        <a:ext cx="2171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2743200" y="5003800"/>
          <a:ext cx="1600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9" name="Equation" r:id="rId19" imgW="1600200" imgH="634680" progId="Equation.DSMT4">
                  <p:embed/>
                </p:oleObj>
              </mc:Choice>
              <mc:Fallback>
                <p:oleObj name="Equation" r:id="rId19" imgW="1600200" imgH="6346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003800"/>
                        <a:ext cx="1600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4495800" y="5092700"/>
          <a:ext cx="1308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0" name="Equation" r:id="rId21" imgW="1307880" imgH="380880" progId="Equation.DSMT4">
                  <p:embed/>
                </p:oleObj>
              </mc:Choice>
              <mc:Fallback>
                <p:oleObj name="Equation" r:id="rId21" imgW="130788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5092700"/>
                        <a:ext cx="1308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6096000" y="2832100"/>
          <a:ext cx="2705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1" name="Equation" r:id="rId23" imgW="2705040" imgH="279360" progId="Equation.DSMT4">
                  <p:embed/>
                </p:oleObj>
              </mc:Choice>
              <mc:Fallback>
                <p:oleObj name="Equation" r:id="rId23" imgW="270504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832100"/>
                        <a:ext cx="2705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6096000" y="5219700"/>
          <a:ext cx="2705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2" name="Equation" r:id="rId25" imgW="2705040" imgH="279360" progId="Equation.DSMT4">
                  <p:embed/>
                </p:oleObj>
              </mc:Choice>
              <mc:Fallback>
                <p:oleObj name="Equation" r:id="rId25" imgW="270504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5219700"/>
                        <a:ext cx="2705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Difference of Two Squares (cont.)</a:t>
            </a:r>
            <a:endParaRPr lang="en-US" dirty="0"/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5867400" y="2781300"/>
          <a:ext cx="2705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3" imgW="2705040" imgH="279360" progId="Equation.DSMT4">
                  <p:embed/>
                </p:oleObj>
              </mc:Choice>
              <mc:Fallback>
                <p:oleObj name="Equation" r:id="rId3" imgW="270504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2781300"/>
                        <a:ext cx="2705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530352" y="1371600"/>
          <a:ext cx="2628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5" imgW="2628720" imgH="571320" progId="Equation.DSMT4">
                  <p:embed/>
                </p:oleObj>
              </mc:Choice>
              <mc:Fallback>
                <p:oleObj name="Equation" r:id="rId5" imgW="262872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628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530352" y="20574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7" imgW="1384200" imgH="304560" progId="Equation.DSMT4">
                  <p:embed/>
                </p:oleObj>
              </mc:Choice>
              <mc:Fallback>
                <p:oleObj name="Equation" r:id="rId7" imgW="13842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574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530352" y="2628900"/>
          <a:ext cx="2146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Equation" r:id="rId9" imgW="2145960" imgH="571320" progId="Equation.DSMT4">
                  <p:embed/>
                </p:oleObj>
              </mc:Choice>
              <mc:Fallback>
                <p:oleObj name="Equation" r:id="rId9" imgW="214596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28900"/>
                        <a:ext cx="2146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2819400" y="2565400"/>
          <a:ext cx="1600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Equation" r:id="rId11" imgW="1600200" imgH="634680" progId="Equation.DSMT4">
                  <p:embed/>
                </p:oleObj>
              </mc:Choice>
              <mc:Fallback>
                <p:oleObj name="Equation" r:id="rId11" imgW="160020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565400"/>
                        <a:ext cx="1600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4495800" y="2667000"/>
          <a:ext cx="1231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13" imgW="1231560" imgH="444240" progId="Equation.DSMT4">
                  <p:embed/>
                </p:oleObj>
              </mc:Choice>
              <mc:Fallback>
                <p:oleObj name="Equation" r:id="rId13" imgW="123156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667000"/>
                        <a:ext cx="1231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Perfect Square Trinomials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2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>
              <a:buNone/>
            </a:pPr>
            <a:r>
              <a:rPr lang="en-US" b="1" dirty="0" smtClean="0">
                <a:solidFill>
                  <a:srgbClr val="000000"/>
                </a:solidFill>
              </a:rPr>
              <a:t>Squares of Binomials (Perfect Square Trinomials)</a:t>
            </a:r>
          </a:p>
          <a:p>
            <a:pPr>
              <a:buNone/>
            </a:pPr>
            <a:endParaRPr lang="en-US" b="1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0000"/>
              </a:solidFill>
            </a:endParaRPr>
          </a:p>
        </p:txBody>
      </p:sp>
      <p:graphicFrame>
        <p:nvGraphicFramePr>
          <p:cNvPr id="105474" name="Object 2"/>
          <p:cNvGraphicFramePr>
            <a:graphicFrameLocks noChangeAspect="1"/>
          </p:cNvGraphicFramePr>
          <p:nvPr/>
        </p:nvGraphicFramePr>
        <p:xfrm>
          <a:off x="1295400" y="1981200"/>
          <a:ext cx="68072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quation" r:id="rId3" imgW="6806880" imgH="1180800" progId="Equation.DSMT4">
                  <p:embed/>
                </p:oleObj>
              </mc:Choice>
              <mc:Fallback>
                <p:oleObj name="Equation" r:id="rId3" imgW="6806880" imgH="1180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981200"/>
                        <a:ext cx="68072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Squares of Binomials (Perfect Square Trinomials)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>
              <a:buNone/>
            </a:pPr>
            <a:r>
              <a:rPr lang="en-US" dirty="0" smtClean="0"/>
              <a:t>Find each product.</a:t>
            </a:r>
            <a:endParaRPr lang="en-US" dirty="0"/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530352" y="1905000"/>
          <a:ext cx="1689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9" name="Equation" r:id="rId3" imgW="1688760" imgH="533160" progId="Equation.DSMT4">
                  <p:embed/>
                </p:oleObj>
              </mc:Choice>
              <mc:Fallback>
                <p:oleObj name="Equation" r:id="rId3" imgW="168876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05000"/>
                        <a:ext cx="1689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530352" y="25908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0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908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530352" y="3124200"/>
          <a:ext cx="1206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1" name="Equation" r:id="rId7" imgW="1206360" imgH="533160" progId="Equation.DSMT4">
                  <p:embed/>
                </p:oleObj>
              </mc:Choice>
              <mc:Fallback>
                <p:oleObj name="Equation" r:id="rId7" imgW="120636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124200"/>
                        <a:ext cx="1206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1752600" y="3124200"/>
          <a:ext cx="2933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2" name="Equation" r:id="rId9" imgW="2933640" imgH="533160" progId="Equation.DSMT4">
                  <p:embed/>
                </p:oleObj>
              </mc:Choice>
              <mc:Fallback>
                <p:oleObj name="Equation" r:id="rId9" imgW="293364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124200"/>
                        <a:ext cx="2933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4800600" y="3162300"/>
          <a:ext cx="2286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3" name="Equation" r:id="rId11" imgW="2286000" imgH="380880" progId="Equation.DSMT4">
                  <p:embed/>
                </p:oleObj>
              </mc:Choice>
              <mc:Fallback>
                <p:oleObj name="Equation" r:id="rId11" imgW="22860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162300"/>
                        <a:ext cx="2286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530352" y="3733800"/>
          <a:ext cx="1663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4" name="Equation" r:id="rId13" imgW="1663560" imgH="634680" progId="Equation.DSMT4">
                  <p:embed/>
                </p:oleObj>
              </mc:Choice>
              <mc:Fallback>
                <p:oleObj name="Equation" r:id="rId13" imgW="1663560" imgH="6346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733800"/>
                        <a:ext cx="16637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530352" y="44958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5" name="Equation" r:id="rId15" imgW="1384200" imgH="304560" progId="Equation.DSMT4">
                  <p:embed/>
                </p:oleObj>
              </mc:Choice>
              <mc:Fallback>
                <p:oleObj name="Equation" r:id="rId15" imgW="1384200" imgH="304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4958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530352" y="4953000"/>
          <a:ext cx="1181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6" name="Equation" r:id="rId17" imgW="1180800" imgH="634680" progId="Equation.DSMT4">
                  <p:embed/>
                </p:oleObj>
              </mc:Choice>
              <mc:Fallback>
                <p:oleObj name="Equation" r:id="rId17" imgW="1180800" imgH="6346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953000"/>
                        <a:ext cx="11811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11"/>
          <p:cNvGraphicFramePr>
            <a:graphicFrameLocks noChangeAspect="1"/>
          </p:cNvGraphicFramePr>
          <p:nvPr/>
        </p:nvGraphicFramePr>
        <p:xfrm>
          <a:off x="1714500" y="4978400"/>
          <a:ext cx="2870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7" name="Equation" r:id="rId19" imgW="2869920" imgH="634680" progId="Equation.DSMT4">
                  <p:embed/>
                </p:oleObj>
              </mc:Choice>
              <mc:Fallback>
                <p:oleObj name="Equation" r:id="rId19" imgW="2869920" imgH="6346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4978400"/>
                        <a:ext cx="2870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8" name="Object 12"/>
          <p:cNvGraphicFramePr>
            <a:graphicFrameLocks noChangeAspect="1"/>
          </p:cNvGraphicFramePr>
          <p:nvPr/>
        </p:nvGraphicFramePr>
        <p:xfrm>
          <a:off x="4648200" y="5080000"/>
          <a:ext cx="1930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8" name="Equation" r:id="rId21" imgW="1930320" imgH="444240" progId="Equation.DSMT4">
                  <p:embed/>
                </p:oleObj>
              </mc:Choice>
              <mc:Fallback>
                <p:oleObj name="Equation" r:id="rId21" imgW="193032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080000"/>
                        <a:ext cx="1930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Squares of Binomials (Perfect Square Trinomials) (cont.)</a:t>
            </a:r>
            <a:endParaRPr lang="en-US" dirty="0"/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530352" y="1371600"/>
          <a:ext cx="1676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5" name="Equation" r:id="rId3" imgW="1676160" imgH="533160" progId="Equation.DSMT4">
                  <p:embed/>
                </p:oleObj>
              </mc:Choice>
              <mc:Fallback>
                <p:oleObj name="Equation" r:id="rId3" imgW="167616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1676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530352" y="20574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6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574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2133600" y="1981200"/>
          <a:ext cx="1219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7" name="Equation" r:id="rId7" imgW="1218960" imgH="533160" progId="Equation.DSMT4">
                  <p:embed/>
                </p:oleObj>
              </mc:Choice>
              <mc:Fallback>
                <p:oleObj name="Equation" r:id="rId7" imgW="121896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981200"/>
                        <a:ext cx="1219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3429000" y="1981200"/>
          <a:ext cx="2730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8" name="Equation" r:id="rId9" imgW="2730240" imgH="380880" progId="Equation.DSMT4">
                  <p:embed/>
                </p:oleObj>
              </mc:Choice>
              <mc:Fallback>
                <p:oleObj name="Equation" r:id="rId9" imgW="27302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981200"/>
                        <a:ext cx="2730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3429000" y="2514600"/>
          <a:ext cx="5232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9" name="Equation" r:id="rId11" imgW="5232240" imgH="571320" progId="Equation.DSMT4">
                  <p:embed/>
                </p:oleObj>
              </mc:Choice>
              <mc:Fallback>
                <p:oleObj name="Equation" r:id="rId11" imgW="523224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514600"/>
                        <a:ext cx="5232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530352" y="3276600"/>
          <a:ext cx="2311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0" name="Equation" r:id="rId13" imgW="2311200" imgH="596880" progId="Equation.DSMT4">
                  <p:embed/>
                </p:oleObj>
              </mc:Choice>
              <mc:Fallback>
                <p:oleObj name="Equation" r:id="rId13" imgW="2311200" imgH="596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76600"/>
                        <a:ext cx="23114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530352" y="41910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1" name="Equation" r:id="rId15" imgW="1384200" imgH="304560" progId="Equation.DSMT4">
                  <p:embed/>
                </p:oleObj>
              </mc:Choice>
              <mc:Fallback>
                <p:oleObj name="Equation" r:id="rId15" imgW="1384200" imgH="304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1910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2133600" y="3962400"/>
          <a:ext cx="1854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2" name="Equation" r:id="rId17" imgW="1854000" imgH="596880" progId="Equation.DSMT4">
                  <p:embed/>
                </p:oleObj>
              </mc:Choice>
              <mc:Fallback>
                <p:oleObj name="Equation" r:id="rId17" imgW="1854000" imgH="596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962400"/>
                        <a:ext cx="1854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11"/>
          <p:cNvGraphicFramePr>
            <a:graphicFrameLocks noChangeAspect="1"/>
          </p:cNvGraphicFramePr>
          <p:nvPr/>
        </p:nvGraphicFramePr>
        <p:xfrm>
          <a:off x="4089400" y="4038600"/>
          <a:ext cx="3835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3" name="Equation" r:id="rId19" imgW="3835080" imgH="533160" progId="Equation.DSMT4">
                  <p:embed/>
                </p:oleObj>
              </mc:Choice>
              <mc:Fallback>
                <p:oleObj name="Equation" r:id="rId19" imgW="3835080" imgH="5331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4038600"/>
                        <a:ext cx="3835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2" name="Object 12"/>
          <p:cNvGraphicFramePr>
            <a:graphicFrameLocks noChangeAspect="1"/>
          </p:cNvGraphicFramePr>
          <p:nvPr/>
        </p:nvGraphicFramePr>
        <p:xfrm>
          <a:off x="4089400" y="4692650"/>
          <a:ext cx="4508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4" name="Equation" r:id="rId21" imgW="4508280" imgH="444240" progId="Equation.DSMT4">
                  <p:embed/>
                </p:oleObj>
              </mc:Choice>
              <mc:Fallback>
                <p:oleObj name="Equation" r:id="rId21" imgW="450828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4692650"/>
                        <a:ext cx="4508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3" name="Object 13"/>
          <p:cNvGraphicFramePr>
            <a:graphicFrameLocks noChangeAspect="1"/>
          </p:cNvGraphicFramePr>
          <p:nvPr/>
        </p:nvGraphicFramePr>
        <p:xfrm>
          <a:off x="4089400" y="5257800"/>
          <a:ext cx="3911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5" name="Equation" r:id="rId23" imgW="3911400" imgH="444240" progId="Equation.DSMT4">
                  <p:embed/>
                </p:oleObj>
              </mc:Choice>
              <mc:Fallback>
                <p:oleObj name="Equation" r:id="rId23" imgW="3911400" imgH="444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5257800"/>
                        <a:ext cx="3911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2667000" y="3886200"/>
            <a:ext cx="4191000" cy="1447800"/>
          </a:xfrm>
          <a:prstGeom prst="line">
            <a:avLst/>
          </a:prstGeom>
          <a:ln w="317500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2667000" y="3810000"/>
            <a:ext cx="4267200" cy="1676400"/>
          </a:xfrm>
          <a:prstGeom prst="line">
            <a:avLst/>
          </a:prstGeom>
          <a:ln w="317500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Perfect Square Trinomials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28575">
            <a:solidFill>
              <a:srgbClr val="FF0000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COMMON ERROR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For products raised to a power, we have (</a:t>
            </a:r>
            <a:r>
              <a:rPr lang="en-US" i="1" dirty="0" smtClean="0">
                <a:solidFill>
                  <a:srgbClr val="000000"/>
                </a:solidFill>
              </a:rPr>
              <a:t>ab</a:t>
            </a:r>
            <a:r>
              <a:rPr lang="en-US" dirty="0" smtClean="0">
                <a:solidFill>
                  <a:srgbClr val="000000"/>
                </a:solidFill>
              </a:rPr>
              <a:t>)</a:t>
            </a:r>
            <a:r>
              <a:rPr lang="en-US" i="1" baseline="30000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1" baseline="30000" dirty="0" smtClean="0">
                <a:solidFill>
                  <a:srgbClr val="000000"/>
                </a:solidFill>
              </a:rPr>
              <a:t>n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i="1" baseline="30000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 and (</a:t>
            </a:r>
            <a:r>
              <a:rPr lang="en-US" i="1" dirty="0" smtClean="0">
                <a:solidFill>
                  <a:srgbClr val="000000"/>
                </a:solidFill>
              </a:rPr>
              <a:t>ab</a:t>
            </a:r>
            <a:r>
              <a:rPr lang="en-US" dirty="0" smtClean="0">
                <a:solidFill>
                  <a:srgbClr val="000000"/>
                </a:solidFill>
              </a:rPr>
              <a:t>)</a:t>
            </a:r>
            <a:r>
              <a:rPr lang="en-US" baseline="30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baseline="30000" dirty="0" smtClean="0">
                <a:solidFill>
                  <a:srgbClr val="000000"/>
                </a:solidFill>
              </a:rPr>
              <a:t>2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baseline="30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. However, this rule does not apply to sums. In particular, it does </a:t>
            </a:r>
            <a:r>
              <a:rPr lang="en-US" b="1" u="sng" dirty="0" smtClean="0">
                <a:solidFill>
                  <a:srgbClr val="000000"/>
                </a:solidFill>
              </a:rPr>
              <a:t>not </a:t>
            </a:r>
            <a:r>
              <a:rPr lang="en-US" dirty="0" smtClean="0">
                <a:solidFill>
                  <a:srgbClr val="000000"/>
                </a:solidFill>
              </a:rPr>
              <a:t>apply to binomials. </a:t>
            </a:r>
          </a:p>
          <a:p>
            <a:pPr marL="0" indent="0"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08546" name="Object 2"/>
          <p:cNvGraphicFramePr>
            <a:graphicFrameLocks noChangeAspect="1"/>
          </p:cNvGraphicFramePr>
          <p:nvPr/>
        </p:nvGraphicFramePr>
        <p:xfrm>
          <a:off x="3359150" y="4152900"/>
          <a:ext cx="24257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Equation" r:id="rId3" imgW="2425680" imgH="1180800" progId="Equation.DSMT4">
                  <p:embed/>
                </p:oleObj>
              </mc:Choice>
              <mc:Fallback>
                <p:oleObj name="Equation" r:id="rId3" imgW="2425680" imgH="1180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4152900"/>
                        <a:ext cx="24257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Perfect Square Trinomials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96640"/>
          </a:xfrm>
          <a:ln w="28575">
            <a:solidFill>
              <a:srgbClr val="FF0000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000000"/>
                </a:solidFill>
              </a:rPr>
              <a:t>Notes (cont.)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Remember, the squares of binomials are trinomials:</a:t>
            </a:r>
          </a:p>
          <a:p>
            <a:pPr marL="0" indent="0"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and </a:t>
            </a:r>
          </a:p>
          <a:p>
            <a:pPr marL="0" indent="0"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371600" y="2743200"/>
            <a:ext cx="6629400" cy="1676400"/>
          </a:xfrm>
          <a:prstGeom prst="ellipse">
            <a:avLst/>
          </a:prstGeom>
          <a:noFill/>
          <a:ln w="254000">
            <a:solidFill>
              <a:srgbClr val="AFAF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09571" name="Object 3"/>
          <p:cNvGraphicFramePr>
            <a:graphicFrameLocks noChangeAspect="1"/>
          </p:cNvGraphicFramePr>
          <p:nvPr/>
        </p:nvGraphicFramePr>
        <p:xfrm>
          <a:off x="1879600" y="3009900"/>
          <a:ext cx="56642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Equation" r:id="rId3" imgW="5663880" imgH="1180800" progId="Equation.DSMT4">
                  <p:embed/>
                </p:oleObj>
              </mc:Choice>
              <mc:Fallback>
                <p:oleObj name="Equation" r:id="rId3" imgW="5663880" imgH="1180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3009900"/>
                        <a:ext cx="56642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Objectives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Multiply polynomials using the distributive property.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Multiply two binomials using the FOIL method.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Multiply binomials, finding products that are the difference of squares.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Square binomials, finding products that are perfect square trinomials.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Practice Problems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0000"/>
                </a:solidFill>
              </a:rPr>
              <a:t>Find the indicated products and simplify if possible.</a:t>
            </a:r>
          </a:p>
          <a:p>
            <a:pPr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10594" name="Object 2"/>
          <p:cNvGraphicFramePr>
            <a:graphicFrameLocks noChangeAspect="1"/>
          </p:cNvGraphicFramePr>
          <p:nvPr/>
        </p:nvGraphicFramePr>
        <p:xfrm>
          <a:off x="547688" y="1727200"/>
          <a:ext cx="72644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Equation" r:id="rId3" imgW="7264080" imgH="4063680" progId="Equation.DSMT4">
                  <p:embed/>
                </p:oleObj>
              </mc:Choice>
              <mc:Fallback>
                <p:oleObj name="Equation" r:id="rId3" imgW="7264080" imgH="40636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1727200"/>
                        <a:ext cx="72644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Practice Problem Answers </a:t>
            </a:r>
            <a:endParaRPr lang="en-US" dirty="0"/>
          </a:p>
        </p:txBody>
      </p:sp>
      <p:graphicFrame>
        <p:nvGraphicFramePr>
          <p:cNvPr id="110594" name="Object 2"/>
          <p:cNvGraphicFramePr>
            <a:graphicFrameLocks noChangeAspect="1"/>
          </p:cNvGraphicFramePr>
          <p:nvPr/>
        </p:nvGraphicFramePr>
        <p:xfrm>
          <a:off x="530352" y="1280160"/>
          <a:ext cx="6972300" cy="307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0" name="Equation" r:id="rId3" imgW="6972120" imgH="3073320" progId="Equation.DSMT4">
                  <p:embed/>
                </p:oleObj>
              </mc:Choice>
              <mc:Fallback>
                <p:oleObj name="Equation" r:id="rId3" imgW="6972120" imgH="3073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6972300" cy="307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Multiplication with Polynomials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>
              <a:buNone/>
            </a:pPr>
            <a:r>
              <a:rPr lang="en-US" dirty="0" smtClean="0"/>
              <a:t>Find each product.</a:t>
            </a:r>
            <a:endParaRPr lang="en-US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530352" y="1905000"/>
          <a:ext cx="3136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3" imgW="3136680" imgH="571320" progId="Equation.DSMT4">
                  <p:embed/>
                </p:oleObj>
              </mc:Choice>
              <mc:Fallback>
                <p:oleObj name="Equation" r:id="rId3" imgW="313668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05000"/>
                        <a:ext cx="3136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30352" y="28194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8194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530352" y="3429000"/>
          <a:ext cx="2679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7" imgW="2679480" imgH="571320" progId="Equation.DSMT4">
                  <p:embed/>
                </p:oleObj>
              </mc:Choice>
              <mc:Fallback>
                <p:oleObj name="Equation" r:id="rId7" imgW="267948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429000"/>
                        <a:ext cx="2679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3314700" y="3505200"/>
          <a:ext cx="4229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9" imgW="4228920" imgH="482400" progId="Equation.DSMT4">
                  <p:embed/>
                </p:oleObj>
              </mc:Choice>
              <mc:Fallback>
                <p:oleObj name="Equation" r:id="rId9" imgW="422892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3505200"/>
                        <a:ext cx="4229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314700" y="4267200"/>
          <a:ext cx="303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11" imgW="3035160" imgH="380880" progId="Equation.DSMT4">
                  <p:embed/>
                </p:oleObj>
              </mc:Choice>
              <mc:Fallback>
                <p:oleObj name="Equation" r:id="rId11" imgW="30351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4267200"/>
                        <a:ext cx="3035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Multiplication with Polynomials (cont.)</a:t>
            </a:r>
            <a:endParaRPr lang="en-US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530352" y="1371600"/>
          <a:ext cx="2057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" imgW="2057400" imgH="571320" progId="Equation.DSMT4">
                  <p:embed/>
                </p:oleObj>
              </mc:Choice>
              <mc:Fallback>
                <p:oleObj name="Equation" r:id="rId3" imgW="205740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057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30352" y="21336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1336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30352" y="2743200"/>
          <a:ext cx="1574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7" imgW="1574640" imgH="571320" progId="Equation.DSMT4">
                  <p:embed/>
                </p:oleObj>
              </mc:Choice>
              <mc:Fallback>
                <p:oleObj name="Equation" r:id="rId7" imgW="157464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743200"/>
                        <a:ext cx="1574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159000" y="2819400"/>
          <a:ext cx="2336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9" imgW="2336760" imgH="368280" progId="Equation.DSMT4">
                  <p:embed/>
                </p:oleObj>
              </mc:Choice>
              <mc:Fallback>
                <p:oleObj name="Equation" r:id="rId9" imgW="233676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2819400"/>
                        <a:ext cx="2336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159000" y="3581400"/>
          <a:ext cx="1930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11" imgW="1930320" imgH="368280" progId="Equation.DSMT4">
                  <p:embed/>
                </p:oleObj>
              </mc:Choice>
              <mc:Fallback>
                <p:oleObj name="Equation" r:id="rId11" imgW="193032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3581400"/>
                        <a:ext cx="1930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159000" y="4343400"/>
          <a:ext cx="1701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13" imgW="1701720" imgH="368280" progId="Equation.DSMT4">
                  <p:embed/>
                </p:oleObj>
              </mc:Choice>
              <mc:Fallback>
                <p:oleObj name="Equation" r:id="rId13" imgW="170172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4343400"/>
                        <a:ext cx="1701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Multiplication with Polynomials (cont.)</a:t>
            </a:r>
            <a:endParaRPr lang="en-US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530352" y="1295400"/>
          <a:ext cx="2514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3" imgW="2514600" imgH="469800" progId="Equation.DSMT4">
                  <p:embed/>
                </p:oleObj>
              </mc:Choice>
              <mc:Fallback>
                <p:oleObj name="Equation" r:id="rId3" imgW="251460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95400"/>
                        <a:ext cx="2514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30352" y="20574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574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530352" y="2667000"/>
          <a:ext cx="203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7" imgW="2031840" imgH="469800" progId="Equation.DSMT4">
                  <p:embed/>
                </p:oleObj>
              </mc:Choice>
              <mc:Fallback>
                <p:oleObj name="Equation" r:id="rId7" imgW="203184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67000"/>
                        <a:ext cx="2032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667000" y="2667000"/>
          <a:ext cx="3009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9" imgW="3009600" imgH="469800" progId="Equation.DSMT4">
                  <p:embed/>
                </p:oleObj>
              </mc:Choice>
              <mc:Fallback>
                <p:oleObj name="Equation" r:id="rId9" imgW="30096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667000"/>
                        <a:ext cx="3009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667000" y="3407833"/>
          <a:ext cx="4089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11" imgW="4089240" imgH="469800" progId="Equation.DSMT4">
                  <p:embed/>
                </p:oleObj>
              </mc:Choice>
              <mc:Fallback>
                <p:oleObj name="Equation" r:id="rId11" imgW="40892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407833"/>
                        <a:ext cx="4089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667000" y="4148666"/>
          <a:ext cx="2628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13" imgW="2628720" imgH="380880" progId="Equation.DSMT4">
                  <p:embed/>
                </p:oleObj>
              </mc:Choice>
              <mc:Fallback>
                <p:oleObj name="Equation" r:id="rId13" imgW="262872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148666"/>
                        <a:ext cx="2628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2667000" y="4800600"/>
          <a:ext cx="1968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15" imgW="1968480" imgH="380880" progId="Equation.DSMT4">
                  <p:embed/>
                </p:oleObj>
              </mc:Choice>
              <mc:Fallback>
                <p:oleObj name="Equation" r:id="rId15" imgW="196848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800600"/>
                        <a:ext cx="1968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Multiplication with Polynomials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1384995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b="1" dirty="0" smtClean="0"/>
              <a:t>Solution:  </a:t>
            </a:r>
            <a:r>
              <a:rPr lang="en-US" dirty="0" smtClean="0"/>
              <a:t>We can arrange the polynomials in a vertical format and multiply by using the distributive property. Be sure to align like terms in the partial products.</a:t>
            </a:r>
            <a:endParaRPr lang="en-US" dirty="0"/>
          </a:p>
        </p:txBody>
      </p:sp>
      <p:graphicFrame>
        <p:nvGraphicFramePr>
          <p:cNvPr id="96258" name="Object 2"/>
          <p:cNvGraphicFramePr>
            <a:graphicFrameLocks noChangeAspect="1"/>
          </p:cNvGraphicFramePr>
          <p:nvPr/>
        </p:nvGraphicFramePr>
        <p:xfrm>
          <a:off x="530352" y="1280160"/>
          <a:ext cx="3530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3" imgW="3530520" imgH="571320" progId="Equation.DSMT4">
                  <p:embed/>
                </p:oleObj>
              </mc:Choice>
              <mc:Fallback>
                <p:oleObj name="Equation" r:id="rId3" imgW="353052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3530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524000" y="3352800"/>
          <a:ext cx="33655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5" imgW="3365280" imgH="1002960" progId="Equation.DSMT4">
                  <p:embed/>
                </p:oleObj>
              </mc:Choice>
              <mc:Fallback>
                <p:oleObj name="Equation" r:id="rId5" imgW="3365280" imgH="1002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352800"/>
                        <a:ext cx="33655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524000" y="4419600"/>
          <a:ext cx="5308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7" imgW="5308560" imgH="419040" progId="Equation.DSMT4">
                  <p:embed/>
                </p:oleObj>
              </mc:Choice>
              <mc:Fallback>
                <p:oleObj name="Equation" r:id="rId7" imgW="5308560" imgH="419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419600"/>
                        <a:ext cx="53086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524000" y="4876800"/>
          <a:ext cx="5435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9" imgW="5435280" imgH="533160" progId="Equation.DSMT4">
                  <p:embed/>
                </p:oleObj>
              </mc:Choice>
              <mc:Fallback>
                <p:oleObj name="Equation" r:id="rId9" imgW="543528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876800"/>
                        <a:ext cx="5435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524000" y="5410200"/>
          <a:ext cx="5969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11" imgW="5968800" imgH="469800" progId="Equation.DSMT4">
                  <p:embed/>
                </p:oleObj>
              </mc:Choice>
              <mc:Fallback>
                <p:oleObj name="Equation" r:id="rId11" imgW="596880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410200"/>
                        <a:ext cx="5969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Multiplication with Polynomials (cont.)</a:t>
            </a:r>
            <a:endParaRPr lang="en-US" dirty="0"/>
          </a:p>
        </p:txBody>
      </p:sp>
      <p:graphicFrame>
        <p:nvGraphicFramePr>
          <p:cNvPr id="97282" name="Object 2"/>
          <p:cNvGraphicFramePr>
            <a:graphicFrameLocks noChangeAspect="1"/>
          </p:cNvGraphicFramePr>
          <p:nvPr/>
        </p:nvGraphicFramePr>
        <p:xfrm>
          <a:off x="530352" y="1280160"/>
          <a:ext cx="19939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3" imgW="1993680" imgH="1015920" progId="Equation.DSMT4">
                  <p:embed/>
                </p:oleObj>
              </mc:Choice>
              <mc:Fallback>
                <p:oleObj name="Equation" r:id="rId3" imgW="1993680" imgH="10159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19939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2360612"/>
            <a:ext cx="16065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Solution: </a:t>
            </a:r>
            <a:endParaRPr lang="en-US" sz="2800" dirty="0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828800" y="2425700"/>
          <a:ext cx="33401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5" imgW="3340080" imgH="1028520" progId="Equation.DSMT4">
                  <p:embed/>
                </p:oleObj>
              </mc:Choice>
              <mc:Fallback>
                <p:oleObj name="Equation" r:id="rId5" imgW="3340080" imgH="1028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425700"/>
                        <a:ext cx="33401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828800" y="3505200"/>
          <a:ext cx="5232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7" imgW="5232240" imgH="469800" progId="Equation.DSMT4">
                  <p:embed/>
                </p:oleObj>
              </mc:Choice>
              <mc:Fallback>
                <p:oleObj name="Equation" r:id="rId7" imgW="523224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505200"/>
                        <a:ext cx="5232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400300" y="4038600"/>
          <a:ext cx="229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9" imgW="2298600" imgH="380880" progId="Equation.DSMT4">
                  <p:embed/>
                </p:oleObj>
              </mc:Choice>
              <mc:Fallback>
                <p:oleObj name="Equation" r:id="rId9" imgW="229860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300" y="4038600"/>
                        <a:ext cx="229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5638800" y="4178300"/>
          <a:ext cx="1752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11" imgW="1752480" imgH="304560" progId="Equation.DSMT4">
                  <p:embed/>
                </p:oleObj>
              </mc:Choice>
              <mc:Fallback>
                <p:oleObj name="Equation" r:id="rId11" imgW="175248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178300"/>
                        <a:ext cx="1752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2032000" y="4597400"/>
          <a:ext cx="1943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13" imgW="1942920" imgH="469800" progId="Equation.DSMT4">
                  <p:embed/>
                </p:oleObj>
              </mc:Choice>
              <mc:Fallback>
                <p:oleObj name="Equation" r:id="rId13" imgW="194292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4597400"/>
                        <a:ext cx="1943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5638800" y="4610100"/>
          <a:ext cx="1562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15" imgW="1562040" imgH="406080" progId="Equation.DSMT4">
                  <p:embed/>
                </p:oleObj>
              </mc:Choice>
              <mc:Fallback>
                <p:oleObj name="Equation" r:id="rId15" imgW="1562040" imgH="406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610100"/>
                        <a:ext cx="1562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2019300" y="5321300"/>
          <a:ext cx="314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17" imgW="3149280" imgH="469800" progId="Equation.DSMT4">
                  <p:embed/>
                </p:oleObj>
              </mc:Choice>
              <mc:Fallback>
                <p:oleObj name="Equation" r:id="rId17" imgW="3149280" imgH="469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5321300"/>
                        <a:ext cx="314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5638800" y="5410200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19" imgW="2044440" imgH="241200" progId="Equation.DSMT4">
                  <p:embed/>
                </p:oleObj>
              </mc:Choice>
              <mc:Fallback>
                <p:oleObj name="Equation" r:id="rId19" imgW="2044440" imgH="241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410200"/>
                        <a:ext cx="2044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>
            <a:off x="2032000" y="5105400"/>
            <a:ext cx="3200400" cy="1588"/>
          </a:xfrm>
          <a:prstGeom prst="line">
            <a:avLst/>
          </a:prstGeom>
          <a:ln w="127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FOIL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 marL="0" indent="0">
              <a:buNone/>
            </a:pPr>
            <a:r>
              <a:rPr lang="en-US" dirty="0" smtClean="0"/>
              <a:t>Use the FOIL method to find the products of the given binomials.</a:t>
            </a:r>
            <a:endParaRPr lang="en-US" dirty="0"/>
          </a:p>
        </p:txBody>
      </p: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2867025" y="3379788"/>
            <a:ext cx="1143000" cy="619125"/>
            <a:chOff x="1519238" y="3824288"/>
            <a:chExt cx="1143000" cy="619125"/>
          </a:xfrm>
        </p:grpSpPr>
        <p:cxnSp>
          <p:nvCxnSpPr>
            <p:cNvPr id="24" name="Straight Arrow Connector 23"/>
            <p:cNvCxnSpPr/>
            <p:nvPr/>
          </p:nvCxnSpPr>
          <p:spPr>
            <a:xfrm rot="5400000">
              <a:off x="1223169" y="4137819"/>
              <a:ext cx="609600" cy="1588"/>
            </a:xfrm>
            <a:prstGeom prst="straightConnector1">
              <a:avLst/>
            </a:prstGeom>
            <a:ln w="38100">
              <a:solidFill>
                <a:srgbClr val="9900CC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1519238" y="3832225"/>
              <a:ext cx="1143000" cy="1588"/>
            </a:xfrm>
            <a:prstGeom prst="line">
              <a:avLst/>
            </a:prstGeom>
            <a:ln w="38100">
              <a:solidFill>
                <a:srgbClr val="99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rot="5400000">
              <a:off x="2356644" y="4128294"/>
              <a:ext cx="609600" cy="1588"/>
            </a:xfrm>
            <a:prstGeom prst="straightConnector1">
              <a:avLst/>
            </a:prstGeom>
            <a:ln w="38100">
              <a:solidFill>
                <a:srgbClr val="9900CC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3429000" y="3595688"/>
            <a:ext cx="1143000" cy="390525"/>
            <a:chOff x="2081213" y="4040188"/>
            <a:chExt cx="1143000" cy="390525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2081213" y="4052888"/>
              <a:ext cx="1143000" cy="1587"/>
            </a:xfrm>
            <a:prstGeom prst="line">
              <a:avLst/>
            </a:prstGeom>
            <a:ln w="38100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rot="5400000">
              <a:off x="1901032" y="4229894"/>
              <a:ext cx="381000" cy="1587"/>
            </a:xfrm>
            <a:prstGeom prst="straightConnector1">
              <a:avLst/>
            </a:prstGeom>
            <a:ln w="38100">
              <a:solidFill>
                <a:srgbClr val="FF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rot="5400000">
              <a:off x="3018632" y="4239419"/>
              <a:ext cx="381000" cy="1587"/>
            </a:xfrm>
            <a:prstGeom prst="straightConnector1">
              <a:avLst/>
            </a:prstGeom>
            <a:ln w="38100">
              <a:solidFill>
                <a:srgbClr val="FF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23"/>
          <p:cNvGrpSpPr>
            <a:grpSpLocks/>
          </p:cNvGrpSpPr>
          <p:nvPr/>
        </p:nvGrpSpPr>
        <p:grpSpPr bwMode="auto">
          <a:xfrm>
            <a:off x="2871787" y="4437063"/>
            <a:ext cx="1676400" cy="681037"/>
            <a:chOff x="1524000" y="4881563"/>
            <a:chExt cx="1676400" cy="681037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1524000" y="5549900"/>
              <a:ext cx="1676400" cy="1588"/>
            </a:xfrm>
            <a:prstGeom prst="line">
              <a:avLst/>
            </a:prstGeom>
            <a:ln w="38100"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rot="5400000" flipH="1" flipV="1">
              <a:off x="1193800" y="5219701"/>
              <a:ext cx="681037" cy="4762"/>
            </a:xfrm>
            <a:prstGeom prst="straightConnector1">
              <a:avLst/>
            </a:prstGeom>
            <a:ln w="38100">
              <a:solidFill>
                <a:srgbClr val="0099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rot="16200000" flipV="1">
              <a:off x="2846388" y="5219700"/>
              <a:ext cx="681037" cy="4763"/>
            </a:xfrm>
            <a:prstGeom prst="straightConnector1">
              <a:avLst/>
            </a:prstGeom>
            <a:ln w="38100">
              <a:solidFill>
                <a:srgbClr val="0099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22"/>
          <p:cNvGrpSpPr>
            <a:grpSpLocks/>
          </p:cNvGrpSpPr>
          <p:nvPr/>
        </p:nvGrpSpPr>
        <p:grpSpPr bwMode="auto">
          <a:xfrm>
            <a:off x="3440112" y="4441825"/>
            <a:ext cx="574675" cy="307975"/>
            <a:chOff x="2092325" y="4886325"/>
            <a:chExt cx="574675" cy="307975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2092325" y="5176838"/>
              <a:ext cx="574675" cy="1587"/>
            </a:xfrm>
            <a:prstGeom prst="line">
              <a:avLst/>
            </a:prstGeom>
            <a:ln w="38100"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rot="5400000" flipH="1" flipV="1">
              <a:off x="1943894" y="5037931"/>
              <a:ext cx="304800" cy="1588"/>
            </a:xfrm>
            <a:prstGeom prst="straightConnector1">
              <a:avLst/>
            </a:prstGeom>
            <a:ln w="38100">
              <a:solidFill>
                <a:srgbClr val="0099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rot="5400000" flipH="1" flipV="1">
              <a:off x="2507457" y="5041106"/>
              <a:ext cx="304800" cy="1587"/>
            </a:xfrm>
            <a:prstGeom prst="straightConnector1">
              <a:avLst/>
            </a:prstGeom>
            <a:ln w="38100">
              <a:solidFill>
                <a:srgbClr val="0099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1" name="Object 8"/>
          <p:cNvGraphicFramePr>
            <a:graphicFrameLocks noChangeAspect="1"/>
          </p:cNvGraphicFramePr>
          <p:nvPr/>
        </p:nvGraphicFramePr>
        <p:xfrm>
          <a:off x="3259138" y="2990850"/>
          <a:ext cx="495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3" imgW="495000" imgH="368280" progId="Equation.DSMT4">
                  <p:embed/>
                </p:oleObj>
              </mc:Choice>
              <mc:Fallback>
                <p:oleObj name="Equation" r:id="rId3" imgW="495000" imgH="3682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9138" y="2990850"/>
                        <a:ext cx="4953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9"/>
          <p:cNvGraphicFramePr>
            <a:graphicFrameLocks noChangeAspect="1"/>
          </p:cNvGraphicFramePr>
          <p:nvPr/>
        </p:nvGraphicFramePr>
        <p:xfrm>
          <a:off x="3524250" y="4776788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5" imgW="393480" imgH="291960" progId="Equation.DSMT4">
                  <p:embed/>
                </p:oleObj>
              </mc:Choice>
              <mc:Fallback>
                <p:oleObj name="Equation" r:id="rId5" imgW="393480" imgH="2919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250" y="4776788"/>
                        <a:ext cx="39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/>
          <p:cNvGraphicFramePr>
            <a:graphicFrameLocks noChangeAspect="1"/>
          </p:cNvGraphicFramePr>
          <p:nvPr/>
        </p:nvGraphicFramePr>
        <p:xfrm>
          <a:off x="3533775" y="5170488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7" imgW="393480" imgH="291960" progId="Equation.DSMT4">
                  <p:embed/>
                </p:oleObj>
              </mc:Choice>
              <mc:Fallback>
                <p:oleObj name="Equation" r:id="rId7" imgW="393480" imgH="2919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3775" y="5170488"/>
                        <a:ext cx="39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1"/>
          <p:cNvGraphicFramePr>
            <a:graphicFrameLocks noChangeAspect="1"/>
          </p:cNvGraphicFramePr>
          <p:nvPr/>
        </p:nvGraphicFramePr>
        <p:xfrm>
          <a:off x="4084638" y="3308350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9" imgW="380880" imgH="279360" progId="Equation.DSMT4">
                  <p:embed/>
                </p:oleObj>
              </mc:Choice>
              <mc:Fallback>
                <p:oleObj name="Equation" r:id="rId9" imgW="380880" imgH="2793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4638" y="3308350"/>
                        <a:ext cx="381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2" name="Object 11"/>
          <p:cNvGraphicFramePr>
            <a:graphicFrameLocks noChangeAspect="1"/>
          </p:cNvGraphicFramePr>
          <p:nvPr/>
        </p:nvGraphicFramePr>
        <p:xfrm>
          <a:off x="5200650" y="36195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11" imgW="190440" imgH="279360" progId="Equation.DSMT4">
                  <p:embed/>
                </p:oleObj>
              </mc:Choice>
              <mc:Fallback>
                <p:oleObj name="Equation" r:id="rId11" imgW="190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0650" y="3619500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3" name="Object 11"/>
          <p:cNvGraphicFramePr>
            <a:graphicFrameLocks noChangeAspect="1"/>
          </p:cNvGraphicFramePr>
          <p:nvPr/>
        </p:nvGraphicFramePr>
        <p:xfrm>
          <a:off x="5924550" y="3602038"/>
          <a:ext cx="266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13" imgW="266400" imgH="291960" progId="Equation.DSMT4">
                  <p:embed/>
                </p:oleObj>
              </mc:Choice>
              <mc:Fallback>
                <p:oleObj name="Equation" r:id="rId13" imgW="2664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4550" y="3602038"/>
                        <a:ext cx="266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4" name="Object 11"/>
          <p:cNvGraphicFramePr>
            <a:graphicFrameLocks noChangeAspect="1"/>
          </p:cNvGraphicFramePr>
          <p:nvPr/>
        </p:nvGraphicFramePr>
        <p:xfrm>
          <a:off x="6692900" y="3594100"/>
          <a:ext cx="10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15" imgW="101520" imgH="279360" progId="Equation.DSMT4">
                  <p:embed/>
                </p:oleObj>
              </mc:Choice>
              <mc:Fallback>
                <p:oleObj name="Equation" r:id="rId15" imgW="10152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2900" y="3594100"/>
                        <a:ext cx="101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5" name="Object 11"/>
          <p:cNvGraphicFramePr>
            <a:graphicFrameLocks noChangeAspect="1"/>
          </p:cNvGraphicFramePr>
          <p:nvPr/>
        </p:nvGraphicFramePr>
        <p:xfrm>
          <a:off x="7264400" y="3594100"/>
          <a:ext cx="177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17" imgW="177480" imgH="279360" progId="Equation.DSMT4">
                  <p:embed/>
                </p:oleObj>
              </mc:Choice>
              <mc:Fallback>
                <p:oleObj name="Equation" r:id="rId17" imgW="17748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4400" y="3594100"/>
                        <a:ext cx="177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530352" y="2362200"/>
          <a:ext cx="254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2" name="Equation" r:id="rId19" imgW="2539800" imgH="469800" progId="Equation.DSMT4">
                  <p:embed/>
                </p:oleObj>
              </mc:Choice>
              <mc:Fallback>
                <p:oleObj name="Equation" r:id="rId19" imgW="253980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62200"/>
                        <a:ext cx="254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530352" y="29718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3" name="Equation" r:id="rId21" imgW="1384200" imgH="304560" progId="Equation.DSMT4">
                  <p:embed/>
                </p:oleObj>
              </mc:Choice>
              <mc:Fallback>
                <p:oleObj name="Equation" r:id="rId21" imgW="1384200" imgH="3045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9718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/>
        </p:nvGraphicFramePr>
        <p:xfrm>
          <a:off x="2692400" y="3987800"/>
          <a:ext cx="2044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4" name="Equation" r:id="rId23" imgW="2044440" imgH="469800" progId="Equation.DSMT4">
                  <p:embed/>
                </p:oleObj>
              </mc:Choice>
              <mc:Fallback>
                <p:oleObj name="Equation" r:id="rId23" imgW="2044440" imgH="469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3987800"/>
                        <a:ext cx="2044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/>
        </p:nvGraphicFramePr>
        <p:xfrm>
          <a:off x="4775200" y="3987800"/>
          <a:ext cx="2832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5" name="Equation" r:id="rId25" imgW="2831760" imgH="380880" progId="Equation.DSMT4">
                  <p:embed/>
                </p:oleObj>
              </mc:Choice>
              <mc:Fallback>
                <p:oleObj name="Equation" r:id="rId25" imgW="283176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5200" y="3987800"/>
                        <a:ext cx="2832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16"/>
          <p:cNvGraphicFramePr>
            <a:graphicFrameLocks noChangeAspect="1"/>
          </p:cNvGraphicFramePr>
          <p:nvPr/>
        </p:nvGraphicFramePr>
        <p:xfrm>
          <a:off x="4775200" y="4648200"/>
          <a:ext cx="2324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6" name="Equation" r:id="rId27" imgW="2323800" imgH="368280" progId="Equation.DSMT4">
                  <p:embed/>
                </p:oleObj>
              </mc:Choice>
              <mc:Fallback>
                <p:oleObj name="Equation" r:id="rId27" imgW="2323800" imgH="3682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5200" y="4648200"/>
                        <a:ext cx="2324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FOIL Method (cont.)</a:t>
            </a:r>
            <a:endParaRPr lang="en-US" dirty="0"/>
          </a:p>
        </p:txBody>
      </p: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2867025" y="2336800"/>
            <a:ext cx="1143000" cy="619125"/>
            <a:chOff x="1519238" y="3824288"/>
            <a:chExt cx="1143000" cy="619125"/>
          </a:xfrm>
        </p:grpSpPr>
        <p:cxnSp>
          <p:nvCxnSpPr>
            <p:cNvPr id="7" name="Straight Arrow Connector 6"/>
            <p:cNvCxnSpPr/>
            <p:nvPr/>
          </p:nvCxnSpPr>
          <p:spPr>
            <a:xfrm rot="5400000">
              <a:off x="1223169" y="4137819"/>
              <a:ext cx="609600" cy="1588"/>
            </a:xfrm>
            <a:prstGeom prst="straightConnector1">
              <a:avLst/>
            </a:prstGeom>
            <a:ln w="38100">
              <a:solidFill>
                <a:srgbClr val="9900CC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519238" y="3832225"/>
              <a:ext cx="1143000" cy="1588"/>
            </a:xfrm>
            <a:prstGeom prst="line">
              <a:avLst/>
            </a:prstGeom>
            <a:ln w="38100">
              <a:solidFill>
                <a:srgbClr val="99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5400000">
              <a:off x="2356644" y="4128294"/>
              <a:ext cx="609600" cy="1588"/>
            </a:xfrm>
            <a:prstGeom prst="straightConnector1">
              <a:avLst/>
            </a:prstGeom>
            <a:ln w="38100">
              <a:solidFill>
                <a:srgbClr val="9900CC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3429000" y="2552700"/>
            <a:ext cx="1143000" cy="390525"/>
            <a:chOff x="2081213" y="4040188"/>
            <a:chExt cx="1143000" cy="390525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2081213" y="4052888"/>
              <a:ext cx="1143000" cy="1587"/>
            </a:xfrm>
            <a:prstGeom prst="line">
              <a:avLst/>
            </a:prstGeom>
            <a:ln w="38100">
              <a:solidFill>
                <a:srgbClr val="FF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rot="5400000">
              <a:off x="1901032" y="4229894"/>
              <a:ext cx="381000" cy="1587"/>
            </a:xfrm>
            <a:prstGeom prst="straightConnector1">
              <a:avLst/>
            </a:prstGeom>
            <a:ln w="38100">
              <a:solidFill>
                <a:srgbClr val="FF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rot="5400000">
              <a:off x="3018632" y="4239419"/>
              <a:ext cx="381000" cy="1587"/>
            </a:xfrm>
            <a:prstGeom prst="straightConnector1">
              <a:avLst/>
            </a:prstGeom>
            <a:ln w="38100">
              <a:solidFill>
                <a:srgbClr val="FF00FF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23"/>
          <p:cNvGrpSpPr>
            <a:grpSpLocks/>
          </p:cNvGrpSpPr>
          <p:nvPr/>
        </p:nvGrpSpPr>
        <p:grpSpPr bwMode="auto">
          <a:xfrm>
            <a:off x="2871787" y="3394075"/>
            <a:ext cx="1676400" cy="681037"/>
            <a:chOff x="1524000" y="4881563"/>
            <a:chExt cx="1676400" cy="681037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1524000" y="5549900"/>
              <a:ext cx="1676400" cy="1588"/>
            </a:xfrm>
            <a:prstGeom prst="line">
              <a:avLst/>
            </a:prstGeom>
            <a:ln w="38100"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rot="5400000" flipH="1" flipV="1">
              <a:off x="1193800" y="5219701"/>
              <a:ext cx="681037" cy="4762"/>
            </a:xfrm>
            <a:prstGeom prst="straightConnector1">
              <a:avLst/>
            </a:prstGeom>
            <a:ln w="38100">
              <a:solidFill>
                <a:srgbClr val="0099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rot="16200000" flipV="1">
              <a:off x="2846388" y="5219700"/>
              <a:ext cx="681037" cy="4763"/>
            </a:xfrm>
            <a:prstGeom prst="straightConnector1">
              <a:avLst/>
            </a:prstGeom>
            <a:ln w="38100">
              <a:solidFill>
                <a:srgbClr val="0099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22"/>
          <p:cNvGrpSpPr>
            <a:grpSpLocks/>
          </p:cNvGrpSpPr>
          <p:nvPr/>
        </p:nvGrpSpPr>
        <p:grpSpPr bwMode="auto">
          <a:xfrm>
            <a:off x="3440112" y="3398837"/>
            <a:ext cx="574675" cy="307975"/>
            <a:chOff x="2092325" y="4886325"/>
            <a:chExt cx="574675" cy="307975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2092325" y="5176838"/>
              <a:ext cx="574675" cy="1587"/>
            </a:xfrm>
            <a:prstGeom prst="line">
              <a:avLst/>
            </a:prstGeom>
            <a:ln w="38100">
              <a:solidFill>
                <a:srgbClr val="0099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rot="5400000" flipH="1" flipV="1">
              <a:off x="1943894" y="5037931"/>
              <a:ext cx="304800" cy="1588"/>
            </a:xfrm>
            <a:prstGeom prst="straightConnector1">
              <a:avLst/>
            </a:prstGeom>
            <a:ln w="38100">
              <a:solidFill>
                <a:srgbClr val="0099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rot="5400000" flipH="1" flipV="1">
              <a:off x="2507457" y="5041106"/>
              <a:ext cx="304800" cy="1587"/>
            </a:xfrm>
            <a:prstGeom prst="straightConnector1">
              <a:avLst/>
            </a:prstGeom>
            <a:ln w="38100">
              <a:solidFill>
                <a:srgbClr val="0099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2" name="Object 8"/>
          <p:cNvGraphicFramePr>
            <a:graphicFrameLocks noChangeAspect="1"/>
          </p:cNvGraphicFramePr>
          <p:nvPr/>
        </p:nvGraphicFramePr>
        <p:xfrm>
          <a:off x="3252788" y="1941513"/>
          <a:ext cx="50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3" imgW="507960" imgH="380880" progId="Equation.DSMT4">
                  <p:embed/>
                </p:oleObj>
              </mc:Choice>
              <mc:Fallback>
                <p:oleObj name="Equation" r:id="rId3" imgW="507960" imgH="3808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2788" y="1941513"/>
                        <a:ext cx="508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9"/>
          <p:cNvGraphicFramePr>
            <a:graphicFrameLocks noChangeAspect="1"/>
          </p:cNvGraphicFramePr>
          <p:nvPr/>
        </p:nvGraphicFramePr>
        <p:xfrm>
          <a:off x="3416300" y="3733800"/>
          <a:ext cx="609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Equation" r:id="rId5" imgW="609480" imgH="291960" progId="Equation.DSMT4">
                  <p:embed/>
                </p:oleObj>
              </mc:Choice>
              <mc:Fallback>
                <p:oleObj name="Equation" r:id="rId5" imgW="609480" imgH="2919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3733800"/>
                        <a:ext cx="609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/>
        </p:nvGraphicFramePr>
        <p:xfrm>
          <a:off x="3336925" y="4127500"/>
          <a:ext cx="78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" name="Equation" r:id="rId7" imgW="787320" imgH="291960" progId="Equation.DSMT4">
                  <p:embed/>
                </p:oleObj>
              </mc:Choice>
              <mc:Fallback>
                <p:oleObj name="Equation" r:id="rId7" imgW="787320" imgH="2919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6925" y="4127500"/>
                        <a:ext cx="78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1"/>
          <p:cNvGraphicFramePr>
            <a:graphicFrameLocks noChangeAspect="1"/>
          </p:cNvGraphicFramePr>
          <p:nvPr/>
        </p:nvGraphicFramePr>
        <p:xfrm>
          <a:off x="4090988" y="2259013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1" name="Equation" r:id="rId9" imgW="368280" imgH="291960" progId="Equation.DSMT4">
                  <p:embed/>
                </p:oleObj>
              </mc:Choice>
              <mc:Fallback>
                <p:oleObj name="Equation" r:id="rId9" imgW="368280" imgH="2919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0988" y="2259013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1"/>
          <p:cNvGraphicFramePr>
            <a:graphicFrameLocks noChangeAspect="1"/>
          </p:cNvGraphicFramePr>
          <p:nvPr/>
        </p:nvGraphicFramePr>
        <p:xfrm>
          <a:off x="5200650" y="257651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2" name="Equation" r:id="rId11" imgW="190440" imgH="279360" progId="Equation.DSMT4">
                  <p:embed/>
                </p:oleObj>
              </mc:Choice>
              <mc:Fallback>
                <p:oleObj name="Equation" r:id="rId11" imgW="190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0650" y="2576512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1"/>
          <p:cNvGraphicFramePr>
            <a:graphicFrameLocks noChangeAspect="1"/>
          </p:cNvGraphicFramePr>
          <p:nvPr/>
        </p:nvGraphicFramePr>
        <p:xfrm>
          <a:off x="5924550" y="2559050"/>
          <a:ext cx="266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3" name="Equation" r:id="rId13" imgW="266400" imgH="291960" progId="Equation.DSMT4">
                  <p:embed/>
                </p:oleObj>
              </mc:Choice>
              <mc:Fallback>
                <p:oleObj name="Equation" r:id="rId13" imgW="2664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4550" y="2559050"/>
                        <a:ext cx="266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1"/>
          <p:cNvGraphicFramePr>
            <a:graphicFrameLocks noChangeAspect="1"/>
          </p:cNvGraphicFramePr>
          <p:nvPr/>
        </p:nvGraphicFramePr>
        <p:xfrm>
          <a:off x="6692900" y="2551112"/>
          <a:ext cx="10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4" name="Equation" r:id="rId15" imgW="101520" imgH="279360" progId="Equation.DSMT4">
                  <p:embed/>
                </p:oleObj>
              </mc:Choice>
              <mc:Fallback>
                <p:oleObj name="Equation" r:id="rId15" imgW="10152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2900" y="2551112"/>
                        <a:ext cx="101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1"/>
          <p:cNvGraphicFramePr>
            <a:graphicFrameLocks noChangeAspect="1"/>
          </p:cNvGraphicFramePr>
          <p:nvPr/>
        </p:nvGraphicFramePr>
        <p:xfrm>
          <a:off x="7264400" y="2551112"/>
          <a:ext cx="177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5" name="Equation" r:id="rId17" imgW="177480" imgH="279360" progId="Equation.DSMT4">
                  <p:embed/>
                </p:oleObj>
              </mc:Choice>
              <mc:Fallback>
                <p:oleObj name="Equation" r:id="rId17" imgW="17748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4400" y="2551112"/>
                        <a:ext cx="177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2514600" y="2895600"/>
          <a:ext cx="2209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6" name="Equation" r:id="rId19" imgW="2209680" imgH="469800" progId="Equation.DSMT4">
                  <p:embed/>
                </p:oleObj>
              </mc:Choice>
              <mc:Fallback>
                <p:oleObj name="Equation" r:id="rId19" imgW="220968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895600"/>
                        <a:ext cx="2209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4800600" y="2908300"/>
          <a:ext cx="298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7" name="Equation" r:id="rId21" imgW="2984400" imgH="380880" progId="Equation.DSMT4">
                  <p:embed/>
                </p:oleObj>
              </mc:Choice>
              <mc:Fallback>
                <p:oleObj name="Equation" r:id="rId21" imgW="298440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908300"/>
                        <a:ext cx="298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4800600" y="3581400"/>
          <a:ext cx="229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8" name="Equation" r:id="rId23" imgW="2298600" imgH="380880" progId="Equation.DSMT4">
                  <p:embed/>
                </p:oleObj>
              </mc:Choice>
              <mc:Fallback>
                <p:oleObj name="Equation" r:id="rId23" imgW="2298600" imgH="3808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581400"/>
                        <a:ext cx="229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533400" y="19050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" name="Equation" r:id="rId25" imgW="1384200" imgH="304560" progId="Equation.DSMT4">
                  <p:embed/>
                </p:oleObj>
              </mc:Choice>
              <mc:Fallback>
                <p:oleObj name="Equation" r:id="rId25" imgW="1384200" imgH="3045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050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16"/>
          <p:cNvGraphicFramePr>
            <a:graphicFrameLocks noChangeAspect="1"/>
          </p:cNvGraphicFramePr>
          <p:nvPr/>
        </p:nvGraphicFramePr>
        <p:xfrm>
          <a:off x="533400" y="1219200"/>
          <a:ext cx="2692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" name="Equation" r:id="rId27" imgW="2692080" imgH="469800" progId="Equation.DSMT4">
                  <p:embed/>
                </p:oleObj>
              </mc:Choice>
              <mc:Fallback>
                <p:oleObj name="Equation" r:id="rId27" imgW="2692080" imgH="4698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19200"/>
                        <a:ext cx="2692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340</Words>
  <Application>Microsoft Office PowerPoint</Application>
  <PresentationFormat>On-screen Show (4:3)</PresentationFormat>
  <Paragraphs>60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Courier New</vt:lpstr>
      <vt:lpstr>Calibri</vt:lpstr>
      <vt:lpstr>Symbol</vt:lpstr>
      <vt:lpstr>Arial</vt:lpstr>
      <vt:lpstr>Office Theme</vt:lpstr>
      <vt:lpstr>Equation</vt:lpstr>
      <vt:lpstr>Section 4.3</vt:lpstr>
      <vt:lpstr>Objectives</vt:lpstr>
      <vt:lpstr>Example 1: Multiplication with Polynomials</vt:lpstr>
      <vt:lpstr>Example 1: Multiplication with Polynomials (cont.)</vt:lpstr>
      <vt:lpstr>Example 1: Multiplication with Polynomials (cont.)</vt:lpstr>
      <vt:lpstr>Example 1: Multiplication with Polynomials (cont.)</vt:lpstr>
      <vt:lpstr>Example 1: Multiplication with Polynomials (cont.)</vt:lpstr>
      <vt:lpstr>Example 2: FOIL Method</vt:lpstr>
      <vt:lpstr>Example 2: FOIL Method (cont.)</vt:lpstr>
      <vt:lpstr>Example 2: FOIL Method (cont.)</vt:lpstr>
      <vt:lpstr>The Difference of Two Squares:   (x + a)(x - a) = x2 – a2</vt:lpstr>
      <vt:lpstr>Example 3: Difference of Two Squares</vt:lpstr>
      <vt:lpstr>Example 3: Difference of Two Squares (cont.)</vt:lpstr>
      <vt:lpstr>Example 3: Difference of Two Squares (cont.)</vt:lpstr>
      <vt:lpstr>Perfect Square Trinomials </vt:lpstr>
      <vt:lpstr>Example 4: Squares of Binomials (Perfect Square Trinomials)</vt:lpstr>
      <vt:lpstr>Example 4: Squares of Binomials (Perfect Square Trinomials) (cont.)</vt:lpstr>
      <vt:lpstr>Perfect Square Trinomials </vt:lpstr>
      <vt:lpstr>Perfect Square Trinomials </vt:lpstr>
      <vt:lpstr>Practice Problems </vt:lpstr>
      <vt:lpstr>Practice Problem Answers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Kara Roche</cp:lastModifiedBy>
  <cp:revision>30</cp:revision>
  <dcterms:created xsi:type="dcterms:W3CDTF">2013-04-26T14:43:13Z</dcterms:created>
  <dcterms:modified xsi:type="dcterms:W3CDTF">2017-07-28T15:51:49Z</dcterms:modified>
</cp:coreProperties>
</file>