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74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11" Type="http://schemas.openxmlformats.org/officeDocument/2006/relationships/image" Target="../media/image60.wmf"/><Relationship Id="rId5" Type="http://schemas.openxmlformats.org/officeDocument/2006/relationships/image" Target="../media/image54.wmf"/><Relationship Id="rId10" Type="http://schemas.openxmlformats.org/officeDocument/2006/relationships/image" Target="../media/image59.wmf"/><Relationship Id="rId4" Type="http://schemas.openxmlformats.org/officeDocument/2006/relationships/image" Target="../media/image53.wmf"/><Relationship Id="rId9" Type="http://schemas.openxmlformats.org/officeDocument/2006/relationships/image" Target="../media/image5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1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image" Target="../media/image64.wmf"/><Relationship Id="rId7" Type="http://schemas.openxmlformats.org/officeDocument/2006/relationships/image" Target="../media/image68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6" Type="http://schemas.openxmlformats.org/officeDocument/2006/relationships/image" Target="../media/image67.wmf"/><Relationship Id="rId5" Type="http://schemas.openxmlformats.org/officeDocument/2006/relationships/image" Target="../media/image66.wmf"/><Relationship Id="rId10" Type="http://schemas.openxmlformats.org/officeDocument/2006/relationships/image" Target="../media/image71.wmf"/><Relationship Id="rId4" Type="http://schemas.openxmlformats.org/officeDocument/2006/relationships/image" Target="../media/image65.wmf"/><Relationship Id="rId9" Type="http://schemas.openxmlformats.org/officeDocument/2006/relationships/image" Target="../media/image70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3.wmf"/><Relationship Id="rId1" Type="http://schemas.openxmlformats.org/officeDocument/2006/relationships/image" Target="../media/image72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050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540C6B-D921-45D5-A441-4EE7E9410B55}" type="datetimeFigureOut">
              <a:rPr lang="en-US" smtClean="0"/>
              <a:pPr/>
              <a:t>7/28/2017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74D05-CFDE-4946-B648-F3A1807C4B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35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</a:t>
            </a:r>
            <a:r>
              <a:rPr lang="en-US" baseline="-25000" dirty="0" smtClean="0">
                <a:solidFill>
                  <a:srgbClr val="2D7D9F"/>
                </a:solidFill>
              </a:rPr>
              <a:t>Learning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</a:t>
            </a:r>
            <a:r>
              <a:rPr lang="en-US" baseline="-25000" dirty="0" smtClean="0">
                <a:solidFill>
                  <a:srgbClr val="2D7D9F"/>
                </a:solidFill>
              </a:rPr>
              <a:t>Learning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0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46.bin"/><Relationship Id="rId18" Type="http://schemas.openxmlformats.org/officeDocument/2006/relationships/image" Target="../media/image49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6.wmf"/><Relationship Id="rId1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8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54.bin"/><Relationship Id="rId18" Type="http://schemas.openxmlformats.org/officeDocument/2006/relationships/image" Target="../media/image57.wmf"/><Relationship Id="rId3" Type="http://schemas.openxmlformats.org/officeDocument/2006/relationships/oleObject" Target="../embeddings/oleObject49.bin"/><Relationship Id="rId21" Type="http://schemas.openxmlformats.org/officeDocument/2006/relationships/oleObject" Target="../embeddings/oleObject58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4.wmf"/><Relationship Id="rId17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6.wmf"/><Relationship Id="rId20" Type="http://schemas.openxmlformats.org/officeDocument/2006/relationships/image" Target="../media/image58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3.bin"/><Relationship Id="rId24" Type="http://schemas.openxmlformats.org/officeDocument/2006/relationships/image" Target="../media/image60.wmf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23" Type="http://schemas.openxmlformats.org/officeDocument/2006/relationships/oleObject" Target="../embeddings/oleObject59.bin"/><Relationship Id="rId10" Type="http://schemas.openxmlformats.org/officeDocument/2006/relationships/image" Target="../media/image53.wmf"/><Relationship Id="rId19" Type="http://schemas.openxmlformats.org/officeDocument/2006/relationships/oleObject" Target="../embeddings/oleObject57.bin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5.wmf"/><Relationship Id="rId22" Type="http://schemas.openxmlformats.org/officeDocument/2006/relationships/image" Target="../media/image5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6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13" Type="http://schemas.openxmlformats.org/officeDocument/2006/relationships/oleObject" Target="../embeddings/oleObject66.bin"/><Relationship Id="rId18" Type="http://schemas.openxmlformats.org/officeDocument/2006/relationships/image" Target="../media/image69.wmf"/><Relationship Id="rId3" Type="http://schemas.openxmlformats.org/officeDocument/2006/relationships/oleObject" Target="../embeddings/oleObject61.bin"/><Relationship Id="rId21" Type="http://schemas.openxmlformats.org/officeDocument/2006/relationships/oleObject" Target="../embeddings/oleObject70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66.wmf"/><Relationship Id="rId1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8.wmf"/><Relationship Id="rId20" Type="http://schemas.openxmlformats.org/officeDocument/2006/relationships/image" Target="../media/image70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3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5" Type="http://schemas.openxmlformats.org/officeDocument/2006/relationships/oleObject" Target="../embeddings/oleObject67.bin"/><Relationship Id="rId10" Type="http://schemas.openxmlformats.org/officeDocument/2006/relationships/image" Target="../media/image65.wmf"/><Relationship Id="rId19" Type="http://schemas.openxmlformats.org/officeDocument/2006/relationships/oleObject" Target="../embeddings/oleObject69.bin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4.bin"/><Relationship Id="rId14" Type="http://schemas.openxmlformats.org/officeDocument/2006/relationships/image" Target="../media/image67.wmf"/><Relationship Id="rId22" Type="http://schemas.openxmlformats.org/officeDocument/2006/relationships/image" Target="../media/image71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3.wmf"/><Relationship Id="rId5" Type="http://schemas.openxmlformats.org/officeDocument/2006/relationships/oleObject" Target="../embeddings/oleObject72.bin"/><Relationship Id="rId4" Type="http://schemas.openxmlformats.org/officeDocument/2006/relationships/image" Target="../media/image7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7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7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0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5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4.4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Division with Polynomials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The Division Algorithm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828800" algn="l"/>
                <a:tab pos="5486400" algn="l"/>
              </a:tabLst>
            </a:pPr>
            <a:r>
              <a:rPr lang="en-US" b="1" dirty="0" smtClean="0"/>
              <a:t>	Calculation 	Explanation</a:t>
            </a:r>
          </a:p>
          <a:p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486400" y="2187714"/>
            <a:ext cx="3200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Subtract </a:t>
            </a:r>
            <a:r>
              <a:rPr lang="en-US" sz="2000" dirty="0" smtClean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 smtClean="0">
                <a:solidFill>
                  <a:srgbClr val="008080"/>
                </a:solidFill>
              </a:rPr>
              <a:t>4</a:t>
            </a:r>
            <a:r>
              <a:rPr lang="en-US" sz="2000" i="1" dirty="0" smtClean="0">
                <a:solidFill>
                  <a:srgbClr val="008080"/>
                </a:solidFill>
              </a:rPr>
              <a:t>x </a:t>
            </a:r>
            <a:r>
              <a:rPr lang="en-US" sz="2000" dirty="0" smtClean="0">
                <a:solidFill>
                  <a:srgbClr val="008080"/>
                </a:solidFill>
              </a:rPr>
              <a:t>+ 2 by changing signs and adding.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530352" y="2514600"/>
          <a:ext cx="1066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3" imgW="1066680" imgH="355320" progId="Equation.DSMT4">
                  <p:embed/>
                </p:oleObj>
              </mc:Choice>
              <mc:Fallback>
                <p:oleObj name="Equation" r:id="rId3" imgW="106668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14600"/>
                        <a:ext cx="1066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4537365" y="480060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5" imgW="469800" imgH="380880" progId="Equation.DSMT4">
                  <p:embed/>
                </p:oleObj>
              </mc:Choice>
              <mc:Fallback>
                <p:oleObj name="Equation" r:id="rId5" imgW="469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7365" y="4800600"/>
                        <a:ext cx="46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761510" y="4191000"/>
          <a:ext cx="1231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7" imgW="1231560" imgH="495000" progId="Equation.DSMT4">
                  <p:embed/>
                </p:oleObj>
              </mc:Choice>
              <mc:Fallback>
                <p:oleObj name="Equation" r:id="rId7" imgW="123156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1510" y="4191000"/>
                        <a:ext cx="1231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981200" y="1925780"/>
          <a:ext cx="3022600" cy="214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9" imgW="3022560" imgH="2145960" progId="Equation.DSMT4">
                  <p:embed/>
                </p:oleObj>
              </mc:Choice>
              <mc:Fallback>
                <p:oleObj name="Equation" r:id="rId9" imgW="3022560" imgH="2145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925780"/>
                        <a:ext cx="3022600" cy="214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57200" y="52578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/>
              <a:t>Thus the quotient is </a:t>
            </a:r>
            <a:r>
              <a:rPr lang="en-US" sz="2800" dirty="0" smtClean="0">
                <a:solidFill>
                  <a:srgbClr val="FF0000"/>
                </a:solidFill>
              </a:rPr>
              <a:t>3</a:t>
            </a:r>
            <a:r>
              <a:rPr lang="en-US" sz="2800" i="1" dirty="0" smtClean="0">
                <a:solidFill>
                  <a:srgbClr val="FF0000"/>
                </a:solidFill>
              </a:rPr>
              <a:t>x </a:t>
            </a:r>
            <a:r>
              <a:rPr lang="en-US" sz="2800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 smtClean="0">
                <a:solidFill>
                  <a:srgbClr val="FF0000"/>
                </a:solidFill>
              </a:rPr>
              <a:t> 2 </a:t>
            </a:r>
            <a:r>
              <a:rPr lang="en-US" sz="2800" dirty="0" smtClean="0"/>
              <a:t>and the remainder is </a:t>
            </a:r>
            <a:r>
              <a:rPr lang="en-US" sz="2800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 smtClean="0">
                <a:solidFill>
                  <a:srgbClr val="FF0000"/>
                </a:solidFill>
              </a:rPr>
              <a:t>4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The Division Algorithm (cont.)</a:t>
            </a:r>
            <a:endParaRPr lang="en-US" dirty="0"/>
          </a:p>
        </p:txBody>
      </p:sp>
      <p:graphicFrame>
        <p:nvGraphicFramePr>
          <p:cNvPr id="148483" name="Object 3"/>
          <p:cNvGraphicFramePr>
            <a:graphicFrameLocks noChangeAspect="1"/>
          </p:cNvGraphicFramePr>
          <p:nvPr/>
        </p:nvGraphicFramePr>
        <p:xfrm>
          <a:off x="530352" y="1295400"/>
          <a:ext cx="461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3" imgW="4609800" imgH="838080" progId="Equation.DSMT4">
                  <p:embed/>
                </p:oleObj>
              </mc:Choice>
              <mc:Fallback>
                <p:oleObj name="Equation" r:id="rId3" imgW="460980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95400"/>
                        <a:ext cx="461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396835" y="2334490"/>
          <a:ext cx="242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5" imgW="2425680" imgH="838080" progId="Equation.DSMT4">
                  <p:embed/>
                </p:oleObj>
              </mc:Choice>
              <mc:Fallback>
                <p:oleObj name="Equation" r:id="rId5" imgW="24256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6835" y="2334490"/>
                        <a:ext cx="242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530352" y="2286000"/>
          <a:ext cx="1739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7" imgW="1739880" imgH="876240" progId="Equation.DSMT4">
                  <p:embed/>
                </p:oleObj>
              </mc:Choice>
              <mc:Fallback>
                <p:oleObj name="Equation" r:id="rId7" imgW="173988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86000"/>
                        <a:ext cx="1739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30352" y="3505200"/>
          <a:ext cx="1054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9" imgW="1054080" imgH="304560" progId="Equation.DSMT4">
                  <p:embed/>
                </p:oleObj>
              </mc:Choice>
              <mc:Fallback>
                <p:oleObj name="Equation" r:id="rId9" imgW="105408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505200"/>
                        <a:ext cx="1054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828800" y="3505200"/>
          <a:ext cx="2628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11" imgW="2628720" imgH="330120" progId="Equation.DSMT4">
                  <p:embed/>
                </p:oleObj>
              </mc:Choice>
              <mc:Fallback>
                <p:oleObj name="Equation" r:id="rId11" imgW="262872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505200"/>
                        <a:ext cx="2628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828800" y="4038600"/>
          <a:ext cx="2692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13" imgW="2692080" imgH="469800" progId="Equation.DSMT4">
                  <p:embed/>
                </p:oleObj>
              </mc:Choice>
              <mc:Fallback>
                <p:oleObj name="Equation" r:id="rId13" imgW="269208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038600"/>
                        <a:ext cx="2692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4648200" y="4031670"/>
          <a:ext cx="3149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15" imgW="3149280" imgH="380880" progId="Equation.DSMT4">
                  <p:embed/>
                </p:oleObj>
              </mc:Choice>
              <mc:Fallback>
                <p:oleObj name="Equation" r:id="rId15" imgW="314928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031670"/>
                        <a:ext cx="3149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4648200" y="4641270"/>
          <a:ext cx="1968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17" imgW="1968480" imgH="380880" progId="Equation.DSMT4">
                  <p:embed/>
                </p:oleObj>
              </mc:Choice>
              <mc:Fallback>
                <p:oleObj name="Equation" r:id="rId17" imgW="19684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641270"/>
                        <a:ext cx="1968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Long Division (Remainder 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65693"/>
            <a:ext cx="4754880" cy="954107"/>
          </a:xfrm>
        </p:spPr>
        <p:txBody>
          <a:bodyPr wrap="square">
            <a:spAutoFit/>
          </a:bodyPr>
          <a:lstStyle/>
          <a:p>
            <a:r>
              <a:rPr lang="en-US" dirty="0" smtClean="0"/>
              <a:t>There is no remainder, thus the quotient is simply </a:t>
            </a:r>
            <a:r>
              <a:rPr lang="en-US" dirty="0" smtClean="0">
                <a:solidFill>
                  <a:srgbClr val="FF0000"/>
                </a:solidFill>
              </a:rPr>
              <a:t>5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baseline="30000" dirty="0" smtClean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FF0000"/>
                </a:solidFill>
              </a:rPr>
              <a:t> 2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+ 1</a:t>
            </a:r>
            <a:r>
              <a:rPr lang="en-US" i="1" dirty="0" smtClean="0"/>
              <a:t>.</a:t>
            </a:r>
            <a:endParaRPr lang="en-US" dirty="0"/>
          </a:p>
        </p:txBody>
      </p:sp>
      <p:graphicFrame>
        <p:nvGraphicFramePr>
          <p:cNvPr id="149506" name="Object 2"/>
          <p:cNvGraphicFramePr>
            <a:graphicFrameLocks noChangeAspect="1"/>
          </p:cNvGraphicFramePr>
          <p:nvPr/>
        </p:nvGraphicFramePr>
        <p:xfrm>
          <a:off x="530352" y="1280160"/>
          <a:ext cx="8509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3" imgW="8508960" imgH="571320" progId="Equation.DSMT4">
                  <p:embed/>
                </p:oleObj>
              </mc:Choice>
              <mc:Fallback>
                <p:oleObj name="Equation" r:id="rId3" imgW="850896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8509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915180"/>
            <a:ext cx="16065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Solution: </a:t>
            </a:r>
            <a:endParaRPr lang="en-US" sz="2800" dirty="0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6629400" y="57150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5" imgW="215640" imgH="291960" progId="Equation.DSMT4">
                  <p:embed/>
                </p:oleObj>
              </mc:Choice>
              <mc:Fallback>
                <p:oleObj name="Equation" r:id="rId5" imgW="2156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57150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5576450" y="5105400"/>
          <a:ext cx="1346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7" imgW="1346040" imgH="533160" progId="Equation.DSMT4">
                  <p:embed/>
                </p:oleObj>
              </mc:Choice>
              <mc:Fallback>
                <p:oleObj name="Equation" r:id="rId7" imgW="13460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6450" y="5105400"/>
                        <a:ext cx="1346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5936670" y="472440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9" imgW="863280" imgH="291960" progId="Equation.DSMT4">
                  <p:embed/>
                </p:oleObj>
              </mc:Choice>
              <mc:Fallback>
                <p:oleObj name="Equation" r:id="rId9" imgW="8632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6670" y="4724400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4357255" y="4013200"/>
          <a:ext cx="2070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11" imgW="2070000" imgH="634680" progId="Equation.DSMT4">
                  <p:embed/>
                </p:oleObj>
              </mc:Choice>
              <mc:Fallback>
                <p:oleObj name="Equation" r:id="rId11" imgW="207000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255" y="4013200"/>
                        <a:ext cx="2070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4675905" y="3581400"/>
          <a:ext cx="1638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13" imgW="1638000" imgH="380880" progId="Equation.DSMT4">
                  <p:embed/>
                </p:oleObj>
              </mc:Choice>
              <mc:Fallback>
                <p:oleObj name="Equation" r:id="rId13" imgW="16380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905" y="3581400"/>
                        <a:ext cx="1638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3733800" y="2895600"/>
          <a:ext cx="1993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15" imgW="1993680" imgH="634680" progId="Equation.DSMT4">
                  <p:embed/>
                </p:oleObj>
              </mc:Choice>
              <mc:Fallback>
                <p:oleObj name="Equation" r:id="rId15" imgW="1993680" imgH="6346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895600"/>
                        <a:ext cx="1993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3124200" y="2362200"/>
          <a:ext cx="36449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Equation" r:id="rId17" imgW="3644640" imgH="672840" progId="Equation.DSMT4">
                  <p:embed/>
                </p:oleObj>
              </mc:Choice>
              <mc:Fallback>
                <p:oleObj name="Equation" r:id="rId17" imgW="3644640" imgH="6728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362200"/>
                        <a:ext cx="36449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4267200" y="1981200"/>
          <a:ext cx="49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19" imgW="495000" imgH="380880" progId="Equation.DSMT4">
                  <p:embed/>
                </p:oleObj>
              </mc:Choice>
              <mc:Fallback>
                <p:oleObj name="Equation" r:id="rId19" imgW="49500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981200"/>
                        <a:ext cx="49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4842165" y="2082800"/>
          <a:ext cx="647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21" imgW="647640" imgH="279360" progId="Equation.DSMT4">
                  <p:embed/>
                </p:oleObj>
              </mc:Choice>
              <mc:Fallback>
                <p:oleObj name="Equation" r:id="rId21" imgW="64764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2165" y="2082800"/>
                        <a:ext cx="647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5715000" y="2082800"/>
          <a:ext cx="558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Equation" r:id="rId23" imgW="558720" imgH="279360" progId="Equation.DSMT4">
                  <p:embed/>
                </p:oleObj>
              </mc:Choice>
              <mc:Fallback>
                <p:oleObj name="Equation" r:id="rId23" imgW="55872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082800"/>
                        <a:ext cx="558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Long Division (Terms Missing)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5141"/>
            <a:ext cx="8229600" cy="1902059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Note that 0 is written as a placeholder for any missing powers of the variable. In this way, like terms are easily aligned vertically.</a:t>
            </a:r>
            <a:endParaRPr lang="en-US" dirty="0"/>
          </a:p>
        </p:txBody>
      </p:sp>
      <p:graphicFrame>
        <p:nvGraphicFramePr>
          <p:cNvPr id="150530" name="Object 2"/>
          <p:cNvGraphicFramePr>
            <a:graphicFrameLocks noChangeAspect="1"/>
          </p:cNvGraphicFramePr>
          <p:nvPr/>
        </p:nvGraphicFramePr>
        <p:xfrm>
          <a:off x="530352" y="1280160"/>
          <a:ext cx="6972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3" imgW="6972120" imgH="876240" progId="Equation.DSMT4">
                  <p:embed/>
                </p:oleObj>
              </mc:Choice>
              <mc:Fallback>
                <p:oleObj name="Equation" r:id="rId3" imgW="6972120" imgH="876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6972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Long Division (Terms Missing) (cont.)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486400" y="5159514"/>
            <a:ext cx="34747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Note that the remainder is of smaller degree than the divisor.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4277590" y="5458685"/>
          <a:ext cx="1028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3" imgW="1028520" imgH="291960" progId="Equation.DSMT4">
                  <p:embed/>
                </p:oleObj>
              </mc:Choice>
              <mc:Fallback>
                <p:oleObj name="Equation" r:id="rId3" imgW="102852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7590" y="5458685"/>
                        <a:ext cx="1028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013360" y="4724400"/>
          <a:ext cx="2349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5" imgW="2349360" imgH="634680" progId="Equation.DSMT4">
                  <p:embed/>
                </p:oleObj>
              </mc:Choice>
              <mc:Fallback>
                <p:oleObj name="Equation" r:id="rId5" imgW="234936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3360" y="4724400"/>
                        <a:ext cx="2349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3394365" y="4191000"/>
          <a:ext cx="168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7" imgW="1688760" imgH="380880" progId="Equation.DSMT4">
                  <p:embed/>
                </p:oleObj>
              </mc:Choice>
              <mc:Fallback>
                <p:oleObj name="Equation" r:id="rId7" imgW="16887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4365" y="4191000"/>
                        <a:ext cx="168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2417620" y="3448046"/>
          <a:ext cx="2298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9" imgW="2298600" imgH="634680" progId="Equation.DSMT4">
                  <p:embed/>
                </p:oleObj>
              </mc:Choice>
              <mc:Fallback>
                <p:oleObj name="Equation" r:id="rId9" imgW="229860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7620" y="3448046"/>
                        <a:ext cx="2298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2770910" y="2957945"/>
          <a:ext cx="184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11" imgW="1841400" imgH="380880" progId="Equation.DSMT4">
                  <p:embed/>
                </p:oleObj>
              </mc:Choice>
              <mc:Fallback>
                <p:oleObj name="Equation" r:id="rId11" imgW="18414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910" y="2957945"/>
                        <a:ext cx="184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1690255" y="2201522"/>
          <a:ext cx="2425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13" imgW="2425680" imgH="634680" progId="Equation.DSMT4">
                  <p:embed/>
                </p:oleObj>
              </mc:Choice>
              <mc:Fallback>
                <p:oleObj name="Equation" r:id="rId13" imgW="2425680" imgH="634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255" y="2201522"/>
                        <a:ext cx="2425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2286000" y="1143000"/>
          <a:ext cx="330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Equation" r:id="rId15" imgW="330120" imgH="368280" progId="Equation.DSMT4">
                  <p:embed/>
                </p:oleObj>
              </mc:Choice>
              <mc:Fallback>
                <p:oleObj name="Equation" r:id="rId15" imgW="330120" imgH="3682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143000"/>
                        <a:ext cx="330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2743200" y="1270000"/>
          <a:ext cx="635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17" imgW="634680" imgH="241200" progId="Equation.DSMT4">
                  <p:embed/>
                </p:oleObj>
              </mc:Choice>
              <mc:Fallback>
                <p:oleObj name="Equation" r:id="rId17" imgW="63468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270000"/>
                        <a:ext cx="635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3505200" y="12192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19" imgW="660240" imgH="291960" progId="Equation.DSMT4">
                  <p:embed/>
                </p:oleObj>
              </mc:Choice>
              <mc:Fallback>
                <p:oleObj name="Equation" r:id="rId19" imgW="6602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2192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609600" y="1524000"/>
          <a:ext cx="46482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21" imgW="4647960" imgH="672840" progId="Equation.DSMT4">
                  <p:embed/>
                </p:oleObj>
              </mc:Choice>
              <mc:Fallback>
                <p:oleObj name="Equation" r:id="rId21" imgW="4647960" imgH="6728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524000"/>
                        <a:ext cx="46482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Long Division (Terms Missing) (cont.)</a:t>
            </a:r>
            <a:endParaRPr lang="en-US" dirty="0"/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530352" y="1295400"/>
          <a:ext cx="8534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Equation" r:id="rId3" imgW="8534160" imgH="469800" progId="Equation.DSMT4">
                  <p:embed/>
                </p:oleObj>
              </mc:Choice>
              <mc:Fallback>
                <p:oleObj name="Equation" r:id="rId3" imgW="85341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95400"/>
                        <a:ext cx="8534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30352" y="1981200"/>
          <a:ext cx="767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Equation" r:id="rId5" imgW="7670520" imgH="838080" progId="Equation.DSMT4">
                  <p:embed/>
                </p:oleObj>
              </mc:Choice>
              <mc:Fallback>
                <p:oleObj name="Equation" r:id="rId5" imgW="76705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81200"/>
                        <a:ext cx="767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7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463550" indent="-463550"/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Express the quotient as a sum of fractions in </a:t>
            </a:r>
          </a:p>
          <a:p>
            <a:pPr marL="463550" indent="-463550">
              <a:lnSpc>
                <a:spcPct val="150000"/>
              </a:lnSpc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	simplified form:</a:t>
            </a:r>
          </a:p>
          <a:p>
            <a:pPr>
              <a:spcBef>
                <a:spcPts val="2400"/>
              </a:spcBef>
            </a:pPr>
            <a:r>
              <a:rPr lang="en-US" dirty="0" smtClean="0">
                <a:solidFill>
                  <a:srgbClr val="000000"/>
                </a:solidFill>
              </a:rPr>
              <a:t>Use the division algorithm to divide. Write the answer 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in the form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53602" name="Object 2"/>
          <p:cNvGraphicFramePr>
            <a:graphicFrameLocks noChangeAspect="1"/>
          </p:cNvGraphicFramePr>
          <p:nvPr/>
        </p:nvGraphicFramePr>
        <p:xfrm>
          <a:off x="3435930" y="1814950"/>
          <a:ext cx="1841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Equation" r:id="rId3" imgW="1841400" imgH="876240" progId="Equation.DSMT4">
                  <p:embed/>
                </p:oleObj>
              </mc:Choice>
              <mc:Fallback>
                <p:oleObj name="Equation" r:id="rId3" imgW="1841400" imgH="876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930" y="1814950"/>
                        <a:ext cx="1841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03" name="Object 3"/>
          <p:cNvGraphicFramePr>
            <a:graphicFrameLocks noChangeAspect="1"/>
          </p:cNvGraphicFramePr>
          <p:nvPr/>
        </p:nvGraphicFramePr>
        <p:xfrm>
          <a:off x="2251365" y="326136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5" imgW="939600" imgH="838080" progId="Equation.DSMT4">
                  <p:embed/>
                </p:oleObj>
              </mc:Choice>
              <mc:Fallback>
                <p:oleObj name="Equation" r:id="rId5" imgW="93960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1365" y="326136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04" name="Object 4"/>
          <p:cNvGraphicFramePr>
            <a:graphicFrameLocks noChangeAspect="1"/>
          </p:cNvGraphicFramePr>
          <p:nvPr/>
        </p:nvGraphicFramePr>
        <p:xfrm>
          <a:off x="530352" y="4200525"/>
          <a:ext cx="7581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7" imgW="7581600" imgH="876240" progId="Equation.DSMT4">
                  <p:embed/>
                </p:oleObj>
              </mc:Choice>
              <mc:Fallback>
                <p:oleObj name="Equation" r:id="rId7" imgW="7581600" imgH="876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200525"/>
                        <a:ext cx="7581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 Answers</a:t>
            </a:r>
            <a:endParaRPr lang="en-US" dirty="0"/>
          </a:p>
        </p:txBody>
      </p:sp>
      <p:graphicFrame>
        <p:nvGraphicFramePr>
          <p:cNvPr id="154626" name="Object 2"/>
          <p:cNvGraphicFramePr>
            <a:graphicFrameLocks noChangeAspect="1"/>
          </p:cNvGraphicFramePr>
          <p:nvPr/>
        </p:nvGraphicFramePr>
        <p:xfrm>
          <a:off x="530352" y="1280160"/>
          <a:ext cx="2819400" cy="307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Equation" r:id="rId3" imgW="2819160" imgH="3073320" progId="Equation.DSMT4">
                  <p:embed/>
                </p:oleObj>
              </mc:Choice>
              <mc:Fallback>
                <p:oleObj name="Equation" r:id="rId3" imgW="2819160" imgH="3073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819400" cy="307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Objectives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Divide a polynomial by a monomial.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Divide polynomials using the division algorithm.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Division by a Monomial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Divide each polynomial by the </a:t>
            </a:r>
            <a:r>
              <a:rPr lang="en-US" b="1" dirty="0" smtClean="0"/>
              <a:t>monomial denominator </a:t>
            </a:r>
            <a:r>
              <a:rPr lang="en-US" dirty="0" smtClean="0"/>
              <a:t>by writing each fraction as the sum (or difference) of fractions. Simplify each fraction, if possible.</a:t>
            </a:r>
          </a:p>
          <a:p>
            <a:endParaRPr lang="en-US" dirty="0"/>
          </a:p>
        </p:txBody>
      </p:sp>
      <p:graphicFrame>
        <p:nvGraphicFramePr>
          <p:cNvPr id="114690" name="Object 2"/>
          <p:cNvGraphicFramePr>
            <a:graphicFrameLocks noChangeAspect="1"/>
          </p:cNvGraphicFramePr>
          <p:nvPr/>
        </p:nvGraphicFramePr>
        <p:xfrm>
          <a:off x="530352" y="2895600"/>
          <a:ext cx="2374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2374560" imgH="876240" progId="Equation.DSMT4">
                  <p:embed/>
                </p:oleObj>
              </mc:Choice>
              <mc:Fallback>
                <p:oleObj name="Equation" r:id="rId3" imgW="2374560" imgH="876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95600"/>
                        <a:ext cx="2374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30352" y="39624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9624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30352" y="4648200"/>
          <a:ext cx="1905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7" imgW="1904760" imgH="876240" progId="Equation.DSMT4">
                  <p:embed/>
                </p:oleObj>
              </mc:Choice>
              <mc:Fallback>
                <p:oleObj name="Equation" r:id="rId7" imgW="190476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648200"/>
                        <a:ext cx="1905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514600" y="4648200"/>
          <a:ext cx="2311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9" imgW="2311200" imgH="876240" progId="Equation.DSMT4">
                  <p:embed/>
                </p:oleObj>
              </mc:Choice>
              <mc:Fallback>
                <p:oleObj name="Equation" r:id="rId9" imgW="231120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648200"/>
                        <a:ext cx="2311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965700" y="4648200"/>
          <a:ext cx="1892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11" imgW="1892160" imgH="876240" progId="Equation.DSMT4">
                  <p:embed/>
                </p:oleObj>
              </mc:Choice>
              <mc:Fallback>
                <p:oleObj name="Equation" r:id="rId11" imgW="1892160" imgH="876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5700" y="4648200"/>
                        <a:ext cx="1892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Division by a Monomial (cont.)</a:t>
            </a:r>
            <a:endParaRPr lang="en-US" dirty="0"/>
          </a:p>
        </p:txBody>
      </p:sp>
      <p:graphicFrame>
        <p:nvGraphicFramePr>
          <p:cNvPr id="114690" name="Object 2"/>
          <p:cNvGraphicFramePr>
            <a:graphicFrameLocks noChangeAspect="1"/>
          </p:cNvGraphicFramePr>
          <p:nvPr/>
        </p:nvGraphicFramePr>
        <p:xfrm>
          <a:off x="530352" y="1457706"/>
          <a:ext cx="28702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3" imgW="2869920" imgH="939600" progId="Equation.DSMT4">
                  <p:embed/>
                </p:oleObj>
              </mc:Choice>
              <mc:Fallback>
                <p:oleObj name="Equation" r:id="rId3" imgW="2869920" imgH="939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457706"/>
                        <a:ext cx="28702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30352" y="257002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7002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30352" y="3314700"/>
          <a:ext cx="2400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7" imgW="2400120" imgH="939600" progId="Equation.DSMT4">
                  <p:embed/>
                </p:oleObj>
              </mc:Choice>
              <mc:Fallback>
                <p:oleObj name="Equation" r:id="rId7" imgW="240012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314700"/>
                        <a:ext cx="2400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048000" y="3314700"/>
          <a:ext cx="2921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9" imgW="2920680" imgH="939600" progId="Equation.DSMT4">
                  <p:embed/>
                </p:oleObj>
              </mc:Choice>
              <mc:Fallback>
                <p:oleObj name="Equation" r:id="rId9" imgW="2920680" imgH="939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314700"/>
                        <a:ext cx="2921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6096000" y="3333750"/>
          <a:ext cx="1714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11" imgW="1714320" imgH="901440" progId="Equation.DSMT4">
                  <p:embed/>
                </p:oleObj>
              </mc:Choice>
              <mc:Fallback>
                <p:oleObj name="Equation" r:id="rId11" imgW="1714320" imgH="901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333750"/>
                        <a:ext cx="1714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Division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The Division Algorithm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For polynomials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D</a:t>
            </a:r>
            <a:r>
              <a:rPr lang="en-US" dirty="0" smtClean="0">
                <a:solidFill>
                  <a:srgbClr val="000000"/>
                </a:solidFill>
              </a:rPr>
              <a:t>, the </a:t>
            </a:r>
            <a:r>
              <a:rPr lang="en-US" b="1" dirty="0" smtClean="0">
                <a:solidFill>
                  <a:srgbClr val="C00000"/>
                </a:solidFill>
              </a:rPr>
              <a:t>division algorithm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gives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Q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are polynomials and the </a:t>
            </a:r>
          </a:p>
          <a:p>
            <a:r>
              <a:rPr lang="en-US" b="1" dirty="0" smtClean="0">
                <a:solidFill>
                  <a:srgbClr val="0000FF"/>
                </a:solidFill>
              </a:rPr>
              <a:t>degree of </a:t>
            </a:r>
            <a:r>
              <a:rPr lang="en-US" b="1" i="1" dirty="0" smtClean="0">
                <a:solidFill>
                  <a:srgbClr val="0000FF"/>
                </a:solidFill>
              </a:rPr>
              <a:t>R</a:t>
            </a:r>
            <a:r>
              <a:rPr lang="en-US" dirty="0" smtClean="0">
                <a:solidFill>
                  <a:srgbClr val="0000FF"/>
                </a:solidFill>
              </a:rPr>
              <a:t> &lt; </a:t>
            </a:r>
            <a:r>
              <a:rPr lang="en-US" b="1" dirty="0" smtClean="0">
                <a:solidFill>
                  <a:srgbClr val="0000FF"/>
                </a:solidFill>
              </a:rPr>
              <a:t>degree of </a:t>
            </a:r>
            <a:r>
              <a:rPr lang="en-US" b="1" i="1" dirty="0" smtClean="0">
                <a:solidFill>
                  <a:srgbClr val="0000FF"/>
                </a:solidFill>
              </a:rPr>
              <a:t>D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42338" name="Object 2"/>
          <p:cNvGraphicFramePr>
            <a:graphicFrameLocks noChangeAspect="1"/>
          </p:cNvGraphicFramePr>
          <p:nvPr/>
        </p:nvGraphicFramePr>
        <p:xfrm>
          <a:off x="3048000" y="2451100"/>
          <a:ext cx="245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2450880" imgH="838080" progId="Equation.DSMT4">
                  <p:embed/>
                </p:oleObj>
              </mc:Choice>
              <mc:Fallback>
                <p:oleObj name="Equation" r:id="rId3" imgW="24508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451100"/>
                        <a:ext cx="245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39" name="Object 3"/>
          <p:cNvGraphicFramePr>
            <a:graphicFrameLocks noChangeAspect="1"/>
          </p:cNvGraphicFramePr>
          <p:nvPr/>
        </p:nvGraphicFramePr>
        <p:xfrm>
          <a:off x="548640" y="3441700"/>
          <a:ext cx="7518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5" imgW="7518240" imgH="901440" progId="Equation.DSMT4">
                  <p:embed/>
                </p:oleObj>
              </mc:Choice>
              <mc:Fallback>
                <p:oleObj name="Equation" r:id="rId5" imgW="7518240" imgH="9014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3441700"/>
                        <a:ext cx="7518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The Division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88715"/>
            <a:ext cx="8229600" cy="523220"/>
          </a:xfrm>
        </p:spPr>
        <p:txBody>
          <a:bodyPr>
            <a:spAutoFit/>
          </a:bodyPr>
          <a:lstStyle/>
          <a:p>
            <a:pPr>
              <a:tabLst>
                <a:tab pos="1828800" algn="l"/>
                <a:tab pos="5486400" algn="l"/>
              </a:tabLst>
            </a:pPr>
            <a:r>
              <a:rPr lang="en-US" b="1" dirty="0" smtClean="0"/>
              <a:t>Solution:	Calculation 	Explanation</a:t>
            </a:r>
            <a:endParaRPr lang="en-US" dirty="0"/>
          </a:p>
        </p:txBody>
      </p:sp>
      <p:graphicFrame>
        <p:nvGraphicFramePr>
          <p:cNvPr id="143362" name="Object 2"/>
          <p:cNvGraphicFramePr>
            <a:graphicFrameLocks noChangeAspect="1"/>
          </p:cNvGraphicFramePr>
          <p:nvPr/>
        </p:nvGraphicFramePr>
        <p:xfrm>
          <a:off x="530352" y="1371600"/>
          <a:ext cx="6324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3" imgW="6324480" imgH="876240" progId="Equation.DSMT4">
                  <p:embed/>
                </p:oleObj>
              </mc:Choice>
              <mc:Fallback>
                <p:oleObj name="Equation" r:id="rId3" imgW="6324480" imgH="876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6324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486400" y="3172361"/>
            <a:ext cx="3200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Write both polynomials in order of descending powers. </a:t>
            </a:r>
            <a:r>
              <a:rPr lang="en-US" sz="2000" b="1" dirty="0" smtClean="0">
                <a:solidFill>
                  <a:srgbClr val="008080"/>
                </a:solidFill>
              </a:rPr>
              <a:t>If any powers are missing, fill in with 0’s.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43365" name="Object 5"/>
          <p:cNvGraphicFramePr>
            <a:graphicFrameLocks noChangeAspect="1"/>
          </p:cNvGraphicFramePr>
          <p:nvPr/>
        </p:nvGraphicFramePr>
        <p:xfrm>
          <a:off x="5555675" y="4852416"/>
          <a:ext cx="31623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5" imgW="3162240" imgH="1066680" progId="Equation.DSMT4">
                  <p:embed/>
                </p:oleObj>
              </mc:Choice>
              <mc:Fallback>
                <p:oleObj name="Equation" r:id="rId5" imgW="3162240" imgH="10666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5675" y="4852416"/>
                        <a:ext cx="31623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530352" y="3276600"/>
          <a:ext cx="1041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7" imgW="1041120" imgH="355320" progId="Equation.DSMT4">
                  <p:embed/>
                </p:oleObj>
              </mc:Choice>
              <mc:Fallback>
                <p:oleObj name="Equation" r:id="rId7" imgW="104112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76600"/>
                        <a:ext cx="1041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905000" y="3048000"/>
          <a:ext cx="2692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9" imgW="2692080" imgH="672840" progId="Equation.DSMT4">
                  <p:embed/>
                </p:oleObj>
              </mc:Choice>
              <mc:Fallback>
                <p:oleObj name="Equation" r:id="rId9" imgW="2692080" imgH="672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048000"/>
                        <a:ext cx="26924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530352" y="5105400"/>
          <a:ext cx="1054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11" imgW="1054080" imgH="355320" progId="Equation.DSMT4">
                  <p:embed/>
                </p:oleObj>
              </mc:Choice>
              <mc:Fallback>
                <p:oleObj name="Equation" r:id="rId11" imgW="1054080" imgH="355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105400"/>
                        <a:ext cx="1054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1905000" y="4644160"/>
          <a:ext cx="29972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13" imgW="2997000" imgH="1002960" progId="Equation.DSMT4">
                  <p:embed/>
                </p:oleObj>
              </mc:Choice>
              <mc:Fallback>
                <p:oleObj name="Equation" r:id="rId13" imgW="2997000" imgH="1002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644160"/>
                        <a:ext cx="29972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3200400" y="46482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5" imgW="380880" imgH="291960" progId="Equation.DSMT4">
                  <p:embed/>
                </p:oleObj>
              </mc:Choice>
              <mc:Fallback>
                <p:oleObj name="Equation" r:id="rId15" imgW="38088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6482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The Division Algorithm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828800" algn="l"/>
                <a:tab pos="5486400" algn="l"/>
              </a:tabLst>
            </a:pPr>
            <a:r>
              <a:rPr lang="en-US" b="1" dirty="0" smtClean="0"/>
              <a:t>	Calculation 	Explanation</a:t>
            </a:r>
          </a:p>
          <a:p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486400" y="1981200"/>
            <a:ext cx="3200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Multiply 3</a:t>
            </a:r>
            <a:r>
              <a:rPr lang="en-US" sz="2000" i="1" dirty="0" smtClean="0">
                <a:solidFill>
                  <a:srgbClr val="008080"/>
                </a:solidFill>
              </a:rPr>
              <a:t>x </a:t>
            </a:r>
            <a:r>
              <a:rPr lang="en-US" sz="2000" dirty="0" smtClean="0">
                <a:solidFill>
                  <a:srgbClr val="008080"/>
                </a:solidFill>
              </a:rPr>
              <a:t>times (2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−1) and write the terms under the like terms in the dividend. Use a ‘−’ sign to indicate that the product is to be subtracted.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86400" y="4267200"/>
            <a:ext cx="3505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Subtract 6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baseline="30000" dirty="0" smtClean="0">
                <a:solidFill>
                  <a:srgbClr val="008080"/>
                </a:solidFill>
              </a:rPr>
              <a:t>2</a:t>
            </a:r>
            <a:r>
              <a:rPr lang="en-US" sz="2000" dirty="0" smtClean="0">
                <a:solidFill>
                  <a:srgbClr val="008080"/>
                </a:solidFill>
              </a:rPr>
              <a:t> −3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by changing signs and adding.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33400" y="2286000"/>
          <a:ext cx="1054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3" imgW="1054080" imgH="355320" progId="Equation.DSMT4">
                  <p:embed/>
                </p:oleObj>
              </mc:Choice>
              <mc:Fallback>
                <p:oleObj name="Equation" r:id="rId3" imgW="105408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86000"/>
                        <a:ext cx="1054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895600" y="2895600"/>
          <a:ext cx="1689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5" imgW="1688760" imgH="533160" progId="Equation.DSMT4">
                  <p:embed/>
                </p:oleObj>
              </mc:Choice>
              <mc:Fallback>
                <p:oleObj name="Equation" r:id="rId5" imgW="168876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895600"/>
                        <a:ext cx="1689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906155" y="1828800"/>
          <a:ext cx="3098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7" imgW="3098520" imgH="1002960" progId="Equation.DSMT4">
                  <p:embed/>
                </p:oleObj>
              </mc:Choice>
              <mc:Fallback>
                <p:oleObj name="Equation" r:id="rId7" imgW="3098520" imgH="1002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6155" y="1828800"/>
                        <a:ext cx="30988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533400" y="4343400"/>
          <a:ext cx="1066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9" imgW="1066680" imgH="355320" progId="Equation.DSMT4">
                  <p:embed/>
                </p:oleObj>
              </mc:Choice>
              <mc:Fallback>
                <p:oleObj name="Equation" r:id="rId9" imgW="1066680" imgH="355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343400"/>
                        <a:ext cx="1066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812470" y="4800600"/>
          <a:ext cx="1511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11" imgW="1511280" imgH="533160" progId="Equation.DSMT4">
                  <p:embed/>
                </p:oleObj>
              </mc:Choice>
              <mc:Fallback>
                <p:oleObj name="Equation" r:id="rId11" imgW="1511280" imgH="533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2470" y="4800600"/>
                        <a:ext cx="1511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3581400" y="5410200"/>
          <a:ext cx="73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13" imgW="736560" imgH="380880" progId="Equation.DSMT4">
                  <p:embed/>
                </p:oleObj>
              </mc:Choice>
              <mc:Fallback>
                <p:oleObj name="Equation" r:id="rId13" imgW="73656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5410200"/>
                        <a:ext cx="73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1906155" y="3810000"/>
          <a:ext cx="29083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15" imgW="2908080" imgH="1002960" progId="Equation.DSMT4">
                  <p:embed/>
                </p:oleObj>
              </mc:Choice>
              <mc:Fallback>
                <p:oleObj name="Equation" r:id="rId15" imgW="2908080" imgH="1002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6155" y="3810000"/>
                        <a:ext cx="29083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1828800" y="3992880"/>
          <a:ext cx="2959100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3" imgW="2958840" imgH="2057400" progId="Equation.DSMT4">
                  <p:embed/>
                </p:oleObj>
              </mc:Choice>
              <mc:Fallback>
                <p:oleObj name="Equation" r:id="rId3" imgW="2958840" imgH="2057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992880"/>
                        <a:ext cx="2959100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828800" y="1745675"/>
          <a:ext cx="2882900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5" imgW="2882880" imgH="2057400" progId="Equation.DSMT4">
                  <p:embed/>
                </p:oleObj>
              </mc:Choice>
              <mc:Fallback>
                <p:oleObj name="Equation" r:id="rId5" imgW="2882880" imgH="2057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745675"/>
                        <a:ext cx="2882900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The Division Algorithm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828800" algn="l"/>
                <a:tab pos="5486400" algn="l"/>
              </a:tabLst>
            </a:pPr>
            <a:r>
              <a:rPr lang="en-US" b="1" dirty="0" smtClean="0"/>
              <a:t>	Calculation 	Explanation</a:t>
            </a:r>
          </a:p>
          <a:p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765800" y="1943100"/>
            <a:ext cx="243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Bring down the </a:t>
            </a:r>
            <a:r>
              <a:rPr lang="en-US" sz="2000" dirty="0" smtClean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 smtClean="0">
                <a:solidFill>
                  <a:srgbClr val="008080"/>
                </a:solidFill>
              </a:rPr>
              <a:t>2.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45412" name="Object 4"/>
          <p:cNvGraphicFramePr>
            <a:graphicFrameLocks noChangeAspect="1"/>
          </p:cNvGraphicFramePr>
          <p:nvPr/>
        </p:nvGraphicFramePr>
        <p:xfrm>
          <a:off x="5842000" y="4394200"/>
          <a:ext cx="28448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7" imgW="2844720" imgH="1358640" progId="Equation.DSMT4">
                  <p:embed/>
                </p:oleObj>
              </mc:Choice>
              <mc:Fallback>
                <p:oleObj name="Equation" r:id="rId7" imgW="2844720" imgH="1358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0" y="4394200"/>
                        <a:ext cx="28448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533400" y="2209800"/>
          <a:ext cx="1054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9" imgW="1054080" imgH="355320" progId="Equation.DSMT4">
                  <p:embed/>
                </p:oleObj>
              </mc:Choice>
              <mc:Fallback>
                <p:oleObj name="Equation" r:id="rId9" imgW="105408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1054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4184070" y="342900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11" imgW="457200" imgH="279360" progId="Equation.DSMT4">
                  <p:embed/>
                </p:oleObj>
              </mc:Choice>
              <mc:Fallback>
                <p:oleObj name="Equation" r:id="rId11" imgW="4572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070" y="342900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533400" y="4480560"/>
          <a:ext cx="1054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13" imgW="1054080" imgH="355320" progId="Equation.DSMT4">
                  <p:embed/>
                </p:oleObj>
              </mc:Choice>
              <mc:Fallback>
                <p:oleObj name="Equation" r:id="rId13" imgW="1054080" imgH="355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480560"/>
                        <a:ext cx="1054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3554845" y="4038600"/>
          <a:ext cx="393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5" imgW="393480" imgH="380880" progId="Equation.DSMT4">
                  <p:embed/>
                </p:oleObj>
              </mc:Choice>
              <mc:Fallback>
                <p:oleObj name="Equation" r:id="rId15" imgW="39348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4845" y="4038600"/>
                        <a:ext cx="393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Arrow Connector 12"/>
          <p:cNvCxnSpPr/>
          <p:nvPr/>
        </p:nvCxnSpPr>
        <p:spPr>
          <a:xfrm rot="5400000">
            <a:off x="4246118" y="2963386"/>
            <a:ext cx="5943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The Division Algorithm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828800" algn="l"/>
                <a:tab pos="5486400" algn="l"/>
              </a:tabLst>
            </a:pPr>
            <a:r>
              <a:rPr lang="en-US" b="1" dirty="0" smtClean="0"/>
              <a:t>	Calculation 	Explanation</a:t>
            </a:r>
          </a:p>
          <a:p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486400" y="2061508"/>
            <a:ext cx="3200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Multiply </a:t>
            </a:r>
            <a:r>
              <a:rPr lang="en-US" sz="2000" dirty="0" smtClean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 smtClean="0">
                <a:solidFill>
                  <a:srgbClr val="008080"/>
                </a:solidFill>
              </a:rPr>
              <a:t>2 times (2</a:t>
            </a:r>
            <a:r>
              <a:rPr lang="en-US" sz="2000" i="1" dirty="0" smtClean="0">
                <a:solidFill>
                  <a:srgbClr val="008080"/>
                </a:solidFill>
              </a:rPr>
              <a:t>x </a:t>
            </a:r>
            <a:r>
              <a:rPr lang="en-US" sz="2000" dirty="0" smtClean="0">
                <a:solidFill>
                  <a:srgbClr val="008080"/>
                </a:solidFill>
              </a:rPr>
              <a:t>−1) and write the terms under the like terms in the expression </a:t>
            </a:r>
            <a:r>
              <a:rPr lang="en-US" sz="2000" dirty="0" smtClean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 smtClean="0">
                <a:solidFill>
                  <a:srgbClr val="008080"/>
                </a:solidFill>
              </a:rPr>
              <a:t>4x </a:t>
            </a:r>
            <a:r>
              <a:rPr lang="en-US" sz="2000" dirty="0" smtClean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 smtClean="0">
                <a:solidFill>
                  <a:srgbClr val="008080"/>
                </a:solidFill>
              </a:rPr>
              <a:t> 2. Use a ‘−’ sign to indicate that the product is to be subtracted.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530352" y="2438400"/>
          <a:ext cx="1054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1054080" imgH="355320" progId="Equation.DSMT4">
                  <p:embed/>
                </p:oleObj>
              </mc:Choice>
              <mc:Fallback>
                <p:oleObj name="Equation" r:id="rId3" imgW="105408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38400"/>
                        <a:ext cx="1054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359725" y="4149435"/>
          <a:ext cx="1574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5" imgW="1574640" imgH="533160" progId="Equation.DSMT4">
                  <p:embed/>
                </p:oleObj>
              </mc:Choice>
              <mc:Fallback>
                <p:oleObj name="Equation" r:id="rId5" imgW="15746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725" y="4149435"/>
                        <a:ext cx="1574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905000" y="1981200"/>
          <a:ext cx="2971800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7" imgW="2971800" imgH="2057400" progId="Equation.DSMT4">
                  <p:embed/>
                </p:oleObj>
              </mc:Choice>
              <mc:Fallback>
                <p:oleObj name="Equation" r:id="rId7" imgW="2971800" imgH="2057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981200"/>
                        <a:ext cx="2971800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396</Words>
  <Application>Microsoft Office PowerPoint</Application>
  <PresentationFormat>On-screen Show (4:3)</PresentationFormat>
  <Paragraphs>54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Courier New</vt:lpstr>
      <vt:lpstr>Calibri</vt:lpstr>
      <vt:lpstr>Symbol</vt:lpstr>
      <vt:lpstr>Arial</vt:lpstr>
      <vt:lpstr>Office Theme</vt:lpstr>
      <vt:lpstr>Equation</vt:lpstr>
      <vt:lpstr>Section 4.4</vt:lpstr>
      <vt:lpstr>Objectives</vt:lpstr>
      <vt:lpstr>Example 1: Division by a Monomial</vt:lpstr>
      <vt:lpstr>Example 1: Division by a Monomial (cont.)</vt:lpstr>
      <vt:lpstr>The Division Algorithm</vt:lpstr>
      <vt:lpstr>Example 2: The Division Algorithm</vt:lpstr>
      <vt:lpstr>Example 2: The Division Algorithm (cont.)</vt:lpstr>
      <vt:lpstr>Example 2: The Division Algorithm (cont.)</vt:lpstr>
      <vt:lpstr>Example 2: The Division Algorithm (cont.)</vt:lpstr>
      <vt:lpstr>Example 2: The Division Algorithm (cont.)</vt:lpstr>
      <vt:lpstr>Example 2: The Division Algorithm (cont.)</vt:lpstr>
      <vt:lpstr>Example 3: Long Division (Remainder 0)</vt:lpstr>
      <vt:lpstr>Example 4: Long Division (Terms Missing)</vt:lpstr>
      <vt:lpstr>Example 4: Long Division (Terms Missing) (cont.)</vt:lpstr>
      <vt:lpstr>Example 4: Long Division (Terms Missing)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Kara Roche</cp:lastModifiedBy>
  <cp:revision>34</cp:revision>
  <dcterms:created xsi:type="dcterms:W3CDTF">2013-04-26T14:43:13Z</dcterms:created>
  <dcterms:modified xsi:type="dcterms:W3CDTF">2017-07-28T15:51:01Z</dcterms:modified>
</cp:coreProperties>
</file>